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0.xml" ContentType="application/vnd.openxmlformats-officedocument.presentationml.tags+xml"/>
  <Override PartName="/ppt/tags/tag21.xml" ContentType="application/vnd.openxmlformats-officedocument.presentationml.tags+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ags/tag22.xml" ContentType="application/vnd.openxmlformats-officedocument.presentationml.tags+xml"/>
  <Override PartName="/ppt/tags/tag23.xml" ContentType="application/vnd.openxmlformats-officedocument.presentationml.tags+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ags/tag24.xml" ContentType="application/vnd.openxmlformats-officedocument.presentationml.tags+xml"/>
  <Override PartName="/ppt/tags/tag25.xml" ContentType="application/vnd.openxmlformats-officedocument.presentationml.tags+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tags/tag26.xml" ContentType="application/vnd.openxmlformats-officedocument.presentationml.tags+xml"/>
  <Override PartName="/ppt/tags/tag27.xml" ContentType="application/vnd.openxmlformats-officedocument.presentationml.tags+xml"/>
  <Override PartName="/ppt/charts/chart11.xml" ContentType="application/vnd.openxmlformats-officedocument.drawingml.chart+xml"/>
  <Override PartName="/ppt/drawings/drawing5.xml" ContentType="application/vnd.openxmlformats-officedocument.drawingml.chartshapes+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ags/tag28.xml" ContentType="application/vnd.openxmlformats-officedocument.presentationml.tags+xml"/>
  <Override PartName="/ppt/tags/tag29.xml" ContentType="application/vnd.openxmlformats-officedocument.presentationml.tags+xml"/>
  <Override PartName="/ppt/charts/chart13.xml" ContentType="application/vnd.openxmlformats-officedocument.drawingml.chart+xml"/>
  <Override PartName="/ppt/drawings/drawing6.xml" ContentType="application/vnd.openxmlformats-officedocument.drawingml.chartshapes+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tags/tag30.xml" ContentType="application/vnd.openxmlformats-officedocument.presentationml.tags+xml"/>
  <Override PartName="/ppt/tags/tag31.xml" ContentType="application/vnd.openxmlformats-officedocument.presentationml.tags+xml"/>
  <Override PartName="/ppt/charts/chart15.xml" ContentType="application/vnd.openxmlformats-officedocument.drawingml.chart+xml"/>
  <Override PartName="/ppt/drawings/drawing7.xml" ContentType="application/vnd.openxmlformats-officedocument.drawingml.chartshapes+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charts/chart17.xml" ContentType="application/vnd.openxmlformats-officedocument.drawingml.chart+xml"/>
  <Override PartName="/ppt/drawings/drawing8.xml" ContentType="application/vnd.openxmlformats-officedocument.drawingml.chartshapes+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charts/chart19.xml" ContentType="application/vnd.openxmlformats-officedocument.drawingml.chart+xml"/>
  <Override PartName="/ppt/drawings/drawing9.xml" ContentType="application/vnd.openxmlformats-officedocument.drawingml.chartshapes+xml"/>
  <Override PartName="/ppt/charts/chart20.xml" ContentType="application/vnd.openxmlformats-officedocument.drawingml.chart+xml"/>
  <Override PartName="/ppt/charts/style12.xml" ContentType="application/vnd.ms-office.chartstyle+xml"/>
  <Override PartName="/ppt/charts/colors12.xml" ContentType="application/vnd.ms-office.chartcolorstyle+xml"/>
  <Override PartName="/ppt/tags/tag36.xml" ContentType="application/vnd.openxmlformats-officedocument.presentationml.tags+xml"/>
  <Override PartName="/ppt/tags/tag37.xml" ContentType="application/vnd.openxmlformats-officedocument.presentationml.tags+xml"/>
  <Override PartName="/ppt/notesSlides/notesSlide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21.xml" ContentType="application/vnd.openxmlformats-officedocument.drawingml.chart+xml"/>
  <Override PartName="/ppt/tags/tag46.xml" ContentType="application/vnd.openxmlformats-officedocument.presentationml.tags+xml"/>
  <Override PartName="/ppt/tags/tag47.xml" ContentType="application/vnd.openxmlformats-officedocument.presentationml.tags+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5.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9" r:id="rId4"/>
  </p:sldMasterIdLst>
  <p:notesMasterIdLst>
    <p:notesMasterId r:id="rId69"/>
  </p:notesMasterIdLst>
  <p:handoutMasterIdLst>
    <p:handoutMasterId r:id="rId70"/>
  </p:handoutMasterIdLst>
  <p:sldIdLst>
    <p:sldId id="507" r:id="rId5"/>
    <p:sldId id="523" r:id="rId6"/>
    <p:sldId id="508" r:id="rId7"/>
    <p:sldId id="4064" r:id="rId8"/>
    <p:sldId id="4072" r:id="rId9"/>
    <p:sldId id="4065" r:id="rId10"/>
    <p:sldId id="527" r:id="rId11"/>
    <p:sldId id="584" r:id="rId12"/>
    <p:sldId id="611" r:id="rId13"/>
    <p:sldId id="620" r:id="rId14"/>
    <p:sldId id="628" r:id="rId15"/>
    <p:sldId id="621" r:id="rId16"/>
    <p:sldId id="636" r:id="rId17"/>
    <p:sldId id="632" r:id="rId18"/>
    <p:sldId id="635" r:id="rId19"/>
    <p:sldId id="631" r:id="rId20"/>
    <p:sldId id="4060" r:id="rId21"/>
    <p:sldId id="4061" r:id="rId22"/>
    <p:sldId id="499" r:id="rId23"/>
    <p:sldId id="552" r:id="rId24"/>
    <p:sldId id="553" r:id="rId25"/>
    <p:sldId id="554" r:id="rId26"/>
    <p:sldId id="551" r:id="rId27"/>
    <p:sldId id="556" r:id="rId28"/>
    <p:sldId id="601" r:id="rId29"/>
    <p:sldId id="475" r:id="rId30"/>
    <p:sldId id="586" r:id="rId31"/>
    <p:sldId id="367" r:id="rId32"/>
    <p:sldId id="477" r:id="rId33"/>
    <p:sldId id="589" r:id="rId34"/>
    <p:sldId id="470" r:id="rId35"/>
    <p:sldId id="590" r:id="rId36"/>
    <p:sldId id="4068" r:id="rId37"/>
    <p:sldId id="474" r:id="rId38"/>
    <p:sldId id="479" r:id="rId39"/>
    <p:sldId id="480" r:id="rId40"/>
    <p:sldId id="481" r:id="rId41"/>
    <p:sldId id="482" r:id="rId42"/>
    <p:sldId id="520" r:id="rId43"/>
    <p:sldId id="587" r:id="rId44"/>
    <p:sldId id="512" r:id="rId45"/>
    <p:sldId id="588" r:id="rId46"/>
    <p:sldId id="4069" r:id="rId47"/>
    <p:sldId id="518" r:id="rId48"/>
    <p:sldId id="483" r:id="rId49"/>
    <p:sldId id="603" r:id="rId50"/>
    <p:sldId id="4066" r:id="rId51"/>
    <p:sldId id="500" r:id="rId52"/>
    <p:sldId id="565" r:id="rId53"/>
    <p:sldId id="566" r:id="rId54"/>
    <p:sldId id="567" r:id="rId55"/>
    <p:sldId id="4071" r:id="rId56"/>
    <p:sldId id="573" r:id="rId57"/>
    <p:sldId id="574" r:id="rId58"/>
    <p:sldId id="575" r:id="rId59"/>
    <p:sldId id="576" r:id="rId60"/>
    <p:sldId id="627" r:id="rId61"/>
    <p:sldId id="578" r:id="rId62"/>
    <p:sldId id="579" r:id="rId63"/>
    <p:sldId id="4067" r:id="rId64"/>
    <p:sldId id="637" r:id="rId65"/>
    <p:sldId id="533" r:id="rId66"/>
    <p:sldId id="4059" r:id="rId67"/>
    <p:sldId id="505" r:id="rId68"/>
  </p:sldIdLst>
  <p:sldSz cx="9906000" cy="6858000" type="A4"/>
  <p:notesSz cx="6670675" cy="9875838"/>
  <p:custDataLst>
    <p:tags r:id="rId71"/>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888" userDrawn="1">
          <p15:clr>
            <a:srgbClr val="A4A3A4"/>
          </p15:clr>
        </p15:guide>
        <p15:guide id="2" orient="horz" pos="1185" userDrawn="1">
          <p15:clr>
            <a:srgbClr val="A4A3A4"/>
          </p15:clr>
        </p15:guide>
        <p15:guide id="3" pos="3120" userDrawn="1">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Jane Humphries" initials="SJH" lastIdx="9" clrIdx="0"/>
  <p:cmAuthor id="1" name="Gina Ghensi" initials="GG" lastIdx="3" clrIdx="1"/>
  <p:cmAuthor id="2" name="Sarah Addyman" initials="SA" lastIdx="1" clrIdx="2"/>
  <p:cmAuthor id="3" name="Dana Cooperson" initials="DC" lastIdx="4" clrIdx="3">
    <p:extLst>
      <p:ext uri="{19B8F6BF-5375-455C-9EA6-DF929625EA0E}">
        <p15:presenceInfo xmlns:p15="http://schemas.microsoft.com/office/powerpoint/2012/main" userId="S::Dana.Cooperson@analysysmason.com::7288dde9-7eb9-4d5c-bd6a-0c5d4fce26e2" providerId="AD"/>
      </p:ext>
    </p:extLst>
  </p:cmAuthor>
  <p:cmAuthor id="4" name="Michela Venturelli" initials="MV" lastIdx="4" clrIdx="4">
    <p:extLst>
      <p:ext uri="{19B8F6BF-5375-455C-9EA6-DF929625EA0E}">
        <p15:presenceInfo xmlns:p15="http://schemas.microsoft.com/office/powerpoint/2012/main" userId="S::Michela.Venturelli@analysysmason.com::12964400-261d-4775-b389-96a8276afff7" providerId="AD"/>
      </p:ext>
    </p:extLst>
  </p:cmAuthor>
  <p:cmAuthor id="5" name="John Abraham" initials="JA" lastIdx="2" clrIdx="5">
    <p:extLst>
      <p:ext uri="{19B8F6BF-5375-455C-9EA6-DF929625EA0E}">
        <p15:presenceInfo xmlns:p15="http://schemas.microsoft.com/office/powerpoint/2012/main" userId="S::John.Abraham@analysysmason.com::ab0f8106-6249-4559-bac9-a8ab1ffc1b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F72"/>
    <a:srgbClr val="DFDCE3"/>
    <a:srgbClr val="D58EC0"/>
    <a:srgbClr val="C155A1"/>
    <a:srgbClr val="5A2149"/>
    <a:srgbClr val="8F8CE0"/>
    <a:srgbClr val="5753D0"/>
    <a:srgbClr val="AA182C"/>
    <a:srgbClr val="C7C6EF"/>
    <a:srgbClr val="0067B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rgbClr val="D9D9D9"/>
          </a:solidFill>
        </a:fill>
      </a:tcStyle>
    </a:band1H>
    <a:band2H>
      <a:tcStyle>
        <a:tcBdr/>
        <a:fill>
          <a:solidFill>
            <a:srgbClr val="D9D9D9"/>
          </a:solidFill>
        </a:fill>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5" autoAdjust="0"/>
    <p:restoredTop sz="95535" autoAdjust="0"/>
  </p:normalViewPr>
  <p:slideViewPr>
    <p:cSldViewPr snapToGrid="0" showGuides="1">
      <p:cViewPr varScale="1">
        <p:scale>
          <a:sx n="76" d="100"/>
          <a:sy n="76" d="100"/>
        </p:scale>
        <p:origin x="1038" y="96"/>
      </p:cViewPr>
      <p:guideLst>
        <p:guide orient="horz" pos="888"/>
        <p:guide orient="horz" pos="1185"/>
        <p:guide pos="3120"/>
      </p:guideLst>
    </p:cSldViewPr>
  </p:slideViewPr>
  <p:notesTextViewPr>
    <p:cViewPr>
      <p:scale>
        <a:sx n="1" d="1"/>
        <a:sy n="1" d="1"/>
      </p:scale>
      <p:origin x="0" y="0"/>
    </p:cViewPr>
  </p:notesTextViewPr>
  <p:notesViewPr>
    <p:cSldViewPr snapToGrid="0" showGuides="1">
      <p:cViewPr varScale="1">
        <p:scale>
          <a:sx n="80" d="100"/>
          <a:sy n="80" d="100"/>
        </p:scale>
        <p:origin x="3192" y="108"/>
      </p:cViewPr>
      <p:guideLst>
        <p:guide orient="horz" pos="3111"/>
        <p:guide pos="210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1.xml"/><Relationship Id="rId1" Type="http://schemas.microsoft.com/office/2011/relationships/chartStyle" Target="style11.xm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2.xml"/><Relationship Id="rId1" Type="http://schemas.microsoft.com/office/2011/relationships/chartStyle" Target="style12.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03075768942236"/>
          <c:y val="0.12874037607257663"/>
          <c:w val="0.75393848462115531"/>
          <c:h val="0.74251948055574557"/>
        </c:manualLayout>
      </c:layout>
      <c:doughnutChart>
        <c:varyColors val="1"/>
        <c:ser>
          <c:idx val="0"/>
          <c:order val="0"/>
          <c:tx>
            <c:strRef>
              <c:f>Sheet1!$B$1</c:f>
              <c:strCache>
                <c:ptCount val="1"/>
                <c:pt idx="0">
                  <c:v>Revenue (USD million)</c:v>
                </c:pt>
              </c:strCache>
            </c:strRef>
          </c:tx>
          <c:spPr>
            <a:ln w="25400">
              <a:solidFill>
                <a:schemeClr val="bg1"/>
              </a:solidFill>
            </a:ln>
          </c:spPr>
          <c:dPt>
            <c:idx val="0"/>
            <c:bubble3D val="0"/>
            <c:spPr>
              <a:solidFill>
                <a:schemeClr val="accent1"/>
              </a:solidFill>
              <a:ln w="25400">
                <a:solidFill>
                  <a:schemeClr val="bg1"/>
                </a:solidFill>
              </a:ln>
              <a:effectLst/>
            </c:spPr>
            <c:extLst>
              <c:ext xmlns:c16="http://schemas.microsoft.com/office/drawing/2014/chart" uri="{C3380CC4-5D6E-409C-BE32-E72D297353CC}">
                <c16:uniqueId val="{00000001-81AC-4FAC-A36E-CF95BFD2498B}"/>
              </c:ext>
            </c:extLst>
          </c:dPt>
          <c:dPt>
            <c:idx val="1"/>
            <c:bubble3D val="0"/>
            <c:spPr>
              <a:solidFill>
                <a:schemeClr val="accent5">
                  <a:lumMod val="60000"/>
                  <a:lumOff val="40000"/>
                </a:schemeClr>
              </a:solidFill>
              <a:ln w="25400">
                <a:solidFill>
                  <a:schemeClr val="bg1"/>
                </a:solidFill>
              </a:ln>
              <a:effectLst/>
            </c:spPr>
            <c:extLst>
              <c:ext xmlns:c16="http://schemas.microsoft.com/office/drawing/2014/chart" uri="{C3380CC4-5D6E-409C-BE32-E72D297353CC}">
                <c16:uniqueId val="{00000002-81AC-4FAC-A36E-CF95BFD2498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Product</c:v>
                </c:pt>
                <c:pt idx="1">
                  <c:v>Professional services</c:v>
                </c:pt>
              </c:strCache>
            </c:strRef>
          </c:cat>
          <c:val>
            <c:numRef>
              <c:f>Sheet1!$B$2:$B$3</c:f>
              <c:numCache>
                <c:formatCode>General</c:formatCode>
                <c:ptCount val="2"/>
                <c:pt idx="0">
                  <c:v>5727.2791779280988</c:v>
                </c:pt>
                <c:pt idx="1">
                  <c:v>12912.368904723928</c:v>
                </c:pt>
              </c:numCache>
            </c:numRef>
          </c:val>
          <c:extLst>
            <c:ext xmlns:c16="http://schemas.microsoft.com/office/drawing/2014/chart" uri="{C3380CC4-5D6E-409C-BE32-E72D297353CC}">
              <c16:uniqueId val="{00000000-81AC-4FAC-A36E-CF95BFD2498B}"/>
            </c:ext>
          </c:extLst>
        </c:ser>
        <c:dLbls>
          <c:showLegendKey val="0"/>
          <c:showVal val="0"/>
          <c:showCatName val="0"/>
          <c:showSerName val="0"/>
          <c:showPercent val="0"/>
          <c:showBubbleSize val="0"/>
          <c:showLeaderLines val="0"/>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0999639673698"/>
          <c:y val="5.7444776586194048E-2"/>
          <c:w val="0.75057977092698369"/>
          <c:h val="0.73921163727887018"/>
        </c:manualLayout>
      </c:layout>
      <c:doughnutChart>
        <c:varyColors val="1"/>
        <c:ser>
          <c:idx val="0"/>
          <c:order val="0"/>
          <c:tx>
            <c:strRef>
              <c:f>Sheet1!$B$1</c:f>
              <c:strCache>
                <c:ptCount val="1"/>
                <c:pt idx="0">
                  <c:v>Product revenue (USD million)</c:v>
                </c:pt>
              </c:strCache>
            </c:strRef>
          </c:tx>
          <c:dPt>
            <c:idx val="0"/>
            <c:bubble3D val="0"/>
            <c:spPr>
              <a:solidFill>
                <a:srgbClr val="221F72"/>
              </a:solidFill>
              <a:ln w="19050">
                <a:solidFill>
                  <a:schemeClr val="lt1"/>
                </a:solidFill>
              </a:ln>
              <a:effectLst/>
            </c:spPr>
            <c:extLst>
              <c:ext xmlns:c16="http://schemas.microsoft.com/office/drawing/2014/chart" uri="{C3380CC4-5D6E-409C-BE32-E72D297353CC}">
                <c16:uniqueId val="{00000001-CAE4-4290-AA39-C8E5B5665F80}"/>
              </c:ext>
            </c:extLst>
          </c:dPt>
          <c:dPt>
            <c:idx val="1"/>
            <c:bubble3D val="0"/>
            <c:spPr>
              <a:solidFill>
                <a:srgbClr val="5753D0"/>
              </a:solidFill>
              <a:ln w="19050">
                <a:solidFill>
                  <a:schemeClr val="lt1"/>
                </a:solidFill>
              </a:ln>
              <a:effectLst/>
            </c:spPr>
            <c:extLst>
              <c:ext xmlns:c16="http://schemas.microsoft.com/office/drawing/2014/chart" uri="{C3380CC4-5D6E-409C-BE32-E72D297353CC}">
                <c16:uniqueId val="{00000003-CAE4-4290-AA39-C8E5B5665F80}"/>
              </c:ext>
            </c:extLst>
          </c:dPt>
          <c:dPt>
            <c:idx val="2"/>
            <c:bubble3D val="0"/>
            <c:spPr>
              <a:solidFill>
                <a:srgbClr val="8F8CE0"/>
              </a:solidFill>
              <a:ln w="19050">
                <a:solidFill>
                  <a:schemeClr val="lt1"/>
                </a:solidFill>
              </a:ln>
              <a:effectLst/>
            </c:spPr>
            <c:extLst>
              <c:ext xmlns:c16="http://schemas.microsoft.com/office/drawing/2014/chart" uri="{C3380CC4-5D6E-409C-BE32-E72D297353CC}">
                <c16:uniqueId val="{00000005-CAE4-4290-AA39-C8E5B5665F80}"/>
              </c:ext>
            </c:extLst>
          </c:dPt>
          <c:dPt>
            <c:idx val="3"/>
            <c:bubble3D val="0"/>
            <c:spPr>
              <a:solidFill>
                <a:srgbClr val="5A2149"/>
              </a:solidFill>
              <a:ln w="19050">
                <a:solidFill>
                  <a:schemeClr val="lt1"/>
                </a:solidFill>
              </a:ln>
              <a:effectLst/>
            </c:spPr>
            <c:extLst>
              <c:ext xmlns:c16="http://schemas.microsoft.com/office/drawing/2014/chart" uri="{C3380CC4-5D6E-409C-BE32-E72D297353CC}">
                <c16:uniqueId val="{00000007-CAE4-4290-AA39-C8E5B5665F80}"/>
              </c:ext>
            </c:extLst>
          </c:dPt>
          <c:dPt>
            <c:idx val="4"/>
            <c:bubble3D val="0"/>
            <c:spPr>
              <a:solidFill>
                <a:srgbClr val="C155A1"/>
              </a:solidFill>
              <a:ln w="19050">
                <a:solidFill>
                  <a:schemeClr val="lt1"/>
                </a:solidFill>
              </a:ln>
              <a:effectLst/>
            </c:spPr>
            <c:extLst>
              <c:ext xmlns:c16="http://schemas.microsoft.com/office/drawing/2014/chart" uri="{C3380CC4-5D6E-409C-BE32-E72D297353CC}">
                <c16:uniqueId val="{00000009-CAE4-4290-AA39-C8E5B5665F80}"/>
              </c:ext>
            </c:extLst>
          </c:dPt>
          <c:dPt>
            <c:idx val="5"/>
            <c:bubble3D val="0"/>
            <c:spPr>
              <a:solidFill>
                <a:srgbClr val="D58EC0"/>
              </a:solidFill>
              <a:ln w="19050">
                <a:solidFill>
                  <a:schemeClr val="lt1"/>
                </a:solidFill>
              </a:ln>
              <a:effectLst/>
            </c:spPr>
            <c:extLst>
              <c:ext xmlns:c16="http://schemas.microsoft.com/office/drawing/2014/chart" uri="{C3380CC4-5D6E-409C-BE32-E72D297353CC}">
                <c16:uniqueId val="{0000000B-CAE4-4290-AA39-C8E5B5665F80}"/>
              </c:ext>
            </c:extLst>
          </c:dPt>
          <c:dPt>
            <c:idx val="6"/>
            <c:bubble3D val="0"/>
            <c:spPr>
              <a:solidFill>
                <a:srgbClr val="DFDCE3"/>
              </a:solidFill>
              <a:ln w="19050">
                <a:solidFill>
                  <a:schemeClr val="lt1"/>
                </a:solidFill>
              </a:ln>
              <a:effectLst/>
            </c:spPr>
            <c:extLst>
              <c:ext xmlns:c16="http://schemas.microsoft.com/office/drawing/2014/chart" uri="{C3380CC4-5D6E-409C-BE32-E72D297353CC}">
                <c16:uniqueId val="{0000000D-CAE4-4290-AA39-C8E5B5665F80}"/>
              </c:ext>
            </c:extLst>
          </c:dPt>
          <c:dLbls>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B-CAE4-4290-AA39-C8E5B5665F80}"/>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D-CAE4-4290-AA39-C8E5B5665F8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Sheet1!$A$2:$A$8</c:f>
              <c:strCache>
                <c:ptCount val="7"/>
                <c:pt idx="0">
                  <c:v>Netcracker</c:v>
                </c:pt>
                <c:pt idx="1">
                  <c:v>CSG</c:v>
                </c:pt>
                <c:pt idx="2">
                  <c:v>Amdocs</c:v>
                </c:pt>
                <c:pt idx="3">
                  <c:v>Huawei</c:v>
                </c:pt>
                <c:pt idx="4">
                  <c:v>Oracle</c:v>
                </c:pt>
                <c:pt idx="5">
                  <c:v>Tomia</c:v>
                </c:pt>
                <c:pt idx="6">
                  <c:v>Other</c:v>
                </c:pt>
              </c:strCache>
            </c:strRef>
          </c:cat>
          <c:val>
            <c:numRef>
              <c:f>Sheet1!$B$2:$B$8</c:f>
              <c:numCache>
                <c:formatCode>General</c:formatCode>
                <c:ptCount val="7"/>
                <c:pt idx="0">
                  <c:v>79.007499999999993</c:v>
                </c:pt>
                <c:pt idx="1">
                  <c:v>76.436613119999976</c:v>
                </c:pt>
                <c:pt idx="2">
                  <c:v>40.324023935999996</c:v>
                </c:pt>
                <c:pt idx="3">
                  <c:v>29.877166800000001</c:v>
                </c:pt>
                <c:pt idx="4">
                  <c:v>21.915348000000002</c:v>
                </c:pt>
                <c:pt idx="5">
                  <c:v>19.101743999999997</c:v>
                </c:pt>
                <c:pt idx="6">
                  <c:v>269.80855377499984</c:v>
                </c:pt>
              </c:numCache>
            </c:numRef>
          </c:val>
          <c:extLst>
            <c:ext xmlns:c16="http://schemas.microsoft.com/office/drawing/2014/chart" uri="{C3380CC4-5D6E-409C-BE32-E72D297353CC}">
              <c16:uniqueId val="{0000000E-CAE4-4290-AA39-C8E5B5665F80}"/>
            </c:ext>
          </c:extLst>
        </c:ser>
        <c:dLbls>
          <c:showLegendKey val="0"/>
          <c:showVal val="0"/>
          <c:showCatName val="0"/>
          <c:showSerName val="0"/>
          <c:showPercent val="0"/>
          <c:showBubbleSize val="0"/>
          <c:showLeaderLines val="0"/>
        </c:dLbls>
        <c:firstSliceAng val="0"/>
        <c:holeSize val="65"/>
      </c:doughnutChart>
      <c:spPr>
        <a:noFill/>
        <a:ln>
          <a:noFill/>
        </a:ln>
        <a:effectLst/>
      </c:spPr>
    </c:plotArea>
    <c:legend>
      <c:legendPos val="b"/>
      <c:layout>
        <c:manualLayout>
          <c:xMode val="edge"/>
          <c:yMode val="edge"/>
          <c:x val="0"/>
          <c:y val="0.83932468337552202"/>
          <c:w val="0.97804230585205343"/>
          <c:h val="0.11043519256697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1"/>
        <c:ser>
          <c:idx val="0"/>
          <c:order val="0"/>
          <c:tx>
            <c:strRef>
              <c:f>Sheet1!$C$1</c:f>
              <c:strCache>
                <c:ptCount val="1"/>
                <c:pt idx="0">
                  <c:v>Year-on-year revenue growth</c:v>
                </c:pt>
              </c:strCache>
            </c:strRef>
          </c:tx>
          <c:spPr>
            <a:ln w="25400" cap="rnd">
              <a:noFill/>
              <a:round/>
            </a:ln>
            <a:effectLst/>
          </c:spPr>
          <c:marker>
            <c:symbol val="circle"/>
            <c:size val="10"/>
            <c:spPr>
              <a:solidFill>
                <a:schemeClr val="accent1"/>
              </a:solidFill>
              <a:ln w="9525">
                <a:noFill/>
              </a:ln>
              <a:effectLst/>
            </c:spPr>
          </c:marker>
          <c:dPt>
            <c:idx val="1"/>
            <c:marker>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00-3D30-4613-85B2-E954B99B8F26}"/>
              </c:ext>
            </c:extLst>
          </c:dPt>
          <c:dPt>
            <c:idx val="2"/>
            <c:marker>
              <c:spPr>
                <a:solidFill>
                  <a:schemeClr val="accent1">
                    <a:lumMod val="40000"/>
                    <a:lumOff val="60000"/>
                  </a:schemeClr>
                </a:solidFill>
                <a:ln w="9525">
                  <a:noFill/>
                </a:ln>
                <a:effectLst/>
              </c:spPr>
            </c:marker>
            <c:bubble3D val="0"/>
            <c:extLst>
              <c:ext xmlns:c16="http://schemas.microsoft.com/office/drawing/2014/chart" uri="{C3380CC4-5D6E-409C-BE32-E72D297353CC}">
                <c16:uniqueId val="{00000001-3D30-4613-85B2-E954B99B8F26}"/>
              </c:ext>
            </c:extLst>
          </c:dPt>
          <c:dPt>
            <c:idx val="3"/>
            <c:marker>
              <c:spPr>
                <a:solidFill>
                  <a:schemeClr val="accent5"/>
                </a:solidFill>
                <a:ln w="9525">
                  <a:noFill/>
                </a:ln>
                <a:effectLst/>
              </c:spPr>
            </c:marker>
            <c:bubble3D val="0"/>
            <c:extLst>
              <c:ext xmlns:c16="http://schemas.microsoft.com/office/drawing/2014/chart" uri="{C3380CC4-5D6E-409C-BE32-E72D297353CC}">
                <c16:uniqueId val="{00000002-3D30-4613-85B2-E954B99B8F26}"/>
              </c:ext>
            </c:extLst>
          </c:dPt>
          <c:dPt>
            <c:idx val="4"/>
            <c:marker>
              <c:spPr>
                <a:solidFill>
                  <a:schemeClr val="accent5">
                    <a:lumMod val="60000"/>
                    <a:lumOff val="40000"/>
                  </a:schemeClr>
                </a:solidFill>
                <a:ln w="9525">
                  <a:noFill/>
                </a:ln>
                <a:effectLst/>
              </c:spPr>
            </c:marker>
            <c:bubble3D val="0"/>
            <c:extLst>
              <c:ext xmlns:c16="http://schemas.microsoft.com/office/drawing/2014/chart" uri="{C3380CC4-5D6E-409C-BE32-E72D297353CC}">
                <c16:uniqueId val="{00000003-3D30-4613-85B2-E954B99B8F26}"/>
              </c:ext>
            </c:extLst>
          </c:dPt>
          <c:dPt>
            <c:idx val="5"/>
            <c:marker>
              <c:spPr>
                <a:solidFill>
                  <a:schemeClr val="accent5">
                    <a:lumMod val="40000"/>
                    <a:lumOff val="60000"/>
                  </a:schemeClr>
                </a:solidFill>
                <a:ln w="9525">
                  <a:noFill/>
                </a:ln>
                <a:effectLst/>
              </c:spPr>
            </c:marker>
            <c:bubble3D val="0"/>
            <c:extLst>
              <c:ext xmlns:c16="http://schemas.microsoft.com/office/drawing/2014/chart" uri="{C3380CC4-5D6E-409C-BE32-E72D297353CC}">
                <c16:uniqueId val="{00000004-3D30-4613-85B2-E954B99B8F26}"/>
              </c:ext>
            </c:extLst>
          </c:dPt>
          <c:dLbls>
            <c:dLbl>
              <c:idx val="0"/>
              <c:layout>
                <c:manualLayout>
                  <c:x val="-4.2010502625656414E-2"/>
                  <c:y val="-2.6597712736325215E-2"/>
                </c:manualLayout>
              </c:layout>
              <c:tx>
                <c:rich>
                  <a:bodyPr/>
                  <a:lstStyle/>
                  <a:p>
                    <a:fld id="{F965BF46-2149-4F02-854F-040B9885A935}"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D30-4613-85B2-E954B99B8F26}"/>
                </c:ext>
              </c:extLst>
            </c:dLbl>
            <c:dLbl>
              <c:idx val="1"/>
              <c:tx>
                <c:rich>
                  <a:bodyPr/>
                  <a:lstStyle/>
                  <a:p>
                    <a:fld id="{77877BC7-C02C-470B-B430-154FF2452EE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D30-4613-85B2-E954B99B8F26}"/>
                </c:ext>
              </c:extLst>
            </c:dLbl>
            <c:dLbl>
              <c:idx val="2"/>
              <c:tx>
                <c:rich>
                  <a:bodyPr/>
                  <a:lstStyle/>
                  <a:p>
                    <a:fld id="{547425DD-03FF-4E9C-AE29-1BA842AA0F9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D30-4613-85B2-E954B99B8F26}"/>
                </c:ext>
              </c:extLst>
            </c:dLbl>
            <c:dLbl>
              <c:idx val="3"/>
              <c:layout>
                <c:manualLayout>
                  <c:x val="-3.6009002250562694E-2"/>
                  <c:y val="-2.6597712736325215E-2"/>
                </c:manualLayout>
              </c:layout>
              <c:tx>
                <c:rich>
                  <a:bodyPr/>
                  <a:lstStyle/>
                  <a:p>
                    <a:fld id="{FF08749B-F783-422A-BA2C-0CA029BED5C3}"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3D30-4613-85B2-E954B99B8F26}"/>
                </c:ext>
              </c:extLst>
            </c:dLbl>
            <c:dLbl>
              <c:idx val="4"/>
              <c:layout>
                <c:manualLayout>
                  <c:x val="-2.5506258454377373E-2"/>
                  <c:y val="-5.9107191807439615E-3"/>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fld id="{1400675C-EC24-4797-B0D6-C735DB0C8C9C}" type="CELLRANGE">
                      <a:rPr lang="en-US" dirty="0"/>
                      <a:pPr>
                        <a:defRPr sz="1000" b="0" i="0" u="none" strike="noStrike" kern="1200" baseline="0">
                          <a:solidFill>
                            <a:schemeClr val="tx1"/>
                          </a:solidFill>
                          <a:latin typeface="+mn-lt"/>
                          <a:ea typeface="+mn-ea"/>
                          <a:cs typeface="+mn-cs"/>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22648150226533009"/>
                      <c:h val="5.81603318500978E-2"/>
                    </c:manualLayout>
                  </c15:layout>
                  <c15:dlblFieldTable/>
                  <c15:showDataLabelsRange val="1"/>
                </c:ext>
                <c:ext xmlns:c16="http://schemas.microsoft.com/office/drawing/2014/chart" uri="{C3380CC4-5D6E-409C-BE32-E72D297353CC}">
                  <c16:uniqueId val="{00000003-3D30-4613-85B2-E954B99B8F26}"/>
                </c:ext>
              </c:extLst>
            </c:dLbl>
            <c:dLbl>
              <c:idx val="5"/>
              <c:layout>
                <c:manualLayout>
                  <c:x val="-5.4013503375843937E-2"/>
                  <c:y val="-3.8418918396914199E-2"/>
                </c:manualLayout>
              </c:layout>
              <c:tx>
                <c:rich>
                  <a:bodyPr/>
                  <a:lstStyle/>
                  <a:p>
                    <a:fld id="{D20B47AE-CAAA-41E8-963D-04AE87CAF208}"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D30-4613-85B2-E954B99B8F2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Sheet1!$B$2:$B$7</c:f>
              <c:numCache>
                <c:formatCode>General</c:formatCode>
                <c:ptCount val="6"/>
                <c:pt idx="0">
                  <c:v>182.56689712080004</c:v>
                </c:pt>
                <c:pt idx="1">
                  <c:v>162.76682956800002</c:v>
                </c:pt>
                <c:pt idx="2">
                  <c:v>144.25984893600003</c:v>
                </c:pt>
                <c:pt idx="3">
                  <c:v>123.698213487</c:v>
                </c:pt>
                <c:pt idx="4">
                  <c:v>120.33511875000002</c:v>
                </c:pt>
                <c:pt idx="5">
                  <c:v>101.65824000000001</c:v>
                </c:pt>
              </c:numCache>
            </c:numRef>
          </c:xVal>
          <c:yVal>
            <c:numRef>
              <c:f>Sheet1!$C$2:$C$7</c:f>
              <c:numCache>
                <c:formatCode>0.00%</c:formatCode>
                <c:ptCount val="6"/>
                <c:pt idx="0">
                  <c:v>2.000000000000024E-2</c:v>
                </c:pt>
                <c:pt idx="1">
                  <c:v>0.12000000000000011</c:v>
                </c:pt>
                <c:pt idx="2">
                  <c:v>-5.0000000000000044E-3</c:v>
                </c:pt>
                <c:pt idx="3">
                  <c:v>3.0000000000000027E-2</c:v>
                </c:pt>
                <c:pt idx="4">
                  <c:v>5.0000000000000044E-2</c:v>
                </c:pt>
                <c:pt idx="5">
                  <c:v>0.1100000000000001</c:v>
                </c:pt>
              </c:numCache>
            </c:numRef>
          </c:yVal>
          <c:smooth val="0"/>
          <c:extLst>
            <c:ext xmlns:c15="http://schemas.microsoft.com/office/drawing/2012/chart" uri="{02D57815-91ED-43cb-92C2-25804820EDAC}">
              <c15:datalabelsRange>
                <c15:f>Sheet1!$A$2:$A$9</c15:f>
                <c15:dlblRangeCache>
                  <c:ptCount val="8"/>
                  <c:pt idx="0">
                    <c:v>IBM</c:v>
                  </c:pt>
                  <c:pt idx="1">
                    <c:v>Accenture</c:v>
                  </c:pt>
                  <c:pt idx="2">
                    <c:v>CGI Group</c:v>
                  </c:pt>
                  <c:pt idx="3">
                    <c:v>Atos</c:v>
                  </c:pt>
                  <c:pt idx="4">
                    <c:v>Tech Mahindra</c:v>
                  </c:pt>
                  <c:pt idx="5">
                    <c:v>Netcracker</c:v>
                  </c:pt>
                  <c:pt idx="6">
                    <c:v>CAGR</c:v>
                  </c:pt>
                  <c:pt idx="7">
                    <c:v>CAGR</c:v>
                  </c:pt>
                </c15:dlblRangeCache>
              </c15:datalabelsRange>
            </c:ext>
            <c:ext xmlns:c16="http://schemas.microsoft.com/office/drawing/2014/chart" uri="{C3380CC4-5D6E-409C-BE32-E72D297353CC}">
              <c16:uniqueId val="{00000006-3D30-4613-85B2-E954B99B8F26}"/>
            </c:ext>
          </c:extLst>
        </c:ser>
        <c:ser>
          <c:idx val="1"/>
          <c:order val="1"/>
          <c:tx>
            <c:v>CAGR</c:v>
          </c:tx>
          <c:spPr>
            <a:ln w="31750" cap="rnd">
              <a:solidFill>
                <a:schemeClr val="bg1">
                  <a:lumMod val="65000"/>
                </a:schemeClr>
              </a:solidFill>
              <a:prstDash val="sysDash"/>
              <a:round/>
            </a:ln>
            <a:effectLst/>
          </c:spPr>
          <c:marker>
            <c:symbol val="circle"/>
            <c:size val="5"/>
            <c:spPr>
              <a:noFill/>
              <a:ln w="9525">
                <a:noFill/>
              </a:ln>
              <a:effectLst/>
            </c:spPr>
          </c:marker>
          <c:xVal>
            <c:numRef>
              <c:f>Sheet1!$B$8:$B$9</c:f>
              <c:numCache>
                <c:formatCode>General</c:formatCode>
                <c:ptCount val="2"/>
                <c:pt idx="0">
                  <c:v>0</c:v>
                </c:pt>
                <c:pt idx="1">
                  <c:v>3000</c:v>
                </c:pt>
              </c:numCache>
            </c:numRef>
          </c:xVal>
          <c:yVal>
            <c:numRef>
              <c:f>Sheet1!$C$8:$C$9</c:f>
              <c:numCache>
                <c:formatCode>0%</c:formatCode>
                <c:ptCount val="2"/>
                <c:pt idx="0">
                  <c:v>0.02</c:v>
                </c:pt>
                <c:pt idx="1">
                  <c:v>0.02</c:v>
                </c:pt>
              </c:numCache>
            </c:numRef>
          </c:yVal>
          <c:smooth val="0"/>
          <c:extLst>
            <c:ext xmlns:c16="http://schemas.microsoft.com/office/drawing/2014/chart" uri="{C3380CC4-5D6E-409C-BE32-E72D297353CC}">
              <c16:uniqueId val="{00000007-3D30-4613-85B2-E954B99B8F26}"/>
            </c:ext>
          </c:extLst>
        </c:ser>
        <c:dLbls>
          <c:showLegendKey val="0"/>
          <c:showVal val="0"/>
          <c:showCatName val="0"/>
          <c:showSerName val="0"/>
          <c:showPercent val="0"/>
          <c:showBubbleSize val="0"/>
        </c:dLbls>
        <c:axId val="154097744"/>
        <c:axId val="367529600"/>
      </c:scatterChart>
      <c:valAx>
        <c:axId val="154097744"/>
        <c:scaling>
          <c:orientation val="minMax"/>
          <c:max val="200"/>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Revenue (USD million)</a:t>
                </a:r>
              </a:p>
            </c:rich>
          </c:tx>
          <c:overlay val="0"/>
          <c:spPr>
            <a:noFill/>
            <a:ln>
              <a:noFill/>
            </a:ln>
            <a:effectLst/>
          </c:spPr>
        </c:title>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67529600"/>
        <c:crosses val="autoZero"/>
        <c:crossBetween val="midCat"/>
      </c:valAx>
      <c:valAx>
        <c:axId val="36752960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Year-on-year revenue growth</a:t>
                </a:r>
              </a:p>
            </c:rich>
          </c:tx>
          <c:overlay val="0"/>
          <c:spPr>
            <a:noFill/>
            <a:ln>
              <a:noFill/>
            </a:ln>
            <a:effectLst/>
          </c:spPr>
        </c:title>
        <c:numFmt formatCode="0%" sourceLinked="0"/>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540977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0999639673698"/>
          <c:y val="5.7444776586194048E-2"/>
          <c:w val="0.75057977092698369"/>
          <c:h val="0.73921163727887018"/>
        </c:manualLayout>
      </c:layout>
      <c:doughnutChart>
        <c:varyColors val="1"/>
        <c:ser>
          <c:idx val="0"/>
          <c:order val="0"/>
          <c:tx>
            <c:strRef>
              <c:f>Sheet1!$B$1</c:f>
              <c:strCache>
                <c:ptCount val="1"/>
                <c:pt idx="0">
                  <c:v>Product revenue (USD million)</c:v>
                </c:pt>
              </c:strCache>
            </c:strRef>
          </c:tx>
          <c:dPt>
            <c:idx val="0"/>
            <c:bubble3D val="0"/>
            <c:spPr>
              <a:solidFill>
                <a:srgbClr val="221F72"/>
              </a:solidFill>
              <a:ln w="19050">
                <a:solidFill>
                  <a:schemeClr val="lt1"/>
                </a:solidFill>
              </a:ln>
              <a:effectLst/>
            </c:spPr>
            <c:extLst>
              <c:ext xmlns:c16="http://schemas.microsoft.com/office/drawing/2014/chart" uri="{C3380CC4-5D6E-409C-BE32-E72D297353CC}">
                <c16:uniqueId val="{00000001-CAE4-4290-AA39-C8E5B5665F80}"/>
              </c:ext>
            </c:extLst>
          </c:dPt>
          <c:dPt>
            <c:idx val="1"/>
            <c:bubble3D val="0"/>
            <c:spPr>
              <a:solidFill>
                <a:srgbClr val="5753D0"/>
              </a:solidFill>
              <a:ln w="19050">
                <a:solidFill>
                  <a:schemeClr val="lt1"/>
                </a:solidFill>
              </a:ln>
              <a:effectLst/>
            </c:spPr>
            <c:extLst>
              <c:ext xmlns:c16="http://schemas.microsoft.com/office/drawing/2014/chart" uri="{C3380CC4-5D6E-409C-BE32-E72D297353CC}">
                <c16:uniqueId val="{00000003-CAE4-4290-AA39-C8E5B5665F80}"/>
              </c:ext>
            </c:extLst>
          </c:dPt>
          <c:dPt>
            <c:idx val="2"/>
            <c:bubble3D val="0"/>
            <c:spPr>
              <a:solidFill>
                <a:srgbClr val="8F8CE0"/>
              </a:solidFill>
              <a:ln w="19050">
                <a:solidFill>
                  <a:schemeClr val="lt1"/>
                </a:solidFill>
              </a:ln>
              <a:effectLst/>
            </c:spPr>
            <c:extLst>
              <c:ext xmlns:c16="http://schemas.microsoft.com/office/drawing/2014/chart" uri="{C3380CC4-5D6E-409C-BE32-E72D297353CC}">
                <c16:uniqueId val="{00000005-CAE4-4290-AA39-C8E5B5665F80}"/>
              </c:ext>
            </c:extLst>
          </c:dPt>
          <c:dPt>
            <c:idx val="3"/>
            <c:bubble3D val="0"/>
            <c:spPr>
              <a:solidFill>
                <a:srgbClr val="5A2149"/>
              </a:solidFill>
              <a:ln w="19050">
                <a:solidFill>
                  <a:schemeClr val="lt1"/>
                </a:solidFill>
              </a:ln>
              <a:effectLst/>
            </c:spPr>
            <c:extLst>
              <c:ext xmlns:c16="http://schemas.microsoft.com/office/drawing/2014/chart" uri="{C3380CC4-5D6E-409C-BE32-E72D297353CC}">
                <c16:uniqueId val="{00000007-CAE4-4290-AA39-C8E5B5665F80}"/>
              </c:ext>
            </c:extLst>
          </c:dPt>
          <c:dPt>
            <c:idx val="4"/>
            <c:bubble3D val="0"/>
            <c:spPr>
              <a:solidFill>
                <a:srgbClr val="C155A1"/>
              </a:solidFill>
              <a:ln w="19050">
                <a:solidFill>
                  <a:schemeClr val="lt1"/>
                </a:solidFill>
              </a:ln>
              <a:effectLst/>
            </c:spPr>
            <c:extLst>
              <c:ext xmlns:c16="http://schemas.microsoft.com/office/drawing/2014/chart" uri="{C3380CC4-5D6E-409C-BE32-E72D297353CC}">
                <c16:uniqueId val="{00000009-CAE4-4290-AA39-C8E5B5665F80}"/>
              </c:ext>
            </c:extLst>
          </c:dPt>
          <c:dPt>
            <c:idx val="5"/>
            <c:bubble3D val="0"/>
            <c:spPr>
              <a:solidFill>
                <a:srgbClr val="D58EC0"/>
              </a:solidFill>
              <a:ln w="19050">
                <a:solidFill>
                  <a:schemeClr val="lt1"/>
                </a:solidFill>
              </a:ln>
              <a:effectLst/>
            </c:spPr>
            <c:extLst>
              <c:ext xmlns:c16="http://schemas.microsoft.com/office/drawing/2014/chart" uri="{C3380CC4-5D6E-409C-BE32-E72D297353CC}">
                <c16:uniqueId val="{0000000B-CAE4-4290-AA39-C8E5B5665F80}"/>
              </c:ext>
            </c:extLst>
          </c:dPt>
          <c:dPt>
            <c:idx val="6"/>
            <c:bubble3D val="0"/>
            <c:spPr>
              <a:solidFill>
                <a:srgbClr val="DFDCE3"/>
              </a:solidFill>
              <a:ln w="19050">
                <a:solidFill>
                  <a:schemeClr val="lt1"/>
                </a:solidFill>
              </a:ln>
              <a:effectLst/>
            </c:spPr>
            <c:extLst>
              <c:ext xmlns:c16="http://schemas.microsoft.com/office/drawing/2014/chart" uri="{C3380CC4-5D6E-409C-BE32-E72D297353CC}">
                <c16:uniqueId val="{0000000D-CAE4-4290-AA39-C8E5B5665F80}"/>
              </c:ext>
            </c:extLst>
          </c:dPt>
          <c:dLbls>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B-CAE4-4290-AA39-C8E5B5665F80}"/>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D-CAE4-4290-AA39-C8E5B5665F8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Sheet1!$A$2:$A$8</c:f>
              <c:strCache>
                <c:ptCount val="7"/>
                <c:pt idx="0">
                  <c:v>IBM</c:v>
                </c:pt>
                <c:pt idx="1">
                  <c:v>Accenture</c:v>
                </c:pt>
                <c:pt idx="2">
                  <c:v>CGI Group</c:v>
                </c:pt>
                <c:pt idx="3">
                  <c:v>Atos</c:v>
                </c:pt>
                <c:pt idx="4">
                  <c:v>Tech Mahindra</c:v>
                </c:pt>
                <c:pt idx="5">
                  <c:v>Netcracker</c:v>
                </c:pt>
                <c:pt idx="6">
                  <c:v>Other</c:v>
                </c:pt>
              </c:strCache>
            </c:strRef>
          </c:cat>
          <c:val>
            <c:numRef>
              <c:f>Sheet1!$B$2:$B$8</c:f>
              <c:numCache>
                <c:formatCode>General</c:formatCode>
                <c:ptCount val="7"/>
                <c:pt idx="0">
                  <c:v>182.56689712080004</c:v>
                </c:pt>
                <c:pt idx="1">
                  <c:v>162.76682956800002</c:v>
                </c:pt>
                <c:pt idx="2">
                  <c:v>144.25984893600003</c:v>
                </c:pt>
                <c:pt idx="3">
                  <c:v>123.698213487</c:v>
                </c:pt>
                <c:pt idx="4">
                  <c:v>120.33511875000002</c:v>
                </c:pt>
                <c:pt idx="5">
                  <c:v>101.65824000000001</c:v>
                </c:pt>
                <c:pt idx="6">
                  <c:v>1318.0818725337508</c:v>
                </c:pt>
              </c:numCache>
            </c:numRef>
          </c:val>
          <c:extLst>
            <c:ext xmlns:c16="http://schemas.microsoft.com/office/drawing/2014/chart" uri="{C3380CC4-5D6E-409C-BE32-E72D297353CC}">
              <c16:uniqueId val="{0000000E-CAE4-4290-AA39-C8E5B5665F80}"/>
            </c:ext>
          </c:extLst>
        </c:ser>
        <c:dLbls>
          <c:showLegendKey val="0"/>
          <c:showVal val="0"/>
          <c:showCatName val="0"/>
          <c:showSerName val="0"/>
          <c:showPercent val="0"/>
          <c:showBubbleSize val="0"/>
          <c:showLeaderLines val="0"/>
        </c:dLbls>
        <c:firstSliceAng val="0"/>
        <c:holeSize val="65"/>
      </c:doughnutChart>
      <c:spPr>
        <a:noFill/>
        <a:ln>
          <a:noFill/>
        </a:ln>
        <a:effectLst/>
      </c:spPr>
    </c:plotArea>
    <c:legend>
      <c:legendPos val="b"/>
      <c:layout>
        <c:manualLayout>
          <c:xMode val="edge"/>
          <c:yMode val="edge"/>
          <c:x val="7.0993732685139782E-2"/>
          <c:y val="0.83932468337552202"/>
          <c:w val="0.85201079797508428"/>
          <c:h val="0.11043519256697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1"/>
        <c:ser>
          <c:idx val="0"/>
          <c:order val="0"/>
          <c:tx>
            <c:strRef>
              <c:f>Sheet1!$C$1</c:f>
              <c:strCache>
                <c:ptCount val="1"/>
                <c:pt idx="0">
                  <c:v>Year-on-year revenue growth</c:v>
                </c:pt>
              </c:strCache>
            </c:strRef>
          </c:tx>
          <c:spPr>
            <a:ln w="25400" cap="rnd">
              <a:noFill/>
              <a:round/>
            </a:ln>
            <a:effectLst/>
          </c:spPr>
          <c:marker>
            <c:symbol val="circle"/>
            <c:size val="10"/>
            <c:spPr>
              <a:solidFill>
                <a:schemeClr val="accent1"/>
              </a:solidFill>
              <a:ln w="9525">
                <a:noFill/>
              </a:ln>
              <a:effectLst/>
            </c:spPr>
          </c:marker>
          <c:dPt>
            <c:idx val="1"/>
            <c:marker>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00-3D30-4613-85B2-E954B99B8F26}"/>
              </c:ext>
            </c:extLst>
          </c:dPt>
          <c:dPt>
            <c:idx val="2"/>
            <c:marker>
              <c:spPr>
                <a:solidFill>
                  <a:schemeClr val="accent1">
                    <a:lumMod val="40000"/>
                    <a:lumOff val="60000"/>
                  </a:schemeClr>
                </a:solidFill>
                <a:ln w="9525">
                  <a:noFill/>
                </a:ln>
                <a:effectLst/>
              </c:spPr>
            </c:marker>
            <c:bubble3D val="0"/>
            <c:extLst>
              <c:ext xmlns:c16="http://schemas.microsoft.com/office/drawing/2014/chart" uri="{C3380CC4-5D6E-409C-BE32-E72D297353CC}">
                <c16:uniqueId val="{00000001-3D30-4613-85B2-E954B99B8F26}"/>
              </c:ext>
            </c:extLst>
          </c:dPt>
          <c:dPt>
            <c:idx val="3"/>
            <c:marker>
              <c:spPr>
                <a:solidFill>
                  <a:schemeClr val="accent5"/>
                </a:solidFill>
                <a:ln w="9525">
                  <a:noFill/>
                </a:ln>
                <a:effectLst/>
              </c:spPr>
            </c:marker>
            <c:bubble3D val="0"/>
            <c:extLst>
              <c:ext xmlns:c16="http://schemas.microsoft.com/office/drawing/2014/chart" uri="{C3380CC4-5D6E-409C-BE32-E72D297353CC}">
                <c16:uniqueId val="{00000002-3D30-4613-85B2-E954B99B8F26}"/>
              </c:ext>
            </c:extLst>
          </c:dPt>
          <c:dPt>
            <c:idx val="4"/>
            <c:marker>
              <c:spPr>
                <a:solidFill>
                  <a:schemeClr val="accent5">
                    <a:lumMod val="60000"/>
                    <a:lumOff val="40000"/>
                  </a:schemeClr>
                </a:solidFill>
                <a:ln w="9525">
                  <a:noFill/>
                </a:ln>
                <a:effectLst/>
              </c:spPr>
            </c:marker>
            <c:bubble3D val="0"/>
            <c:extLst>
              <c:ext xmlns:c16="http://schemas.microsoft.com/office/drawing/2014/chart" uri="{C3380CC4-5D6E-409C-BE32-E72D297353CC}">
                <c16:uniqueId val="{00000003-3D30-4613-85B2-E954B99B8F26}"/>
              </c:ext>
            </c:extLst>
          </c:dPt>
          <c:dPt>
            <c:idx val="5"/>
            <c:marker>
              <c:spPr>
                <a:solidFill>
                  <a:schemeClr val="accent5">
                    <a:lumMod val="40000"/>
                    <a:lumOff val="60000"/>
                  </a:schemeClr>
                </a:solidFill>
                <a:ln w="9525">
                  <a:noFill/>
                </a:ln>
                <a:effectLst/>
              </c:spPr>
            </c:marker>
            <c:bubble3D val="0"/>
            <c:extLst>
              <c:ext xmlns:c16="http://schemas.microsoft.com/office/drawing/2014/chart" uri="{C3380CC4-5D6E-409C-BE32-E72D297353CC}">
                <c16:uniqueId val="{00000004-3D30-4613-85B2-E954B99B8F26}"/>
              </c:ext>
            </c:extLst>
          </c:dPt>
          <c:dLbls>
            <c:dLbl>
              <c:idx val="0"/>
              <c:layout>
                <c:manualLayout>
                  <c:x val="-1.2003000750187657E-2"/>
                  <c:y val="-2.955301415147246E-3"/>
                </c:manualLayout>
              </c:layout>
              <c:tx>
                <c:rich>
                  <a:bodyPr/>
                  <a:lstStyle/>
                  <a:p>
                    <a:fld id="{525EDE3F-02FB-4490-8FF4-C0C41F67F528}"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D30-4613-85B2-E954B99B8F26}"/>
                </c:ext>
              </c:extLst>
            </c:dLbl>
            <c:dLbl>
              <c:idx val="1"/>
              <c:layout>
                <c:manualLayout>
                  <c:x val="-3.0007501875468868E-3"/>
                  <c:y val="-1.7731808490883478E-2"/>
                </c:manualLayout>
              </c:layout>
              <c:tx>
                <c:rich>
                  <a:bodyPr/>
                  <a:lstStyle/>
                  <a:p>
                    <a:fld id="{C170A496-28F8-46FC-8E8C-D843F23FDDF1}"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D30-4613-85B2-E954B99B8F26}"/>
                </c:ext>
              </c:extLst>
            </c:dLbl>
            <c:dLbl>
              <c:idx val="2"/>
              <c:tx>
                <c:rich>
                  <a:bodyPr/>
                  <a:lstStyle/>
                  <a:p>
                    <a:fld id="{BF95E7AF-F874-43CD-9A16-64C1BADD381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D30-4613-85B2-E954B99B8F26}"/>
                </c:ext>
              </c:extLst>
            </c:dLbl>
            <c:dLbl>
              <c:idx val="3"/>
              <c:layout>
                <c:manualLayout>
                  <c:x val="-1.8004501125281375E-2"/>
                  <c:y val="-2.0687109906030832E-2"/>
                </c:manualLayout>
              </c:layout>
              <c:tx>
                <c:rich>
                  <a:bodyPr/>
                  <a:lstStyle/>
                  <a:p>
                    <a:fld id="{71B3CE1B-24FA-4609-A9B2-45988EF29F80}"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3D30-4613-85B2-E954B99B8F26}"/>
                </c:ext>
              </c:extLst>
            </c:dLbl>
            <c:dLbl>
              <c:idx val="4"/>
              <c:layout>
                <c:manualLayout>
                  <c:x val="-1.5003750937734433E-2"/>
                  <c:y val="1.7731808490883478E-2"/>
                </c:manualLayout>
              </c:layout>
              <c:tx>
                <c:rich>
                  <a:bodyPr/>
                  <a:lstStyle/>
                  <a:p>
                    <a:fld id="{40BFF520-E714-43EA-87DD-C64CC26F12F0}"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D30-4613-85B2-E954B99B8F26}"/>
                </c:ext>
              </c:extLst>
            </c:dLbl>
            <c:dLbl>
              <c:idx val="5"/>
              <c:layout>
                <c:manualLayout>
                  <c:x val="-5.4013503375843937E-2"/>
                  <c:y val="-3.8418918396914199E-2"/>
                </c:manualLayout>
              </c:layout>
              <c:tx>
                <c:rich>
                  <a:bodyPr/>
                  <a:lstStyle/>
                  <a:p>
                    <a:fld id="{337DA278-C12D-4C7F-88CE-6393EED9FCB3}"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D30-4613-85B2-E954B99B8F2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Sheet1!$B$2:$B$7</c:f>
              <c:numCache>
                <c:formatCode>General</c:formatCode>
                <c:ptCount val="6"/>
                <c:pt idx="0">
                  <c:v>114.83310719999997</c:v>
                </c:pt>
                <c:pt idx="1">
                  <c:v>101.97721599999998</c:v>
                </c:pt>
                <c:pt idx="2">
                  <c:v>65.164799699999989</c:v>
                </c:pt>
                <c:pt idx="3">
                  <c:v>60.438854784</c:v>
                </c:pt>
                <c:pt idx="4">
                  <c:v>37.845710000000004</c:v>
                </c:pt>
                <c:pt idx="5">
                  <c:v>30.807585599999999</c:v>
                </c:pt>
              </c:numCache>
            </c:numRef>
          </c:xVal>
          <c:yVal>
            <c:numRef>
              <c:f>Sheet1!$C$2:$C$7</c:f>
              <c:numCache>
                <c:formatCode>0.00%</c:formatCode>
                <c:ptCount val="6"/>
                <c:pt idx="0">
                  <c:v>-2.0000000000000129E-2</c:v>
                </c:pt>
                <c:pt idx="1">
                  <c:v>0</c:v>
                </c:pt>
                <c:pt idx="2">
                  <c:v>-1.0000000000000009E-2</c:v>
                </c:pt>
                <c:pt idx="3">
                  <c:v>-3.5000000000000031E-2</c:v>
                </c:pt>
                <c:pt idx="4">
                  <c:v>1.0000000000000009E-2</c:v>
                </c:pt>
                <c:pt idx="5">
                  <c:v>5.9999999999999831E-2</c:v>
                </c:pt>
              </c:numCache>
            </c:numRef>
          </c:yVal>
          <c:smooth val="0"/>
          <c:extLst>
            <c:ext xmlns:c15="http://schemas.microsoft.com/office/drawing/2012/chart" uri="{02D57815-91ED-43cb-92C2-25804820EDAC}">
              <c15:datalabelsRange>
                <c15:f>Sheet1!$A$2:$A$9</c15:f>
                <c15:dlblRangeCache>
                  <c:ptCount val="8"/>
                  <c:pt idx="0">
                    <c:v>Huawei</c:v>
                  </c:pt>
                  <c:pt idx="1">
                    <c:v>Ericsson</c:v>
                  </c:pt>
                  <c:pt idx="2">
                    <c:v>Oracle</c:v>
                  </c:pt>
                  <c:pt idx="3">
                    <c:v>Amdocs</c:v>
                  </c:pt>
                  <c:pt idx="4">
                    <c:v>Nokia</c:v>
                  </c:pt>
                  <c:pt idx="5">
                    <c:v>Netcracker</c:v>
                  </c:pt>
                  <c:pt idx="6">
                    <c:v>CAGR</c:v>
                  </c:pt>
                  <c:pt idx="7">
                    <c:v>CAGR</c:v>
                  </c:pt>
                </c15:dlblRangeCache>
              </c15:datalabelsRange>
            </c:ext>
            <c:ext xmlns:c16="http://schemas.microsoft.com/office/drawing/2014/chart" uri="{C3380CC4-5D6E-409C-BE32-E72D297353CC}">
              <c16:uniqueId val="{00000006-3D30-4613-85B2-E954B99B8F26}"/>
            </c:ext>
          </c:extLst>
        </c:ser>
        <c:ser>
          <c:idx val="1"/>
          <c:order val="1"/>
          <c:tx>
            <c:v>CAGR</c:v>
          </c:tx>
          <c:spPr>
            <a:ln w="31750" cap="rnd">
              <a:solidFill>
                <a:schemeClr val="bg1">
                  <a:lumMod val="65000"/>
                </a:schemeClr>
              </a:solidFill>
              <a:prstDash val="sysDash"/>
              <a:round/>
            </a:ln>
            <a:effectLst/>
          </c:spPr>
          <c:marker>
            <c:symbol val="circle"/>
            <c:size val="5"/>
            <c:spPr>
              <a:noFill/>
              <a:ln w="9525">
                <a:noFill/>
              </a:ln>
              <a:effectLst/>
            </c:spPr>
          </c:marker>
          <c:xVal>
            <c:numRef>
              <c:f>Sheet1!$B$8:$B$9</c:f>
              <c:numCache>
                <c:formatCode>General</c:formatCode>
                <c:ptCount val="2"/>
                <c:pt idx="0">
                  <c:v>0</c:v>
                </c:pt>
                <c:pt idx="1">
                  <c:v>3000</c:v>
                </c:pt>
              </c:numCache>
            </c:numRef>
          </c:xVal>
          <c:yVal>
            <c:numRef>
              <c:f>Sheet1!$C$8:$C$9</c:f>
              <c:numCache>
                <c:formatCode>0%</c:formatCode>
                <c:ptCount val="2"/>
                <c:pt idx="0">
                  <c:v>-2.3E-2</c:v>
                </c:pt>
                <c:pt idx="1">
                  <c:v>-2.3E-2</c:v>
                </c:pt>
              </c:numCache>
            </c:numRef>
          </c:yVal>
          <c:smooth val="0"/>
          <c:extLst>
            <c:ext xmlns:c16="http://schemas.microsoft.com/office/drawing/2014/chart" uri="{C3380CC4-5D6E-409C-BE32-E72D297353CC}">
              <c16:uniqueId val="{00000007-3D30-4613-85B2-E954B99B8F26}"/>
            </c:ext>
          </c:extLst>
        </c:ser>
        <c:dLbls>
          <c:showLegendKey val="0"/>
          <c:showVal val="0"/>
          <c:showCatName val="0"/>
          <c:showSerName val="0"/>
          <c:showPercent val="0"/>
          <c:showBubbleSize val="0"/>
        </c:dLbls>
        <c:axId val="154097744"/>
        <c:axId val="367529600"/>
      </c:scatterChart>
      <c:valAx>
        <c:axId val="154097744"/>
        <c:scaling>
          <c:orientation val="minMax"/>
          <c:max val="200"/>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Revenue (USD million)</a:t>
                </a:r>
              </a:p>
            </c:rich>
          </c:tx>
          <c:overlay val="0"/>
          <c:spPr>
            <a:noFill/>
            <a:ln>
              <a:noFill/>
            </a:ln>
            <a:effectLst/>
          </c:spPr>
        </c:title>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67529600"/>
        <c:crosses val="autoZero"/>
        <c:crossBetween val="midCat"/>
      </c:valAx>
      <c:valAx>
        <c:axId val="36752960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Year-on-year revenue growth</a:t>
                </a:r>
              </a:p>
            </c:rich>
          </c:tx>
          <c:overlay val="0"/>
          <c:spPr>
            <a:noFill/>
            <a:ln>
              <a:noFill/>
            </a:ln>
            <a:effectLst/>
          </c:spPr>
        </c:title>
        <c:numFmt formatCode="0%" sourceLinked="0"/>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540977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0999639673698"/>
          <c:y val="5.7444776586194048E-2"/>
          <c:w val="0.75057977092698369"/>
          <c:h val="0.73921163727887018"/>
        </c:manualLayout>
      </c:layout>
      <c:doughnutChart>
        <c:varyColors val="1"/>
        <c:ser>
          <c:idx val="0"/>
          <c:order val="0"/>
          <c:tx>
            <c:strRef>
              <c:f>Sheet1!$B$1</c:f>
              <c:strCache>
                <c:ptCount val="1"/>
                <c:pt idx="0">
                  <c:v>Product revenue (USD million)</c:v>
                </c:pt>
              </c:strCache>
            </c:strRef>
          </c:tx>
          <c:dPt>
            <c:idx val="0"/>
            <c:bubble3D val="0"/>
            <c:spPr>
              <a:solidFill>
                <a:srgbClr val="221F72"/>
              </a:solidFill>
              <a:ln w="19050">
                <a:solidFill>
                  <a:schemeClr val="lt1"/>
                </a:solidFill>
              </a:ln>
              <a:effectLst/>
            </c:spPr>
            <c:extLst>
              <c:ext xmlns:c16="http://schemas.microsoft.com/office/drawing/2014/chart" uri="{C3380CC4-5D6E-409C-BE32-E72D297353CC}">
                <c16:uniqueId val="{00000001-CAE4-4290-AA39-C8E5B5665F80}"/>
              </c:ext>
            </c:extLst>
          </c:dPt>
          <c:dPt>
            <c:idx val="1"/>
            <c:bubble3D val="0"/>
            <c:spPr>
              <a:solidFill>
                <a:srgbClr val="5753D0"/>
              </a:solidFill>
              <a:ln w="19050">
                <a:solidFill>
                  <a:schemeClr val="lt1"/>
                </a:solidFill>
              </a:ln>
              <a:effectLst/>
            </c:spPr>
            <c:extLst>
              <c:ext xmlns:c16="http://schemas.microsoft.com/office/drawing/2014/chart" uri="{C3380CC4-5D6E-409C-BE32-E72D297353CC}">
                <c16:uniqueId val="{00000003-CAE4-4290-AA39-C8E5B5665F80}"/>
              </c:ext>
            </c:extLst>
          </c:dPt>
          <c:dPt>
            <c:idx val="2"/>
            <c:bubble3D val="0"/>
            <c:spPr>
              <a:solidFill>
                <a:srgbClr val="8F8CE0"/>
              </a:solidFill>
              <a:ln w="19050">
                <a:solidFill>
                  <a:schemeClr val="lt1"/>
                </a:solidFill>
              </a:ln>
              <a:effectLst/>
            </c:spPr>
            <c:extLst>
              <c:ext xmlns:c16="http://schemas.microsoft.com/office/drawing/2014/chart" uri="{C3380CC4-5D6E-409C-BE32-E72D297353CC}">
                <c16:uniqueId val="{00000005-CAE4-4290-AA39-C8E5B5665F80}"/>
              </c:ext>
            </c:extLst>
          </c:dPt>
          <c:dPt>
            <c:idx val="3"/>
            <c:bubble3D val="0"/>
            <c:spPr>
              <a:solidFill>
                <a:srgbClr val="5A2149"/>
              </a:solidFill>
              <a:ln w="19050">
                <a:solidFill>
                  <a:schemeClr val="lt1"/>
                </a:solidFill>
              </a:ln>
              <a:effectLst/>
            </c:spPr>
            <c:extLst>
              <c:ext xmlns:c16="http://schemas.microsoft.com/office/drawing/2014/chart" uri="{C3380CC4-5D6E-409C-BE32-E72D297353CC}">
                <c16:uniqueId val="{00000007-CAE4-4290-AA39-C8E5B5665F80}"/>
              </c:ext>
            </c:extLst>
          </c:dPt>
          <c:dPt>
            <c:idx val="4"/>
            <c:bubble3D val="0"/>
            <c:spPr>
              <a:solidFill>
                <a:srgbClr val="C155A1"/>
              </a:solidFill>
              <a:ln w="19050">
                <a:solidFill>
                  <a:schemeClr val="lt1"/>
                </a:solidFill>
              </a:ln>
              <a:effectLst/>
            </c:spPr>
            <c:extLst>
              <c:ext xmlns:c16="http://schemas.microsoft.com/office/drawing/2014/chart" uri="{C3380CC4-5D6E-409C-BE32-E72D297353CC}">
                <c16:uniqueId val="{00000009-CAE4-4290-AA39-C8E5B5665F80}"/>
              </c:ext>
            </c:extLst>
          </c:dPt>
          <c:dPt>
            <c:idx val="5"/>
            <c:bubble3D val="0"/>
            <c:spPr>
              <a:solidFill>
                <a:srgbClr val="D58EC0"/>
              </a:solidFill>
              <a:ln w="19050">
                <a:solidFill>
                  <a:schemeClr val="lt1"/>
                </a:solidFill>
              </a:ln>
              <a:effectLst/>
            </c:spPr>
            <c:extLst>
              <c:ext xmlns:c16="http://schemas.microsoft.com/office/drawing/2014/chart" uri="{C3380CC4-5D6E-409C-BE32-E72D297353CC}">
                <c16:uniqueId val="{0000000B-CAE4-4290-AA39-C8E5B5665F80}"/>
              </c:ext>
            </c:extLst>
          </c:dPt>
          <c:dPt>
            <c:idx val="6"/>
            <c:bubble3D val="0"/>
            <c:spPr>
              <a:solidFill>
                <a:srgbClr val="DFDCE3"/>
              </a:solidFill>
              <a:ln w="19050">
                <a:solidFill>
                  <a:schemeClr val="lt1"/>
                </a:solidFill>
              </a:ln>
              <a:effectLst/>
            </c:spPr>
            <c:extLst>
              <c:ext xmlns:c16="http://schemas.microsoft.com/office/drawing/2014/chart" uri="{C3380CC4-5D6E-409C-BE32-E72D297353CC}">
                <c16:uniqueId val="{0000000D-CAE4-4290-AA39-C8E5B5665F80}"/>
              </c:ext>
            </c:extLst>
          </c:dPt>
          <c:dLbls>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B-CAE4-4290-AA39-C8E5B5665F80}"/>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D-CAE4-4290-AA39-C8E5B5665F8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Sheet1!$A$2:$A$8</c:f>
              <c:strCache>
                <c:ptCount val="7"/>
                <c:pt idx="0">
                  <c:v>Huawei</c:v>
                </c:pt>
                <c:pt idx="1">
                  <c:v>Ericsson</c:v>
                </c:pt>
                <c:pt idx="2">
                  <c:v>Oracle</c:v>
                </c:pt>
                <c:pt idx="3">
                  <c:v>Amdocs</c:v>
                </c:pt>
                <c:pt idx="4">
                  <c:v>Nokia</c:v>
                </c:pt>
                <c:pt idx="5">
                  <c:v>Netcracker</c:v>
                </c:pt>
                <c:pt idx="6">
                  <c:v>Other</c:v>
                </c:pt>
              </c:strCache>
            </c:strRef>
          </c:cat>
          <c:val>
            <c:numRef>
              <c:f>Sheet1!$B$2:$B$8</c:f>
              <c:numCache>
                <c:formatCode>General</c:formatCode>
                <c:ptCount val="7"/>
                <c:pt idx="0">
                  <c:v>114.83310719999997</c:v>
                </c:pt>
                <c:pt idx="1">
                  <c:v>101.97721599999998</c:v>
                </c:pt>
                <c:pt idx="2">
                  <c:v>65.164799699999989</c:v>
                </c:pt>
                <c:pt idx="3">
                  <c:v>60.438854784</c:v>
                </c:pt>
                <c:pt idx="4">
                  <c:v>37.845710000000004</c:v>
                </c:pt>
                <c:pt idx="5">
                  <c:v>30.807585599999999</c:v>
                </c:pt>
                <c:pt idx="6">
                  <c:v>295.81948689499995</c:v>
                </c:pt>
              </c:numCache>
            </c:numRef>
          </c:val>
          <c:extLst>
            <c:ext xmlns:c16="http://schemas.microsoft.com/office/drawing/2014/chart" uri="{C3380CC4-5D6E-409C-BE32-E72D297353CC}">
              <c16:uniqueId val="{0000000E-CAE4-4290-AA39-C8E5B5665F80}"/>
            </c:ext>
          </c:extLst>
        </c:ser>
        <c:dLbls>
          <c:showLegendKey val="0"/>
          <c:showVal val="0"/>
          <c:showCatName val="0"/>
          <c:showSerName val="0"/>
          <c:showPercent val="0"/>
          <c:showBubbleSize val="0"/>
          <c:showLeaderLines val="0"/>
        </c:dLbls>
        <c:firstSliceAng val="0"/>
        <c:holeSize val="65"/>
      </c:doughnutChart>
      <c:spPr>
        <a:noFill/>
        <a:ln>
          <a:noFill/>
        </a:ln>
        <a:effectLst/>
      </c:spPr>
    </c:plotArea>
    <c:legend>
      <c:legendPos val="b"/>
      <c:layout>
        <c:manualLayout>
          <c:xMode val="edge"/>
          <c:yMode val="edge"/>
          <c:x val="7.0993732685139782E-2"/>
          <c:y val="0.83932468337552202"/>
          <c:w val="0.85201079797508428"/>
          <c:h val="0.11043519256697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1"/>
        <c:ser>
          <c:idx val="0"/>
          <c:order val="0"/>
          <c:tx>
            <c:strRef>
              <c:f>Sheet1!$C$1</c:f>
              <c:strCache>
                <c:ptCount val="1"/>
                <c:pt idx="0">
                  <c:v>Year-on-year revenue growth</c:v>
                </c:pt>
              </c:strCache>
            </c:strRef>
          </c:tx>
          <c:spPr>
            <a:ln w="25400" cap="rnd">
              <a:noFill/>
              <a:round/>
            </a:ln>
            <a:effectLst/>
          </c:spPr>
          <c:marker>
            <c:symbol val="circle"/>
            <c:size val="10"/>
            <c:spPr>
              <a:solidFill>
                <a:schemeClr val="accent1"/>
              </a:solidFill>
              <a:ln w="9525">
                <a:noFill/>
              </a:ln>
              <a:effectLst/>
            </c:spPr>
          </c:marker>
          <c:dPt>
            <c:idx val="1"/>
            <c:marker>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00-3D30-4613-85B2-E954B99B8F26}"/>
              </c:ext>
            </c:extLst>
          </c:dPt>
          <c:dPt>
            <c:idx val="2"/>
            <c:marker>
              <c:spPr>
                <a:solidFill>
                  <a:schemeClr val="accent1">
                    <a:lumMod val="40000"/>
                    <a:lumOff val="60000"/>
                  </a:schemeClr>
                </a:solidFill>
                <a:ln w="9525">
                  <a:noFill/>
                </a:ln>
                <a:effectLst/>
              </c:spPr>
            </c:marker>
            <c:bubble3D val="0"/>
            <c:extLst>
              <c:ext xmlns:c16="http://schemas.microsoft.com/office/drawing/2014/chart" uri="{C3380CC4-5D6E-409C-BE32-E72D297353CC}">
                <c16:uniqueId val="{00000001-3D30-4613-85B2-E954B99B8F26}"/>
              </c:ext>
            </c:extLst>
          </c:dPt>
          <c:dPt>
            <c:idx val="3"/>
            <c:marker>
              <c:spPr>
                <a:solidFill>
                  <a:schemeClr val="accent5"/>
                </a:solidFill>
                <a:ln w="9525">
                  <a:noFill/>
                </a:ln>
                <a:effectLst/>
              </c:spPr>
            </c:marker>
            <c:bubble3D val="0"/>
            <c:extLst>
              <c:ext xmlns:c16="http://schemas.microsoft.com/office/drawing/2014/chart" uri="{C3380CC4-5D6E-409C-BE32-E72D297353CC}">
                <c16:uniqueId val="{00000002-3D30-4613-85B2-E954B99B8F26}"/>
              </c:ext>
            </c:extLst>
          </c:dPt>
          <c:dPt>
            <c:idx val="4"/>
            <c:marker>
              <c:spPr>
                <a:solidFill>
                  <a:schemeClr val="accent5">
                    <a:lumMod val="60000"/>
                    <a:lumOff val="40000"/>
                  </a:schemeClr>
                </a:solidFill>
                <a:ln w="9525">
                  <a:noFill/>
                </a:ln>
                <a:effectLst/>
              </c:spPr>
            </c:marker>
            <c:bubble3D val="0"/>
            <c:extLst>
              <c:ext xmlns:c16="http://schemas.microsoft.com/office/drawing/2014/chart" uri="{C3380CC4-5D6E-409C-BE32-E72D297353CC}">
                <c16:uniqueId val="{00000003-3D30-4613-85B2-E954B99B8F26}"/>
              </c:ext>
            </c:extLst>
          </c:dPt>
          <c:dPt>
            <c:idx val="5"/>
            <c:marker>
              <c:spPr>
                <a:solidFill>
                  <a:schemeClr val="accent5">
                    <a:lumMod val="40000"/>
                    <a:lumOff val="60000"/>
                  </a:schemeClr>
                </a:solidFill>
                <a:ln w="9525">
                  <a:noFill/>
                </a:ln>
                <a:effectLst/>
              </c:spPr>
            </c:marker>
            <c:bubble3D val="0"/>
            <c:extLst>
              <c:ext xmlns:c16="http://schemas.microsoft.com/office/drawing/2014/chart" uri="{C3380CC4-5D6E-409C-BE32-E72D297353CC}">
                <c16:uniqueId val="{00000004-3D30-4613-85B2-E954B99B8F26}"/>
              </c:ext>
            </c:extLst>
          </c:dPt>
          <c:dLbls>
            <c:dLbl>
              <c:idx val="0"/>
              <c:tx>
                <c:rich>
                  <a:bodyPr/>
                  <a:lstStyle/>
                  <a:p>
                    <a:fld id="{0C682433-355C-450D-BC2E-FFB7905386E6}"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D30-4613-85B2-E954B99B8F26}"/>
                </c:ext>
              </c:extLst>
            </c:dLbl>
            <c:dLbl>
              <c:idx val="1"/>
              <c:tx>
                <c:rich>
                  <a:bodyPr/>
                  <a:lstStyle/>
                  <a:p>
                    <a:fld id="{E605B511-9D8D-489B-AEC1-95D1D377CB3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D30-4613-85B2-E954B99B8F26}"/>
                </c:ext>
              </c:extLst>
            </c:dLbl>
            <c:dLbl>
              <c:idx val="2"/>
              <c:tx>
                <c:rich>
                  <a:bodyPr/>
                  <a:lstStyle/>
                  <a:p>
                    <a:fld id="{5D812BB9-E1C1-4E19-994F-9B2AAEDA5F3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D30-4613-85B2-E954B99B8F26}"/>
                </c:ext>
              </c:extLst>
            </c:dLbl>
            <c:dLbl>
              <c:idx val="3"/>
              <c:layout>
                <c:manualLayout>
                  <c:x val="-3.6009002250562694E-2"/>
                  <c:y val="-2.6597712736325215E-2"/>
                </c:manualLayout>
              </c:layout>
              <c:tx>
                <c:rich>
                  <a:bodyPr/>
                  <a:lstStyle/>
                  <a:p>
                    <a:fld id="{AB0EE427-6304-4448-964F-7A4A3FD1010F}"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3D30-4613-85B2-E954B99B8F26}"/>
                </c:ext>
              </c:extLst>
            </c:dLbl>
            <c:dLbl>
              <c:idx val="4"/>
              <c:layout>
                <c:manualLayout>
                  <c:x val="-1.5003750937734433E-2"/>
                  <c:y val="1.7731808490883478E-2"/>
                </c:manualLayout>
              </c:layout>
              <c:tx>
                <c:rich>
                  <a:bodyPr/>
                  <a:lstStyle/>
                  <a:p>
                    <a:fld id="{55E8CAE1-7FD8-43D0-AB90-0BDC29D280C7}"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D30-4613-85B2-E954B99B8F26}"/>
                </c:ext>
              </c:extLst>
            </c:dLbl>
            <c:dLbl>
              <c:idx val="5"/>
              <c:layout>
                <c:manualLayout>
                  <c:x val="-5.4013503375843937E-2"/>
                  <c:y val="-3.8418918396914199E-2"/>
                </c:manualLayout>
              </c:layout>
              <c:tx>
                <c:rich>
                  <a:bodyPr/>
                  <a:lstStyle/>
                  <a:p>
                    <a:fld id="{1F93636C-3D1F-426A-B12C-7F822E7608D5}"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D30-4613-85B2-E954B99B8F2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Sheet1!$B$2:$B$7</c:f>
              <c:numCache>
                <c:formatCode>General</c:formatCode>
                <c:ptCount val="6"/>
                <c:pt idx="0">
                  <c:v>118.762563465</c:v>
                </c:pt>
                <c:pt idx="1">
                  <c:v>113.935575</c:v>
                </c:pt>
                <c:pt idx="2">
                  <c:v>93.93864480000002</c:v>
                </c:pt>
                <c:pt idx="3">
                  <c:v>69.195373631999985</c:v>
                </c:pt>
                <c:pt idx="4">
                  <c:v>64.703707199999997</c:v>
                </c:pt>
                <c:pt idx="5">
                  <c:v>58.378</c:v>
                </c:pt>
              </c:numCache>
            </c:numRef>
          </c:xVal>
          <c:yVal>
            <c:numRef>
              <c:f>Sheet1!$C$2:$C$7</c:f>
              <c:numCache>
                <c:formatCode>0.00%</c:formatCode>
                <c:ptCount val="6"/>
                <c:pt idx="0">
                  <c:v>1.0000000000000009E-2</c:v>
                </c:pt>
                <c:pt idx="1">
                  <c:v>-2.5000000000000022E-2</c:v>
                </c:pt>
                <c:pt idx="2">
                  <c:v>-2.0000000000000018E-2</c:v>
                </c:pt>
                <c:pt idx="3">
                  <c:v>2.9999999999999805E-2</c:v>
                </c:pt>
                <c:pt idx="4">
                  <c:v>-3.9999999999999925E-2</c:v>
                </c:pt>
                <c:pt idx="5">
                  <c:v>0</c:v>
                </c:pt>
              </c:numCache>
            </c:numRef>
          </c:yVal>
          <c:smooth val="0"/>
          <c:extLst>
            <c:ext xmlns:c15="http://schemas.microsoft.com/office/drawing/2012/chart" uri="{02D57815-91ED-43cb-92C2-25804820EDAC}">
              <c15:datalabelsRange>
                <c15:f>Sheet1!$A$2:$A$9</c15:f>
                <c15:dlblRangeCache>
                  <c:ptCount val="8"/>
                  <c:pt idx="0">
                    <c:v>Ericsson</c:v>
                  </c:pt>
                  <c:pt idx="1">
                    <c:v>Nokia</c:v>
                  </c:pt>
                  <c:pt idx="2">
                    <c:v>Huawei</c:v>
                  </c:pt>
                  <c:pt idx="3">
                    <c:v>Accenture</c:v>
                  </c:pt>
                  <c:pt idx="4">
                    <c:v>CGI Group</c:v>
                  </c:pt>
                  <c:pt idx="5">
                    <c:v>IBM</c:v>
                  </c:pt>
                  <c:pt idx="6">
                    <c:v>CAGR</c:v>
                  </c:pt>
                  <c:pt idx="7">
                    <c:v>CAGR</c:v>
                  </c:pt>
                </c15:dlblRangeCache>
              </c15:datalabelsRange>
            </c:ext>
            <c:ext xmlns:c16="http://schemas.microsoft.com/office/drawing/2014/chart" uri="{C3380CC4-5D6E-409C-BE32-E72D297353CC}">
              <c16:uniqueId val="{00000006-3D30-4613-85B2-E954B99B8F26}"/>
            </c:ext>
          </c:extLst>
        </c:ser>
        <c:ser>
          <c:idx val="1"/>
          <c:order val="1"/>
          <c:tx>
            <c:v>CAGR</c:v>
          </c:tx>
          <c:spPr>
            <a:ln w="31750" cap="rnd">
              <a:solidFill>
                <a:schemeClr val="bg1">
                  <a:lumMod val="65000"/>
                </a:schemeClr>
              </a:solidFill>
              <a:prstDash val="sysDash"/>
              <a:round/>
            </a:ln>
            <a:effectLst/>
          </c:spPr>
          <c:marker>
            <c:symbol val="circle"/>
            <c:size val="5"/>
            <c:spPr>
              <a:noFill/>
              <a:ln w="9525">
                <a:noFill/>
              </a:ln>
              <a:effectLst/>
            </c:spPr>
          </c:marker>
          <c:xVal>
            <c:numRef>
              <c:f>Sheet1!$B$8:$B$9</c:f>
              <c:numCache>
                <c:formatCode>General</c:formatCode>
                <c:ptCount val="2"/>
                <c:pt idx="0">
                  <c:v>0</c:v>
                </c:pt>
                <c:pt idx="1">
                  <c:v>3000</c:v>
                </c:pt>
              </c:numCache>
            </c:numRef>
          </c:xVal>
          <c:yVal>
            <c:numRef>
              <c:f>Sheet1!$C$8:$C$9</c:f>
              <c:numCache>
                <c:formatCode>0%</c:formatCode>
                <c:ptCount val="2"/>
                <c:pt idx="0">
                  <c:v>-2E-3</c:v>
                </c:pt>
                <c:pt idx="1">
                  <c:v>-2E-3</c:v>
                </c:pt>
              </c:numCache>
            </c:numRef>
          </c:yVal>
          <c:smooth val="0"/>
          <c:extLst>
            <c:ext xmlns:c16="http://schemas.microsoft.com/office/drawing/2014/chart" uri="{C3380CC4-5D6E-409C-BE32-E72D297353CC}">
              <c16:uniqueId val="{00000007-3D30-4613-85B2-E954B99B8F26}"/>
            </c:ext>
          </c:extLst>
        </c:ser>
        <c:dLbls>
          <c:showLegendKey val="0"/>
          <c:showVal val="0"/>
          <c:showCatName val="0"/>
          <c:showSerName val="0"/>
          <c:showPercent val="0"/>
          <c:showBubbleSize val="0"/>
        </c:dLbls>
        <c:axId val="154097744"/>
        <c:axId val="367529600"/>
      </c:scatterChart>
      <c:valAx>
        <c:axId val="154097744"/>
        <c:scaling>
          <c:orientation val="minMax"/>
          <c:max val="200"/>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Revenue (USD million)</a:t>
                </a:r>
              </a:p>
            </c:rich>
          </c:tx>
          <c:overlay val="0"/>
          <c:spPr>
            <a:noFill/>
            <a:ln>
              <a:noFill/>
            </a:ln>
            <a:effectLst/>
          </c:spPr>
        </c:title>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67529600"/>
        <c:crosses val="autoZero"/>
        <c:crossBetween val="midCat"/>
      </c:valAx>
      <c:valAx>
        <c:axId val="36752960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Year-on-year revenue growth</a:t>
                </a:r>
              </a:p>
            </c:rich>
          </c:tx>
          <c:overlay val="0"/>
          <c:spPr>
            <a:noFill/>
            <a:ln>
              <a:noFill/>
            </a:ln>
            <a:effectLst/>
          </c:spPr>
        </c:title>
        <c:numFmt formatCode="0%" sourceLinked="0"/>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540977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0999639673698"/>
          <c:y val="5.7444776586194048E-2"/>
          <c:w val="0.75057977092698369"/>
          <c:h val="0.73921163727887018"/>
        </c:manualLayout>
      </c:layout>
      <c:doughnutChart>
        <c:varyColors val="1"/>
        <c:ser>
          <c:idx val="0"/>
          <c:order val="0"/>
          <c:tx>
            <c:strRef>
              <c:f>Sheet1!$B$1</c:f>
              <c:strCache>
                <c:ptCount val="1"/>
                <c:pt idx="0">
                  <c:v>Product revenue (USD million)</c:v>
                </c:pt>
              </c:strCache>
            </c:strRef>
          </c:tx>
          <c:dPt>
            <c:idx val="0"/>
            <c:bubble3D val="0"/>
            <c:spPr>
              <a:solidFill>
                <a:srgbClr val="221F72"/>
              </a:solidFill>
              <a:ln w="19050">
                <a:solidFill>
                  <a:schemeClr val="lt1"/>
                </a:solidFill>
              </a:ln>
              <a:effectLst/>
            </c:spPr>
            <c:extLst>
              <c:ext xmlns:c16="http://schemas.microsoft.com/office/drawing/2014/chart" uri="{C3380CC4-5D6E-409C-BE32-E72D297353CC}">
                <c16:uniqueId val="{00000001-CAE4-4290-AA39-C8E5B5665F80}"/>
              </c:ext>
            </c:extLst>
          </c:dPt>
          <c:dPt>
            <c:idx val="1"/>
            <c:bubble3D val="0"/>
            <c:spPr>
              <a:solidFill>
                <a:srgbClr val="5753D0"/>
              </a:solidFill>
              <a:ln w="19050">
                <a:solidFill>
                  <a:schemeClr val="lt1"/>
                </a:solidFill>
              </a:ln>
              <a:effectLst/>
            </c:spPr>
            <c:extLst>
              <c:ext xmlns:c16="http://schemas.microsoft.com/office/drawing/2014/chart" uri="{C3380CC4-5D6E-409C-BE32-E72D297353CC}">
                <c16:uniqueId val="{00000003-CAE4-4290-AA39-C8E5B5665F80}"/>
              </c:ext>
            </c:extLst>
          </c:dPt>
          <c:dPt>
            <c:idx val="2"/>
            <c:bubble3D val="0"/>
            <c:spPr>
              <a:solidFill>
                <a:srgbClr val="8F8CE0"/>
              </a:solidFill>
              <a:ln w="19050">
                <a:solidFill>
                  <a:schemeClr val="lt1"/>
                </a:solidFill>
              </a:ln>
              <a:effectLst/>
            </c:spPr>
            <c:extLst>
              <c:ext xmlns:c16="http://schemas.microsoft.com/office/drawing/2014/chart" uri="{C3380CC4-5D6E-409C-BE32-E72D297353CC}">
                <c16:uniqueId val="{00000005-CAE4-4290-AA39-C8E5B5665F80}"/>
              </c:ext>
            </c:extLst>
          </c:dPt>
          <c:dPt>
            <c:idx val="3"/>
            <c:bubble3D val="0"/>
            <c:spPr>
              <a:solidFill>
                <a:srgbClr val="5A2149"/>
              </a:solidFill>
              <a:ln w="19050">
                <a:solidFill>
                  <a:schemeClr val="lt1"/>
                </a:solidFill>
              </a:ln>
              <a:effectLst/>
            </c:spPr>
            <c:extLst>
              <c:ext xmlns:c16="http://schemas.microsoft.com/office/drawing/2014/chart" uri="{C3380CC4-5D6E-409C-BE32-E72D297353CC}">
                <c16:uniqueId val="{00000007-CAE4-4290-AA39-C8E5B5665F80}"/>
              </c:ext>
            </c:extLst>
          </c:dPt>
          <c:dPt>
            <c:idx val="4"/>
            <c:bubble3D val="0"/>
            <c:spPr>
              <a:solidFill>
                <a:srgbClr val="C155A1"/>
              </a:solidFill>
              <a:ln w="19050">
                <a:solidFill>
                  <a:schemeClr val="lt1"/>
                </a:solidFill>
              </a:ln>
              <a:effectLst/>
            </c:spPr>
            <c:extLst>
              <c:ext xmlns:c16="http://schemas.microsoft.com/office/drawing/2014/chart" uri="{C3380CC4-5D6E-409C-BE32-E72D297353CC}">
                <c16:uniqueId val="{00000009-CAE4-4290-AA39-C8E5B5665F80}"/>
              </c:ext>
            </c:extLst>
          </c:dPt>
          <c:dPt>
            <c:idx val="5"/>
            <c:bubble3D val="0"/>
            <c:spPr>
              <a:solidFill>
                <a:srgbClr val="D58EC0"/>
              </a:solidFill>
              <a:ln w="19050">
                <a:solidFill>
                  <a:schemeClr val="lt1"/>
                </a:solidFill>
              </a:ln>
              <a:effectLst/>
            </c:spPr>
            <c:extLst>
              <c:ext xmlns:c16="http://schemas.microsoft.com/office/drawing/2014/chart" uri="{C3380CC4-5D6E-409C-BE32-E72D297353CC}">
                <c16:uniqueId val="{0000000B-CAE4-4290-AA39-C8E5B5665F80}"/>
              </c:ext>
            </c:extLst>
          </c:dPt>
          <c:dPt>
            <c:idx val="6"/>
            <c:bubble3D val="0"/>
            <c:spPr>
              <a:solidFill>
                <a:srgbClr val="DFDCE3"/>
              </a:solidFill>
              <a:ln w="19050">
                <a:solidFill>
                  <a:schemeClr val="lt1"/>
                </a:solidFill>
              </a:ln>
              <a:effectLst/>
            </c:spPr>
            <c:extLst>
              <c:ext xmlns:c16="http://schemas.microsoft.com/office/drawing/2014/chart" uri="{C3380CC4-5D6E-409C-BE32-E72D297353CC}">
                <c16:uniqueId val="{0000000D-CAE4-4290-AA39-C8E5B5665F80}"/>
              </c:ext>
            </c:extLst>
          </c:dPt>
          <c:dLbls>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B-CAE4-4290-AA39-C8E5B5665F80}"/>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D-CAE4-4290-AA39-C8E5B5665F8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Sheet1!$A$2:$A$8</c:f>
              <c:strCache>
                <c:ptCount val="7"/>
                <c:pt idx="0">
                  <c:v>Ericsson</c:v>
                </c:pt>
                <c:pt idx="1">
                  <c:v>Nokia</c:v>
                </c:pt>
                <c:pt idx="2">
                  <c:v>Huawei</c:v>
                </c:pt>
                <c:pt idx="3">
                  <c:v>Accenture</c:v>
                </c:pt>
                <c:pt idx="4">
                  <c:v>CGI Group</c:v>
                </c:pt>
                <c:pt idx="5">
                  <c:v>IBM</c:v>
                </c:pt>
                <c:pt idx="6">
                  <c:v>Other</c:v>
                </c:pt>
              </c:strCache>
            </c:strRef>
          </c:cat>
          <c:val>
            <c:numRef>
              <c:f>Sheet1!$B$2:$B$8</c:f>
              <c:numCache>
                <c:formatCode>General</c:formatCode>
                <c:ptCount val="7"/>
                <c:pt idx="0">
                  <c:v>118.762563465</c:v>
                </c:pt>
                <c:pt idx="1">
                  <c:v>113.935575</c:v>
                </c:pt>
                <c:pt idx="2">
                  <c:v>93.93864480000002</c:v>
                </c:pt>
                <c:pt idx="3">
                  <c:v>69.195373631999985</c:v>
                </c:pt>
                <c:pt idx="4">
                  <c:v>64.703707199999997</c:v>
                </c:pt>
                <c:pt idx="5">
                  <c:v>58.378</c:v>
                </c:pt>
                <c:pt idx="6">
                  <c:v>770.32903860975011</c:v>
                </c:pt>
              </c:numCache>
            </c:numRef>
          </c:val>
          <c:extLst>
            <c:ext xmlns:c16="http://schemas.microsoft.com/office/drawing/2014/chart" uri="{C3380CC4-5D6E-409C-BE32-E72D297353CC}">
              <c16:uniqueId val="{0000000E-CAE4-4290-AA39-C8E5B5665F80}"/>
            </c:ext>
          </c:extLst>
        </c:ser>
        <c:dLbls>
          <c:showLegendKey val="0"/>
          <c:showVal val="0"/>
          <c:showCatName val="0"/>
          <c:showSerName val="0"/>
          <c:showPercent val="0"/>
          <c:showBubbleSize val="0"/>
          <c:showLeaderLines val="0"/>
        </c:dLbls>
        <c:firstSliceAng val="0"/>
        <c:holeSize val="65"/>
      </c:doughnutChart>
      <c:spPr>
        <a:noFill/>
        <a:ln>
          <a:noFill/>
        </a:ln>
        <a:effectLst/>
      </c:spPr>
    </c:plotArea>
    <c:legend>
      <c:legendPos val="b"/>
      <c:layout>
        <c:manualLayout>
          <c:xMode val="edge"/>
          <c:yMode val="edge"/>
          <c:x val="7.0993732685139782E-2"/>
          <c:y val="0.83932468337552202"/>
          <c:w val="0.85201079797508428"/>
          <c:h val="0.11043519256697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02787507900599"/>
          <c:y val="3.2508315566619705E-2"/>
          <c:w val="0.76076507315805331"/>
          <c:h val="0.82167711261001519"/>
        </c:manualLayout>
      </c:layout>
      <c:scatterChart>
        <c:scatterStyle val="lineMarker"/>
        <c:varyColors val="1"/>
        <c:ser>
          <c:idx val="0"/>
          <c:order val="0"/>
          <c:tx>
            <c:strRef>
              <c:f>Sheet1!$C$1</c:f>
              <c:strCache>
                <c:ptCount val="1"/>
                <c:pt idx="0">
                  <c:v>Year-on-year revenue growth</c:v>
                </c:pt>
              </c:strCache>
            </c:strRef>
          </c:tx>
          <c:spPr>
            <a:ln w="25400" cap="rnd">
              <a:noFill/>
              <a:round/>
            </a:ln>
            <a:effectLst/>
          </c:spPr>
          <c:marker>
            <c:symbol val="circle"/>
            <c:size val="10"/>
            <c:spPr>
              <a:solidFill>
                <a:schemeClr val="accent1"/>
              </a:solidFill>
              <a:ln w="9525">
                <a:noFill/>
              </a:ln>
              <a:effectLst/>
            </c:spPr>
          </c:marker>
          <c:dPt>
            <c:idx val="1"/>
            <c:marker>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00-3D30-4613-85B2-E954B99B8F26}"/>
              </c:ext>
            </c:extLst>
          </c:dPt>
          <c:dPt>
            <c:idx val="2"/>
            <c:marker>
              <c:spPr>
                <a:solidFill>
                  <a:schemeClr val="accent1">
                    <a:lumMod val="40000"/>
                    <a:lumOff val="60000"/>
                  </a:schemeClr>
                </a:solidFill>
                <a:ln w="9525">
                  <a:noFill/>
                </a:ln>
                <a:effectLst/>
              </c:spPr>
            </c:marker>
            <c:bubble3D val="0"/>
            <c:extLst>
              <c:ext xmlns:c16="http://schemas.microsoft.com/office/drawing/2014/chart" uri="{C3380CC4-5D6E-409C-BE32-E72D297353CC}">
                <c16:uniqueId val="{00000001-3D30-4613-85B2-E954B99B8F26}"/>
              </c:ext>
            </c:extLst>
          </c:dPt>
          <c:dPt>
            <c:idx val="3"/>
            <c:marker>
              <c:spPr>
                <a:solidFill>
                  <a:schemeClr val="accent5"/>
                </a:solidFill>
                <a:ln w="9525">
                  <a:noFill/>
                </a:ln>
                <a:effectLst/>
              </c:spPr>
            </c:marker>
            <c:bubble3D val="0"/>
            <c:extLst>
              <c:ext xmlns:c16="http://schemas.microsoft.com/office/drawing/2014/chart" uri="{C3380CC4-5D6E-409C-BE32-E72D297353CC}">
                <c16:uniqueId val="{00000002-3D30-4613-85B2-E954B99B8F26}"/>
              </c:ext>
            </c:extLst>
          </c:dPt>
          <c:dPt>
            <c:idx val="4"/>
            <c:marker>
              <c:spPr>
                <a:solidFill>
                  <a:schemeClr val="accent5">
                    <a:lumMod val="60000"/>
                    <a:lumOff val="40000"/>
                  </a:schemeClr>
                </a:solidFill>
                <a:ln w="9525">
                  <a:noFill/>
                </a:ln>
                <a:effectLst/>
              </c:spPr>
            </c:marker>
            <c:bubble3D val="0"/>
            <c:extLst>
              <c:ext xmlns:c16="http://schemas.microsoft.com/office/drawing/2014/chart" uri="{C3380CC4-5D6E-409C-BE32-E72D297353CC}">
                <c16:uniqueId val="{00000003-3D30-4613-85B2-E954B99B8F26}"/>
              </c:ext>
            </c:extLst>
          </c:dPt>
          <c:dPt>
            <c:idx val="5"/>
            <c:marker>
              <c:spPr>
                <a:solidFill>
                  <a:schemeClr val="accent5">
                    <a:lumMod val="40000"/>
                    <a:lumOff val="60000"/>
                  </a:schemeClr>
                </a:solidFill>
                <a:ln w="9525">
                  <a:noFill/>
                </a:ln>
                <a:effectLst/>
              </c:spPr>
            </c:marker>
            <c:bubble3D val="0"/>
            <c:extLst>
              <c:ext xmlns:c16="http://schemas.microsoft.com/office/drawing/2014/chart" uri="{C3380CC4-5D6E-409C-BE32-E72D297353CC}">
                <c16:uniqueId val="{00000004-3D30-4613-85B2-E954B99B8F26}"/>
              </c:ext>
            </c:extLst>
          </c:dPt>
          <c:dLbls>
            <c:dLbl>
              <c:idx val="0"/>
              <c:layout>
                <c:manualLayout>
                  <c:x val="-2.1005251312828207E-2"/>
                  <c:y val="-2.3642411321177968E-2"/>
                </c:manualLayout>
              </c:layout>
              <c:tx>
                <c:rich>
                  <a:bodyPr/>
                  <a:lstStyle/>
                  <a:p>
                    <a:fld id="{F965BF46-2149-4F02-854F-040B9885A935}"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D30-4613-85B2-E954B99B8F26}"/>
                </c:ext>
              </c:extLst>
            </c:dLbl>
            <c:dLbl>
              <c:idx val="1"/>
              <c:tx>
                <c:rich>
                  <a:bodyPr/>
                  <a:lstStyle/>
                  <a:p>
                    <a:fld id="{644A5FA9-587B-4865-A0FF-11FB11FD2FB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D30-4613-85B2-E954B99B8F26}"/>
                </c:ext>
              </c:extLst>
            </c:dLbl>
            <c:dLbl>
              <c:idx val="2"/>
              <c:layout>
                <c:manualLayout>
                  <c:x val="-9.0022505626406596E-3"/>
                  <c:y val="-1.0835980010707481E-16"/>
                </c:manualLayout>
              </c:layout>
              <c:tx>
                <c:rich>
                  <a:bodyPr/>
                  <a:lstStyle/>
                  <a:p>
                    <a:fld id="{8A8E4721-B050-48F2-982D-50B2D0C81BBE}"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D30-4613-85B2-E954B99B8F26}"/>
                </c:ext>
              </c:extLst>
            </c:dLbl>
            <c:dLbl>
              <c:idx val="3"/>
              <c:layout>
                <c:manualLayout>
                  <c:x val="-1.8004501125281319E-2"/>
                  <c:y val="-2.3642411321177968E-2"/>
                </c:manualLayout>
              </c:layout>
              <c:tx>
                <c:rich>
                  <a:bodyPr/>
                  <a:lstStyle/>
                  <a:p>
                    <a:fld id="{FF08749B-F783-422A-BA2C-0CA029BED5C3}"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3D30-4613-85B2-E954B99B8F26}"/>
                </c:ext>
              </c:extLst>
            </c:dLbl>
            <c:dLbl>
              <c:idx val="4"/>
              <c:layout>
                <c:manualLayout>
                  <c:x val="-0.15303825956489125"/>
                  <c:y val="1.0835980010707481E-16"/>
                </c:manualLayout>
              </c:layout>
              <c:tx>
                <c:rich>
                  <a:bodyPr/>
                  <a:lstStyle/>
                  <a:p>
                    <a:fld id="{1400675C-EC24-4797-B0D6-C735DB0C8C9C}"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D30-4613-85B2-E954B99B8F26}"/>
                </c:ext>
              </c:extLst>
            </c:dLbl>
            <c:dLbl>
              <c:idx val="5"/>
              <c:layout>
                <c:manualLayout>
                  <c:x val="-5.4013503375843937E-2"/>
                  <c:y val="-3.8418918396914199E-2"/>
                </c:manualLayout>
              </c:layout>
              <c:tx>
                <c:rich>
                  <a:bodyPr/>
                  <a:lstStyle/>
                  <a:p>
                    <a:fld id="{D20B47AE-CAAA-41E8-963D-04AE87CAF208}"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D30-4613-85B2-E954B99B8F2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Sheet1!$B$2:$B$7</c:f>
              <c:numCache>
                <c:formatCode>General</c:formatCode>
                <c:ptCount val="6"/>
                <c:pt idx="0">
                  <c:v>100.94000000000001</c:v>
                </c:pt>
                <c:pt idx="1">
                  <c:v>97.878690000000006</c:v>
                </c:pt>
                <c:pt idx="2">
                  <c:v>58.889119999999998</c:v>
                </c:pt>
                <c:pt idx="3">
                  <c:v>48.871884599999994</c:v>
                </c:pt>
                <c:pt idx="4">
                  <c:v>36.285235200000002</c:v>
                </c:pt>
                <c:pt idx="5">
                  <c:v>36.14676</c:v>
                </c:pt>
              </c:numCache>
            </c:numRef>
          </c:xVal>
          <c:yVal>
            <c:numRef>
              <c:f>Sheet1!$C$2:$C$7</c:f>
              <c:numCache>
                <c:formatCode>0.00%</c:formatCode>
                <c:ptCount val="6"/>
                <c:pt idx="0">
                  <c:v>0</c:v>
                </c:pt>
                <c:pt idx="1">
                  <c:v>2.0000000000000018E-2</c:v>
                </c:pt>
                <c:pt idx="2">
                  <c:v>-4.500000000000004E-2</c:v>
                </c:pt>
                <c:pt idx="3">
                  <c:v>4.9999999999999822E-2</c:v>
                </c:pt>
                <c:pt idx="4">
                  <c:v>-3.9999999999999925E-2</c:v>
                </c:pt>
                <c:pt idx="5">
                  <c:v>0</c:v>
                </c:pt>
              </c:numCache>
            </c:numRef>
          </c:yVal>
          <c:smooth val="0"/>
          <c:extLst>
            <c:ext xmlns:c15="http://schemas.microsoft.com/office/drawing/2012/chart" uri="{02D57815-91ED-43cb-92C2-25804820EDAC}">
              <c15:datalabelsRange>
                <c15:f>Sheet1!$A$2:$A$9</c15:f>
                <c15:dlblRangeCache>
                  <c:ptCount val="8"/>
                  <c:pt idx="0">
                    <c:v>Nokia</c:v>
                  </c:pt>
                  <c:pt idx="1">
                    <c:v>Ericsson</c:v>
                  </c:pt>
                  <c:pt idx="2">
                    <c:v>Huawei</c:v>
                  </c:pt>
                  <c:pt idx="3">
                    <c:v>CSG</c:v>
                  </c:pt>
                  <c:pt idx="4">
                    <c:v>Amdocs</c:v>
                  </c:pt>
                  <c:pt idx="5">
                    <c:v>Netcracker</c:v>
                  </c:pt>
                  <c:pt idx="6">
                    <c:v>CAGR</c:v>
                  </c:pt>
                  <c:pt idx="7">
                    <c:v>CAGR</c:v>
                  </c:pt>
                </c15:dlblRangeCache>
              </c15:datalabelsRange>
            </c:ext>
            <c:ext xmlns:c16="http://schemas.microsoft.com/office/drawing/2014/chart" uri="{C3380CC4-5D6E-409C-BE32-E72D297353CC}">
              <c16:uniqueId val="{00000006-3D30-4613-85B2-E954B99B8F26}"/>
            </c:ext>
          </c:extLst>
        </c:ser>
        <c:ser>
          <c:idx val="1"/>
          <c:order val="1"/>
          <c:tx>
            <c:v>CAGR</c:v>
          </c:tx>
          <c:spPr>
            <a:ln w="31750" cap="rnd">
              <a:solidFill>
                <a:schemeClr val="bg1">
                  <a:lumMod val="65000"/>
                </a:schemeClr>
              </a:solidFill>
              <a:prstDash val="sysDash"/>
              <a:round/>
            </a:ln>
            <a:effectLst/>
          </c:spPr>
          <c:marker>
            <c:symbol val="circle"/>
            <c:size val="5"/>
            <c:spPr>
              <a:noFill/>
              <a:ln w="9525">
                <a:noFill/>
              </a:ln>
              <a:effectLst/>
            </c:spPr>
          </c:marker>
          <c:xVal>
            <c:numRef>
              <c:f>Sheet1!$B$8:$B$9</c:f>
              <c:numCache>
                <c:formatCode>General</c:formatCode>
                <c:ptCount val="2"/>
                <c:pt idx="0">
                  <c:v>0</c:v>
                </c:pt>
                <c:pt idx="1">
                  <c:v>3000</c:v>
                </c:pt>
              </c:numCache>
            </c:numRef>
          </c:xVal>
          <c:yVal>
            <c:numRef>
              <c:f>Sheet1!$C$8:$C$9</c:f>
              <c:numCache>
                <c:formatCode>0%</c:formatCode>
                <c:ptCount val="2"/>
                <c:pt idx="0">
                  <c:v>-0.03</c:v>
                </c:pt>
                <c:pt idx="1">
                  <c:v>-0.03</c:v>
                </c:pt>
              </c:numCache>
            </c:numRef>
          </c:yVal>
          <c:smooth val="0"/>
          <c:extLst>
            <c:ext xmlns:c16="http://schemas.microsoft.com/office/drawing/2014/chart" uri="{C3380CC4-5D6E-409C-BE32-E72D297353CC}">
              <c16:uniqueId val="{00000007-3D30-4613-85B2-E954B99B8F26}"/>
            </c:ext>
          </c:extLst>
        </c:ser>
        <c:dLbls>
          <c:showLegendKey val="0"/>
          <c:showVal val="0"/>
          <c:showCatName val="0"/>
          <c:showSerName val="0"/>
          <c:showPercent val="0"/>
          <c:showBubbleSize val="0"/>
        </c:dLbls>
        <c:axId val="154097744"/>
        <c:axId val="367529600"/>
      </c:scatterChart>
      <c:valAx>
        <c:axId val="154097744"/>
        <c:scaling>
          <c:orientation val="minMax"/>
          <c:max val="200"/>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Revenue (USD million)</a:t>
                </a:r>
              </a:p>
            </c:rich>
          </c:tx>
          <c:overlay val="0"/>
          <c:spPr>
            <a:noFill/>
            <a:ln>
              <a:noFill/>
            </a:ln>
            <a:effectLst/>
          </c:spPr>
        </c:title>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67529600"/>
        <c:crosses val="autoZero"/>
        <c:crossBetween val="midCat"/>
      </c:valAx>
      <c:valAx>
        <c:axId val="36752960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Year-on-year revenue growth</a:t>
                </a:r>
              </a:p>
            </c:rich>
          </c:tx>
          <c:overlay val="0"/>
          <c:spPr>
            <a:noFill/>
            <a:ln>
              <a:noFill/>
            </a:ln>
            <a:effectLst/>
          </c:spPr>
        </c:title>
        <c:numFmt formatCode="0%" sourceLinked="0"/>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540977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0999639673698"/>
          <c:y val="5.7444776586194048E-2"/>
          <c:w val="0.75057977092698369"/>
          <c:h val="0.73921163727887018"/>
        </c:manualLayout>
      </c:layout>
      <c:doughnutChart>
        <c:varyColors val="1"/>
        <c:ser>
          <c:idx val="0"/>
          <c:order val="0"/>
          <c:tx>
            <c:strRef>
              <c:f>Sheet1!$B$1</c:f>
              <c:strCache>
                <c:ptCount val="1"/>
                <c:pt idx="0">
                  <c:v>Product revenue (USD million)</c:v>
                </c:pt>
              </c:strCache>
            </c:strRef>
          </c:tx>
          <c:dPt>
            <c:idx val="0"/>
            <c:bubble3D val="0"/>
            <c:spPr>
              <a:solidFill>
                <a:srgbClr val="221F72"/>
              </a:solidFill>
              <a:ln w="19050">
                <a:solidFill>
                  <a:schemeClr val="lt1"/>
                </a:solidFill>
              </a:ln>
              <a:effectLst/>
            </c:spPr>
            <c:extLst>
              <c:ext xmlns:c16="http://schemas.microsoft.com/office/drawing/2014/chart" uri="{C3380CC4-5D6E-409C-BE32-E72D297353CC}">
                <c16:uniqueId val="{00000001-CAE4-4290-AA39-C8E5B5665F80}"/>
              </c:ext>
            </c:extLst>
          </c:dPt>
          <c:dPt>
            <c:idx val="1"/>
            <c:bubble3D val="0"/>
            <c:spPr>
              <a:solidFill>
                <a:srgbClr val="5753D0"/>
              </a:solidFill>
              <a:ln w="19050">
                <a:solidFill>
                  <a:schemeClr val="lt1"/>
                </a:solidFill>
              </a:ln>
              <a:effectLst/>
            </c:spPr>
            <c:extLst>
              <c:ext xmlns:c16="http://schemas.microsoft.com/office/drawing/2014/chart" uri="{C3380CC4-5D6E-409C-BE32-E72D297353CC}">
                <c16:uniqueId val="{00000003-CAE4-4290-AA39-C8E5B5665F80}"/>
              </c:ext>
            </c:extLst>
          </c:dPt>
          <c:dPt>
            <c:idx val="2"/>
            <c:bubble3D val="0"/>
            <c:spPr>
              <a:solidFill>
                <a:srgbClr val="8F8CE0"/>
              </a:solidFill>
              <a:ln w="19050">
                <a:solidFill>
                  <a:schemeClr val="lt1"/>
                </a:solidFill>
              </a:ln>
              <a:effectLst/>
            </c:spPr>
            <c:extLst>
              <c:ext xmlns:c16="http://schemas.microsoft.com/office/drawing/2014/chart" uri="{C3380CC4-5D6E-409C-BE32-E72D297353CC}">
                <c16:uniqueId val="{00000005-CAE4-4290-AA39-C8E5B5665F80}"/>
              </c:ext>
            </c:extLst>
          </c:dPt>
          <c:dPt>
            <c:idx val="3"/>
            <c:bubble3D val="0"/>
            <c:spPr>
              <a:solidFill>
                <a:srgbClr val="5A2149"/>
              </a:solidFill>
              <a:ln w="19050">
                <a:solidFill>
                  <a:schemeClr val="lt1"/>
                </a:solidFill>
              </a:ln>
              <a:effectLst/>
            </c:spPr>
            <c:extLst>
              <c:ext xmlns:c16="http://schemas.microsoft.com/office/drawing/2014/chart" uri="{C3380CC4-5D6E-409C-BE32-E72D297353CC}">
                <c16:uniqueId val="{00000007-CAE4-4290-AA39-C8E5B5665F80}"/>
              </c:ext>
            </c:extLst>
          </c:dPt>
          <c:dPt>
            <c:idx val="4"/>
            <c:bubble3D val="0"/>
            <c:spPr>
              <a:solidFill>
                <a:srgbClr val="C155A1"/>
              </a:solidFill>
              <a:ln w="19050">
                <a:solidFill>
                  <a:schemeClr val="lt1"/>
                </a:solidFill>
              </a:ln>
              <a:effectLst/>
            </c:spPr>
            <c:extLst>
              <c:ext xmlns:c16="http://schemas.microsoft.com/office/drawing/2014/chart" uri="{C3380CC4-5D6E-409C-BE32-E72D297353CC}">
                <c16:uniqueId val="{00000009-CAE4-4290-AA39-C8E5B5665F80}"/>
              </c:ext>
            </c:extLst>
          </c:dPt>
          <c:dPt>
            <c:idx val="5"/>
            <c:bubble3D val="0"/>
            <c:spPr>
              <a:solidFill>
                <a:srgbClr val="D58EC0"/>
              </a:solidFill>
              <a:ln w="19050">
                <a:solidFill>
                  <a:schemeClr val="lt1"/>
                </a:solidFill>
              </a:ln>
              <a:effectLst/>
            </c:spPr>
            <c:extLst>
              <c:ext xmlns:c16="http://schemas.microsoft.com/office/drawing/2014/chart" uri="{C3380CC4-5D6E-409C-BE32-E72D297353CC}">
                <c16:uniqueId val="{0000000B-CAE4-4290-AA39-C8E5B5665F80}"/>
              </c:ext>
            </c:extLst>
          </c:dPt>
          <c:dPt>
            <c:idx val="6"/>
            <c:bubble3D val="0"/>
            <c:spPr>
              <a:solidFill>
                <a:srgbClr val="DFDCE3"/>
              </a:solidFill>
              <a:ln w="19050">
                <a:solidFill>
                  <a:schemeClr val="lt1"/>
                </a:solidFill>
              </a:ln>
              <a:effectLst/>
            </c:spPr>
            <c:extLst>
              <c:ext xmlns:c16="http://schemas.microsoft.com/office/drawing/2014/chart" uri="{C3380CC4-5D6E-409C-BE32-E72D297353CC}">
                <c16:uniqueId val="{0000000D-CAE4-4290-AA39-C8E5B5665F80}"/>
              </c:ext>
            </c:extLst>
          </c:dPt>
          <c:dLbls>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B-CAE4-4290-AA39-C8E5B5665F80}"/>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D-CAE4-4290-AA39-C8E5B5665F8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Sheet1!$A$2:$A$8</c:f>
              <c:strCache>
                <c:ptCount val="7"/>
                <c:pt idx="0">
                  <c:v>Nokia</c:v>
                </c:pt>
                <c:pt idx="1">
                  <c:v>Ericsson</c:v>
                </c:pt>
                <c:pt idx="2">
                  <c:v>Huawei</c:v>
                </c:pt>
                <c:pt idx="3">
                  <c:v>CSG</c:v>
                </c:pt>
                <c:pt idx="4">
                  <c:v>Amdocs</c:v>
                </c:pt>
                <c:pt idx="5">
                  <c:v>Netcracker</c:v>
                </c:pt>
                <c:pt idx="6">
                  <c:v>Other</c:v>
                </c:pt>
              </c:strCache>
            </c:strRef>
          </c:cat>
          <c:val>
            <c:numRef>
              <c:f>Sheet1!$B$2:$B$8</c:f>
              <c:numCache>
                <c:formatCode>General</c:formatCode>
                <c:ptCount val="7"/>
                <c:pt idx="0">
                  <c:v>100.94000000000001</c:v>
                </c:pt>
                <c:pt idx="1">
                  <c:v>97.878690000000006</c:v>
                </c:pt>
                <c:pt idx="2">
                  <c:v>58.889119999999998</c:v>
                </c:pt>
                <c:pt idx="3">
                  <c:v>48.871884599999994</c:v>
                </c:pt>
                <c:pt idx="4">
                  <c:v>36.285235200000002</c:v>
                </c:pt>
                <c:pt idx="5">
                  <c:v>36.14676</c:v>
                </c:pt>
                <c:pt idx="6">
                  <c:v>275.2069058274999</c:v>
                </c:pt>
              </c:numCache>
            </c:numRef>
          </c:val>
          <c:extLst>
            <c:ext xmlns:c16="http://schemas.microsoft.com/office/drawing/2014/chart" uri="{C3380CC4-5D6E-409C-BE32-E72D297353CC}">
              <c16:uniqueId val="{0000000E-CAE4-4290-AA39-C8E5B5665F80}"/>
            </c:ext>
          </c:extLst>
        </c:ser>
        <c:dLbls>
          <c:showLegendKey val="0"/>
          <c:showVal val="0"/>
          <c:showCatName val="0"/>
          <c:showSerName val="0"/>
          <c:showPercent val="0"/>
          <c:showBubbleSize val="0"/>
          <c:showLeaderLines val="0"/>
        </c:dLbls>
        <c:firstSliceAng val="0"/>
        <c:holeSize val="65"/>
      </c:doughnutChart>
      <c:spPr>
        <a:noFill/>
        <a:ln>
          <a:noFill/>
        </a:ln>
        <a:effectLst/>
      </c:spPr>
    </c:plotArea>
    <c:legend>
      <c:legendPos val="b"/>
      <c:layout>
        <c:manualLayout>
          <c:xMode val="edge"/>
          <c:yMode val="edge"/>
          <c:x val="7.0993732685139782E-2"/>
          <c:y val="0.83932468337552202"/>
          <c:w val="0.92900626731486025"/>
          <c:h val="0.11043519256697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1"/>
        <c:ser>
          <c:idx val="0"/>
          <c:order val="0"/>
          <c:tx>
            <c:strRef>
              <c:f>Sheet1!$C$1</c:f>
              <c:strCache>
                <c:ptCount val="1"/>
                <c:pt idx="0">
                  <c:v>Year-on-year revenue growth</c:v>
                </c:pt>
              </c:strCache>
            </c:strRef>
          </c:tx>
          <c:spPr>
            <a:ln w="25400" cap="rnd">
              <a:noFill/>
              <a:round/>
            </a:ln>
            <a:effectLst/>
          </c:spPr>
          <c:marker>
            <c:symbol val="circle"/>
            <c:size val="10"/>
            <c:spPr>
              <a:solidFill>
                <a:schemeClr val="accent1"/>
              </a:solidFill>
              <a:ln w="9525">
                <a:noFill/>
              </a:ln>
              <a:effectLst/>
            </c:spPr>
          </c:marker>
          <c:dPt>
            <c:idx val="1"/>
            <c:marker>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00-3D30-4613-85B2-E954B99B8F26}"/>
              </c:ext>
            </c:extLst>
          </c:dPt>
          <c:dPt>
            <c:idx val="2"/>
            <c:marker>
              <c:spPr>
                <a:solidFill>
                  <a:schemeClr val="accent1">
                    <a:lumMod val="40000"/>
                    <a:lumOff val="60000"/>
                  </a:schemeClr>
                </a:solidFill>
                <a:ln w="9525">
                  <a:noFill/>
                </a:ln>
                <a:effectLst/>
              </c:spPr>
            </c:marker>
            <c:bubble3D val="0"/>
            <c:extLst>
              <c:ext xmlns:c16="http://schemas.microsoft.com/office/drawing/2014/chart" uri="{C3380CC4-5D6E-409C-BE32-E72D297353CC}">
                <c16:uniqueId val="{00000001-3D30-4613-85B2-E954B99B8F26}"/>
              </c:ext>
            </c:extLst>
          </c:dPt>
          <c:dPt>
            <c:idx val="3"/>
            <c:marker>
              <c:spPr>
                <a:solidFill>
                  <a:schemeClr val="accent5"/>
                </a:solidFill>
                <a:ln w="9525">
                  <a:noFill/>
                </a:ln>
                <a:effectLst/>
              </c:spPr>
            </c:marker>
            <c:bubble3D val="0"/>
            <c:extLst>
              <c:ext xmlns:c16="http://schemas.microsoft.com/office/drawing/2014/chart" uri="{C3380CC4-5D6E-409C-BE32-E72D297353CC}">
                <c16:uniqueId val="{00000002-3D30-4613-85B2-E954B99B8F26}"/>
              </c:ext>
            </c:extLst>
          </c:dPt>
          <c:dPt>
            <c:idx val="4"/>
            <c:marker>
              <c:spPr>
                <a:solidFill>
                  <a:schemeClr val="accent5">
                    <a:lumMod val="60000"/>
                    <a:lumOff val="40000"/>
                  </a:schemeClr>
                </a:solidFill>
                <a:ln w="9525">
                  <a:noFill/>
                </a:ln>
                <a:effectLst/>
              </c:spPr>
            </c:marker>
            <c:bubble3D val="0"/>
            <c:extLst>
              <c:ext xmlns:c16="http://schemas.microsoft.com/office/drawing/2014/chart" uri="{C3380CC4-5D6E-409C-BE32-E72D297353CC}">
                <c16:uniqueId val="{00000003-3D30-4613-85B2-E954B99B8F26}"/>
              </c:ext>
            </c:extLst>
          </c:dPt>
          <c:dPt>
            <c:idx val="5"/>
            <c:marker>
              <c:spPr>
                <a:solidFill>
                  <a:schemeClr val="accent5">
                    <a:lumMod val="40000"/>
                    <a:lumOff val="60000"/>
                  </a:schemeClr>
                </a:solidFill>
                <a:ln w="9525">
                  <a:noFill/>
                </a:ln>
                <a:effectLst/>
              </c:spPr>
            </c:marker>
            <c:bubble3D val="0"/>
            <c:extLst>
              <c:ext xmlns:c16="http://schemas.microsoft.com/office/drawing/2014/chart" uri="{C3380CC4-5D6E-409C-BE32-E72D297353CC}">
                <c16:uniqueId val="{00000004-3D30-4613-85B2-E954B99B8F26}"/>
              </c:ext>
            </c:extLst>
          </c:dPt>
          <c:dLbls>
            <c:dLbl>
              <c:idx val="0"/>
              <c:layout>
                <c:manualLayout>
                  <c:x val="-1.8004501125281319E-2"/>
                  <c:y val="-1.7731808490883478E-2"/>
                </c:manualLayout>
              </c:layout>
              <c:tx>
                <c:rich>
                  <a:bodyPr/>
                  <a:lstStyle/>
                  <a:p>
                    <a:fld id="{F965BF46-2149-4F02-854F-040B9885A935}"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D30-4613-85B2-E954B99B8F26}"/>
                </c:ext>
              </c:extLst>
            </c:dLbl>
            <c:dLbl>
              <c:idx val="1"/>
              <c:layout>
                <c:manualLayout>
                  <c:x val="-1.5003750937734433E-2"/>
                  <c:y val="0"/>
                </c:manualLayout>
              </c:layout>
              <c:tx>
                <c:rich>
                  <a:bodyPr/>
                  <a:lstStyle/>
                  <a:p>
                    <a:fld id="{FD13A092-86D8-4567-A45B-3BC0ABC28B00}"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D30-4613-85B2-E954B99B8F26}"/>
                </c:ext>
              </c:extLst>
            </c:dLbl>
            <c:dLbl>
              <c:idx val="2"/>
              <c:tx>
                <c:rich>
                  <a:bodyPr/>
                  <a:lstStyle/>
                  <a:p>
                    <a:fld id="{69438F5A-628E-453A-B363-4452558B1CD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D30-4613-85B2-E954B99B8F26}"/>
                </c:ext>
              </c:extLst>
            </c:dLbl>
            <c:dLbl>
              <c:idx val="3"/>
              <c:layout>
                <c:manualLayout>
                  <c:x val="-3.6009002250562694E-2"/>
                  <c:y val="-2.6597712736325215E-2"/>
                </c:manualLayout>
              </c:layout>
              <c:tx>
                <c:rich>
                  <a:bodyPr/>
                  <a:lstStyle/>
                  <a:p>
                    <a:fld id="{FF08749B-F783-422A-BA2C-0CA029BED5C3}"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3D30-4613-85B2-E954B99B8F26}"/>
                </c:ext>
              </c:extLst>
            </c:dLbl>
            <c:dLbl>
              <c:idx val="4"/>
              <c:layout>
                <c:manualLayout>
                  <c:x val="-0.1020255063765942"/>
                  <c:y val="3.2508315566619601E-2"/>
                </c:manualLayout>
              </c:layout>
              <c:tx>
                <c:rich>
                  <a:bodyPr/>
                  <a:lstStyle/>
                  <a:p>
                    <a:fld id="{1400675C-EC24-4797-B0D6-C735DB0C8C9C}"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D30-4613-85B2-E954B99B8F26}"/>
                </c:ext>
              </c:extLst>
            </c:dLbl>
            <c:dLbl>
              <c:idx val="5"/>
              <c:layout>
                <c:manualLayout>
                  <c:x val="-2.7006751687921979E-2"/>
                  <c:y val="-3.2508315566619761E-2"/>
                </c:manualLayout>
              </c:layout>
              <c:tx>
                <c:rich>
                  <a:bodyPr/>
                  <a:lstStyle/>
                  <a:p>
                    <a:fld id="{D20B47AE-CAAA-41E8-963D-04AE87CAF208}"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D30-4613-85B2-E954B99B8F2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Sheet1!$B$2:$B$7</c:f>
              <c:numCache>
                <c:formatCode>General</c:formatCode>
                <c:ptCount val="6"/>
                <c:pt idx="0">
                  <c:v>145.64718720000002</c:v>
                </c:pt>
                <c:pt idx="1">
                  <c:v>141.20136540000004</c:v>
                </c:pt>
                <c:pt idx="2">
                  <c:v>112.70458584000001</c:v>
                </c:pt>
                <c:pt idx="3">
                  <c:v>101.92575504150003</c:v>
                </c:pt>
                <c:pt idx="4">
                  <c:v>87.231738675200006</c:v>
                </c:pt>
                <c:pt idx="5">
                  <c:v>87.047961000000015</c:v>
                </c:pt>
              </c:numCache>
            </c:numRef>
          </c:xVal>
          <c:yVal>
            <c:numRef>
              <c:f>Sheet1!$C$2:$C$7</c:f>
              <c:numCache>
                <c:formatCode>0.00%</c:formatCode>
                <c:ptCount val="6"/>
                <c:pt idx="0">
                  <c:v>0</c:v>
                </c:pt>
                <c:pt idx="1">
                  <c:v>-1.4999999999999902E-2</c:v>
                </c:pt>
                <c:pt idx="2">
                  <c:v>7.4999999999999956E-2</c:v>
                </c:pt>
                <c:pt idx="3">
                  <c:v>1.0000000000000009E-2</c:v>
                </c:pt>
                <c:pt idx="4">
                  <c:v>2.4000000000000021E-2</c:v>
                </c:pt>
                <c:pt idx="5">
                  <c:v>2.5000000000000133E-2</c:v>
                </c:pt>
              </c:numCache>
            </c:numRef>
          </c:yVal>
          <c:smooth val="0"/>
          <c:extLst>
            <c:ext xmlns:c15="http://schemas.microsoft.com/office/drawing/2012/chart" uri="{02D57815-91ED-43cb-92C2-25804820EDAC}">
              <c15:datalabelsRange>
                <c15:f>Sheet1!$A$2:$A$9</c15:f>
                <c15:dlblRangeCache>
                  <c:ptCount val="8"/>
                  <c:pt idx="0">
                    <c:v>Ericsson</c:v>
                  </c:pt>
                  <c:pt idx="1">
                    <c:v>Nokia</c:v>
                  </c:pt>
                  <c:pt idx="2">
                    <c:v>Accenture</c:v>
                  </c:pt>
                  <c:pt idx="3">
                    <c:v>IBM</c:v>
                  </c:pt>
                  <c:pt idx="4">
                    <c:v>Atos</c:v>
                  </c:pt>
                  <c:pt idx="5">
                    <c:v>Netcracker</c:v>
                  </c:pt>
                  <c:pt idx="6">
                    <c:v>CAGR</c:v>
                  </c:pt>
                  <c:pt idx="7">
                    <c:v>CAGR</c:v>
                  </c:pt>
                </c15:dlblRangeCache>
              </c15:datalabelsRange>
            </c:ext>
            <c:ext xmlns:c16="http://schemas.microsoft.com/office/drawing/2014/chart" uri="{C3380CC4-5D6E-409C-BE32-E72D297353CC}">
              <c16:uniqueId val="{00000006-3D30-4613-85B2-E954B99B8F26}"/>
            </c:ext>
          </c:extLst>
        </c:ser>
        <c:ser>
          <c:idx val="1"/>
          <c:order val="1"/>
          <c:tx>
            <c:v>CAGR</c:v>
          </c:tx>
          <c:spPr>
            <a:ln w="31750" cap="rnd">
              <a:solidFill>
                <a:schemeClr val="bg1">
                  <a:lumMod val="65000"/>
                </a:schemeClr>
              </a:solidFill>
              <a:prstDash val="sysDash"/>
              <a:round/>
            </a:ln>
            <a:effectLst/>
          </c:spPr>
          <c:marker>
            <c:symbol val="circle"/>
            <c:size val="5"/>
            <c:spPr>
              <a:noFill/>
              <a:ln w="9525">
                <a:noFill/>
              </a:ln>
              <a:effectLst/>
            </c:spPr>
          </c:marker>
          <c:xVal>
            <c:numRef>
              <c:f>Sheet1!$B$8:$B$9</c:f>
              <c:numCache>
                <c:formatCode>General</c:formatCode>
                <c:ptCount val="2"/>
                <c:pt idx="0">
                  <c:v>0</c:v>
                </c:pt>
                <c:pt idx="1">
                  <c:v>3000</c:v>
                </c:pt>
              </c:numCache>
            </c:numRef>
          </c:xVal>
          <c:yVal>
            <c:numRef>
              <c:f>Sheet1!$C$8:$C$9</c:f>
              <c:numCache>
                <c:formatCode>0%</c:formatCode>
                <c:ptCount val="2"/>
                <c:pt idx="0">
                  <c:v>-2.5999999999999999E-2</c:v>
                </c:pt>
                <c:pt idx="1">
                  <c:v>-2.5999999999999999E-2</c:v>
                </c:pt>
              </c:numCache>
            </c:numRef>
          </c:yVal>
          <c:smooth val="0"/>
          <c:extLst>
            <c:ext xmlns:c16="http://schemas.microsoft.com/office/drawing/2014/chart" uri="{C3380CC4-5D6E-409C-BE32-E72D297353CC}">
              <c16:uniqueId val="{00000007-3D30-4613-85B2-E954B99B8F26}"/>
            </c:ext>
          </c:extLst>
        </c:ser>
        <c:dLbls>
          <c:showLegendKey val="0"/>
          <c:showVal val="0"/>
          <c:showCatName val="0"/>
          <c:showSerName val="0"/>
          <c:showPercent val="0"/>
          <c:showBubbleSize val="0"/>
        </c:dLbls>
        <c:axId val="154097744"/>
        <c:axId val="367529600"/>
      </c:scatterChart>
      <c:valAx>
        <c:axId val="154097744"/>
        <c:scaling>
          <c:orientation val="minMax"/>
          <c:max val="200"/>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Revenue (USD million)</a:t>
                </a:r>
              </a:p>
            </c:rich>
          </c:tx>
          <c:overlay val="0"/>
          <c:spPr>
            <a:noFill/>
            <a:ln>
              <a:noFill/>
            </a:ln>
            <a:effectLst/>
          </c:spPr>
        </c:title>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67529600"/>
        <c:crosses val="autoZero"/>
        <c:crossBetween val="midCat"/>
      </c:valAx>
      <c:valAx>
        <c:axId val="36752960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Year-on-year revenue growth</a:t>
                </a:r>
              </a:p>
            </c:rich>
          </c:tx>
          <c:overlay val="0"/>
          <c:spPr>
            <a:noFill/>
            <a:ln>
              <a:noFill/>
            </a:ln>
            <a:effectLst/>
          </c:spPr>
        </c:title>
        <c:numFmt formatCode="0%" sourceLinked="0"/>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540977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Revenue (USD million)</c:v>
                </c:pt>
              </c:strCache>
            </c:strRef>
          </c:tx>
          <c:dPt>
            <c:idx val="0"/>
            <c:bubble3D val="0"/>
            <c:spPr>
              <a:solidFill>
                <a:srgbClr val="221F72"/>
              </a:solidFill>
              <a:ln w="19050">
                <a:solidFill>
                  <a:schemeClr val="lt1"/>
                </a:solidFill>
              </a:ln>
              <a:effectLst/>
            </c:spPr>
            <c:extLst>
              <c:ext xmlns:c16="http://schemas.microsoft.com/office/drawing/2014/chart" uri="{C3380CC4-5D6E-409C-BE32-E72D297353CC}">
                <c16:uniqueId val="{00000001-B4FE-4B37-839A-F400A5E12066}"/>
              </c:ext>
            </c:extLst>
          </c:dPt>
          <c:dPt>
            <c:idx val="1"/>
            <c:bubble3D val="0"/>
            <c:spPr>
              <a:solidFill>
                <a:srgbClr val="5753D0"/>
              </a:solidFill>
              <a:ln w="19050">
                <a:solidFill>
                  <a:schemeClr val="lt1"/>
                </a:solidFill>
              </a:ln>
              <a:effectLst/>
            </c:spPr>
            <c:extLst>
              <c:ext xmlns:c16="http://schemas.microsoft.com/office/drawing/2014/chart" uri="{C3380CC4-5D6E-409C-BE32-E72D297353CC}">
                <c16:uniqueId val="{00000002-B4FE-4B37-839A-F400A5E12066}"/>
              </c:ext>
            </c:extLst>
          </c:dPt>
          <c:dPt>
            <c:idx val="2"/>
            <c:bubble3D val="0"/>
            <c:spPr>
              <a:solidFill>
                <a:srgbClr val="8F8CE0"/>
              </a:solidFill>
              <a:ln w="19050">
                <a:solidFill>
                  <a:schemeClr val="lt1"/>
                </a:solidFill>
              </a:ln>
              <a:effectLst/>
            </c:spPr>
            <c:extLst>
              <c:ext xmlns:c16="http://schemas.microsoft.com/office/drawing/2014/chart" uri="{C3380CC4-5D6E-409C-BE32-E72D297353CC}">
                <c16:uniqueId val="{00000003-B4FE-4B37-839A-F400A5E12066}"/>
              </c:ext>
            </c:extLst>
          </c:dPt>
          <c:dPt>
            <c:idx val="3"/>
            <c:bubble3D val="0"/>
            <c:spPr>
              <a:solidFill>
                <a:srgbClr val="5A2149"/>
              </a:solidFill>
              <a:ln w="19050">
                <a:solidFill>
                  <a:schemeClr val="lt1"/>
                </a:solidFill>
              </a:ln>
              <a:effectLst/>
            </c:spPr>
            <c:extLst>
              <c:ext xmlns:c16="http://schemas.microsoft.com/office/drawing/2014/chart" uri="{C3380CC4-5D6E-409C-BE32-E72D297353CC}">
                <c16:uniqueId val="{00000004-B4FE-4B37-839A-F400A5E12066}"/>
              </c:ext>
            </c:extLst>
          </c:dPt>
          <c:dPt>
            <c:idx val="4"/>
            <c:bubble3D val="0"/>
            <c:spPr>
              <a:solidFill>
                <a:srgbClr val="C155A1"/>
              </a:solidFill>
              <a:ln w="19050">
                <a:solidFill>
                  <a:schemeClr val="lt1"/>
                </a:solidFill>
              </a:ln>
              <a:effectLst/>
            </c:spPr>
            <c:extLst>
              <c:ext xmlns:c16="http://schemas.microsoft.com/office/drawing/2014/chart" uri="{C3380CC4-5D6E-409C-BE32-E72D297353CC}">
                <c16:uniqueId val="{00000005-B4FE-4B37-839A-F400A5E12066}"/>
              </c:ext>
            </c:extLst>
          </c:dPt>
          <c:dPt>
            <c:idx val="5"/>
            <c:bubble3D val="0"/>
            <c:spPr>
              <a:solidFill>
                <a:srgbClr val="D58EC0"/>
              </a:solidFill>
              <a:ln w="19050">
                <a:solidFill>
                  <a:schemeClr val="lt1"/>
                </a:solidFill>
              </a:ln>
              <a:effectLst/>
            </c:spPr>
            <c:extLst>
              <c:ext xmlns:c16="http://schemas.microsoft.com/office/drawing/2014/chart" uri="{C3380CC4-5D6E-409C-BE32-E72D297353CC}">
                <c16:uniqueId val="{00000006-B4FE-4B37-839A-F400A5E12066}"/>
              </c:ext>
            </c:extLst>
          </c:dPt>
          <c:dPt>
            <c:idx val="6"/>
            <c:bubble3D val="0"/>
            <c:spPr>
              <a:solidFill>
                <a:srgbClr val="DFDCE3"/>
              </a:solidFill>
              <a:ln w="19050">
                <a:solidFill>
                  <a:schemeClr val="lt1"/>
                </a:solidFill>
              </a:ln>
              <a:effectLst/>
            </c:spPr>
            <c:extLst>
              <c:ext xmlns:c16="http://schemas.microsoft.com/office/drawing/2014/chart" uri="{C3380CC4-5D6E-409C-BE32-E72D297353CC}">
                <c16:uniqueId val="{00000007-B4FE-4B37-839A-F400A5E12066}"/>
              </c:ext>
            </c:extLst>
          </c:dPt>
          <c:dLbls>
            <c:dLbl>
              <c:idx val="5"/>
              <c:tx>
                <c:rich>
                  <a:bodyPr/>
                  <a:lstStyle/>
                  <a:p>
                    <a:fld id="{7CD0CADF-796A-4506-8E24-DDBF92201A72}" type="PERCENTAGE">
                      <a:rPr lang="en-US">
                        <a:solidFill>
                          <a:schemeClr val="tx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4FE-4B37-839A-F400A5E12066}"/>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7-B4FE-4B37-839A-F400A5E120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Amdocs</c:v>
                </c:pt>
                <c:pt idx="1">
                  <c:v>Netcracker</c:v>
                </c:pt>
                <c:pt idx="2">
                  <c:v>Huawei</c:v>
                </c:pt>
                <c:pt idx="3">
                  <c:v>Ericsson</c:v>
                </c:pt>
                <c:pt idx="4">
                  <c:v>Nokia</c:v>
                </c:pt>
                <c:pt idx="5">
                  <c:v>Accenture</c:v>
                </c:pt>
                <c:pt idx="6">
                  <c:v>Other</c:v>
                </c:pt>
              </c:strCache>
            </c:strRef>
          </c:cat>
          <c:val>
            <c:numRef>
              <c:f>Sheet1!$B$2:$B$8</c:f>
              <c:numCache>
                <c:formatCode>General</c:formatCode>
                <c:ptCount val="7"/>
                <c:pt idx="0">
                  <c:v>2244.0301912444006</c:v>
                </c:pt>
                <c:pt idx="1">
                  <c:v>1480.8604822625</c:v>
                </c:pt>
                <c:pt idx="2">
                  <c:v>1108.4067930640001</c:v>
                </c:pt>
                <c:pt idx="3">
                  <c:v>1108.173489711</c:v>
                </c:pt>
                <c:pt idx="4">
                  <c:v>872.68257970000013</c:v>
                </c:pt>
                <c:pt idx="5">
                  <c:v>713.81499341250003</c:v>
                </c:pt>
                <c:pt idx="6">
                  <c:v>11111.679553257625</c:v>
                </c:pt>
              </c:numCache>
            </c:numRef>
          </c:val>
          <c:extLst>
            <c:ext xmlns:c16="http://schemas.microsoft.com/office/drawing/2014/chart" uri="{C3380CC4-5D6E-409C-BE32-E72D297353CC}">
              <c16:uniqueId val="{00000000-B4FE-4B37-839A-F400A5E1206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7.0993732685139782E-2"/>
          <c:y val="0.84523528620581645"/>
          <c:w val="0.858012298350178"/>
          <c:h val="0.11043519256697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0999639673698"/>
          <c:y val="5.7444776586194048E-2"/>
          <c:w val="0.75057977092698369"/>
          <c:h val="0.73921163727887018"/>
        </c:manualLayout>
      </c:layout>
      <c:doughnutChart>
        <c:varyColors val="1"/>
        <c:ser>
          <c:idx val="0"/>
          <c:order val="0"/>
          <c:tx>
            <c:strRef>
              <c:f>Sheet1!$B$1</c:f>
              <c:strCache>
                <c:ptCount val="1"/>
                <c:pt idx="0">
                  <c:v>Product revenue (USD million)</c:v>
                </c:pt>
              </c:strCache>
            </c:strRef>
          </c:tx>
          <c:dPt>
            <c:idx val="0"/>
            <c:bubble3D val="0"/>
            <c:spPr>
              <a:solidFill>
                <a:srgbClr val="221F72"/>
              </a:solidFill>
              <a:ln w="19050">
                <a:solidFill>
                  <a:schemeClr val="lt1"/>
                </a:solidFill>
              </a:ln>
              <a:effectLst/>
            </c:spPr>
            <c:extLst>
              <c:ext xmlns:c16="http://schemas.microsoft.com/office/drawing/2014/chart" uri="{C3380CC4-5D6E-409C-BE32-E72D297353CC}">
                <c16:uniqueId val="{00000001-CAE4-4290-AA39-C8E5B5665F80}"/>
              </c:ext>
            </c:extLst>
          </c:dPt>
          <c:dPt>
            <c:idx val="1"/>
            <c:bubble3D val="0"/>
            <c:spPr>
              <a:solidFill>
                <a:srgbClr val="5753D0"/>
              </a:solidFill>
              <a:ln w="19050">
                <a:solidFill>
                  <a:schemeClr val="lt1"/>
                </a:solidFill>
              </a:ln>
              <a:effectLst/>
            </c:spPr>
            <c:extLst>
              <c:ext xmlns:c16="http://schemas.microsoft.com/office/drawing/2014/chart" uri="{C3380CC4-5D6E-409C-BE32-E72D297353CC}">
                <c16:uniqueId val="{00000003-CAE4-4290-AA39-C8E5B5665F80}"/>
              </c:ext>
            </c:extLst>
          </c:dPt>
          <c:dPt>
            <c:idx val="2"/>
            <c:bubble3D val="0"/>
            <c:spPr>
              <a:solidFill>
                <a:srgbClr val="8F8CE0"/>
              </a:solidFill>
              <a:ln w="19050">
                <a:solidFill>
                  <a:schemeClr val="lt1"/>
                </a:solidFill>
              </a:ln>
              <a:effectLst/>
            </c:spPr>
            <c:extLst>
              <c:ext xmlns:c16="http://schemas.microsoft.com/office/drawing/2014/chart" uri="{C3380CC4-5D6E-409C-BE32-E72D297353CC}">
                <c16:uniqueId val="{00000005-CAE4-4290-AA39-C8E5B5665F80}"/>
              </c:ext>
            </c:extLst>
          </c:dPt>
          <c:dPt>
            <c:idx val="3"/>
            <c:bubble3D val="0"/>
            <c:spPr>
              <a:solidFill>
                <a:srgbClr val="5A2149"/>
              </a:solidFill>
              <a:ln w="19050">
                <a:solidFill>
                  <a:schemeClr val="lt1"/>
                </a:solidFill>
              </a:ln>
              <a:effectLst/>
            </c:spPr>
            <c:extLst>
              <c:ext xmlns:c16="http://schemas.microsoft.com/office/drawing/2014/chart" uri="{C3380CC4-5D6E-409C-BE32-E72D297353CC}">
                <c16:uniqueId val="{00000007-CAE4-4290-AA39-C8E5B5665F80}"/>
              </c:ext>
            </c:extLst>
          </c:dPt>
          <c:dPt>
            <c:idx val="4"/>
            <c:bubble3D val="0"/>
            <c:spPr>
              <a:solidFill>
                <a:srgbClr val="C155A1"/>
              </a:solidFill>
              <a:ln w="19050">
                <a:solidFill>
                  <a:schemeClr val="lt1"/>
                </a:solidFill>
              </a:ln>
              <a:effectLst/>
            </c:spPr>
            <c:extLst>
              <c:ext xmlns:c16="http://schemas.microsoft.com/office/drawing/2014/chart" uri="{C3380CC4-5D6E-409C-BE32-E72D297353CC}">
                <c16:uniqueId val="{00000009-CAE4-4290-AA39-C8E5B5665F80}"/>
              </c:ext>
            </c:extLst>
          </c:dPt>
          <c:dPt>
            <c:idx val="5"/>
            <c:bubble3D val="0"/>
            <c:spPr>
              <a:solidFill>
                <a:srgbClr val="D58EC0"/>
              </a:solidFill>
              <a:ln w="19050">
                <a:solidFill>
                  <a:schemeClr val="lt1"/>
                </a:solidFill>
              </a:ln>
              <a:effectLst/>
            </c:spPr>
            <c:extLst>
              <c:ext xmlns:c16="http://schemas.microsoft.com/office/drawing/2014/chart" uri="{C3380CC4-5D6E-409C-BE32-E72D297353CC}">
                <c16:uniqueId val="{0000000B-CAE4-4290-AA39-C8E5B5665F80}"/>
              </c:ext>
            </c:extLst>
          </c:dPt>
          <c:dPt>
            <c:idx val="6"/>
            <c:bubble3D val="0"/>
            <c:spPr>
              <a:solidFill>
                <a:srgbClr val="DFDCE3"/>
              </a:solidFill>
              <a:ln w="19050">
                <a:solidFill>
                  <a:schemeClr val="lt1"/>
                </a:solidFill>
              </a:ln>
              <a:effectLst/>
            </c:spPr>
            <c:extLst>
              <c:ext xmlns:c16="http://schemas.microsoft.com/office/drawing/2014/chart" uri="{C3380CC4-5D6E-409C-BE32-E72D297353CC}">
                <c16:uniqueId val="{0000000D-CAE4-4290-AA39-C8E5B5665F80}"/>
              </c:ext>
            </c:extLst>
          </c:dPt>
          <c:dLbls>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B-CAE4-4290-AA39-C8E5B5665F80}"/>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D-CAE4-4290-AA39-C8E5B5665F8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Sheet1!$A$2:$A$8</c:f>
              <c:strCache>
                <c:ptCount val="7"/>
                <c:pt idx="0">
                  <c:v>Ericsson</c:v>
                </c:pt>
                <c:pt idx="1">
                  <c:v>Nokia</c:v>
                </c:pt>
                <c:pt idx="2">
                  <c:v>Accenture</c:v>
                </c:pt>
                <c:pt idx="3">
                  <c:v>IBM</c:v>
                </c:pt>
                <c:pt idx="4">
                  <c:v>Atos</c:v>
                </c:pt>
                <c:pt idx="5">
                  <c:v>Netcracker</c:v>
                </c:pt>
                <c:pt idx="6">
                  <c:v>Other</c:v>
                </c:pt>
              </c:strCache>
            </c:strRef>
          </c:cat>
          <c:val>
            <c:numRef>
              <c:f>Sheet1!$B$2:$B$8</c:f>
              <c:numCache>
                <c:formatCode>General</c:formatCode>
                <c:ptCount val="7"/>
                <c:pt idx="0">
                  <c:v>145.64718720000002</c:v>
                </c:pt>
                <c:pt idx="1">
                  <c:v>141.20136540000004</c:v>
                </c:pt>
                <c:pt idx="2">
                  <c:v>112.70458584000001</c:v>
                </c:pt>
                <c:pt idx="3">
                  <c:v>101.92575504150003</c:v>
                </c:pt>
                <c:pt idx="4">
                  <c:v>87.231738675200006</c:v>
                </c:pt>
                <c:pt idx="5">
                  <c:v>87.047961000000015</c:v>
                </c:pt>
                <c:pt idx="6">
                  <c:v>950.21123723255027</c:v>
                </c:pt>
              </c:numCache>
            </c:numRef>
          </c:val>
          <c:extLst>
            <c:ext xmlns:c16="http://schemas.microsoft.com/office/drawing/2014/chart" uri="{C3380CC4-5D6E-409C-BE32-E72D297353CC}">
              <c16:uniqueId val="{0000000E-CAE4-4290-AA39-C8E5B5665F80}"/>
            </c:ext>
          </c:extLst>
        </c:ser>
        <c:dLbls>
          <c:showLegendKey val="0"/>
          <c:showVal val="0"/>
          <c:showCatName val="0"/>
          <c:showSerName val="0"/>
          <c:showPercent val="0"/>
          <c:showBubbleSize val="0"/>
          <c:showLeaderLines val="0"/>
        </c:dLbls>
        <c:firstSliceAng val="0"/>
        <c:holeSize val="65"/>
      </c:doughnutChart>
      <c:spPr>
        <a:noFill/>
        <a:ln>
          <a:noFill/>
        </a:ln>
        <a:effectLst/>
      </c:spPr>
    </c:plotArea>
    <c:legend>
      <c:legendPos val="b"/>
      <c:layout>
        <c:manualLayout>
          <c:xMode val="edge"/>
          <c:yMode val="edge"/>
          <c:x val="7.0993732685139782E-2"/>
          <c:y val="0.83932468337552202"/>
          <c:w val="0.85201079797508428"/>
          <c:h val="0.11043519256697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31158144282911"/>
          <c:y val="6.5027656666883579E-2"/>
          <c:w val="0.87338581999536091"/>
          <c:h val="0.70282623661315446"/>
        </c:manualLayout>
      </c:layout>
      <c:barChart>
        <c:barDir val="col"/>
        <c:grouping val="stacked"/>
        <c:varyColors val="0"/>
        <c:ser>
          <c:idx val="1"/>
          <c:order val="0"/>
          <c:tx>
            <c:strRef>
              <c:f>Sheet1!$B$1</c:f>
              <c:strCache>
                <c:ptCount val="1"/>
                <c:pt idx="0">
                  <c:v>Mobile</c:v>
                </c:pt>
              </c:strCache>
            </c:strRef>
          </c:tx>
          <c:spPr>
            <a:solidFill>
              <a:srgbClr val="221F72"/>
            </a:solidFill>
          </c:spPr>
          <c:invertIfNegative val="0"/>
          <c:cat>
            <c:strRef>
              <c:f>Sheet1!$A$2:$A$9</c:f>
              <c:strCache>
                <c:ptCount val="8"/>
                <c:pt idx="0">
                  <c:v>North America</c:v>
                </c:pt>
                <c:pt idx="1">
                  <c:v>Latin America</c:v>
                </c:pt>
                <c:pt idx="2">
                  <c:v>Western Europe</c:v>
                </c:pt>
                <c:pt idx="3">
                  <c:v>Central and Eastern Europe</c:v>
                </c:pt>
                <c:pt idx="4">
                  <c:v>Developed
Asia–Pacific</c:v>
                </c:pt>
                <c:pt idx="5">
                  <c:v>Emerging
Asia–Pacific</c:v>
                </c:pt>
                <c:pt idx="6">
                  <c:v>Middle East and North Africa</c:v>
                </c:pt>
                <c:pt idx="7">
                  <c:v>Sub-Saharan Africa</c:v>
                </c:pt>
              </c:strCache>
            </c:strRef>
          </c:cat>
          <c:val>
            <c:numRef>
              <c:f>Sheet1!$B$2:$B$9</c:f>
              <c:numCache>
                <c:formatCode>_-[$$-409]* #,##0_ ;_-[$$-409]* \-#,##0\ ;_-[$$-409]* "-"??_ ;_-@_ </c:formatCode>
                <c:ptCount val="8"/>
                <c:pt idx="0">
                  <c:v>202</c:v>
                </c:pt>
                <c:pt idx="1">
                  <c:v>49</c:v>
                </c:pt>
                <c:pt idx="2">
                  <c:v>115</c:v>
                </c:pt>
                <c:pt idx="3">
                  <c:v>39</c:v>
                </c:pt>
                <c:pt idx="4">
                  <c:v>102</c:v>
                </c:pt>
                <c:pt idx="5">
                  <c:v>219</c:v>
                </c:pt>
                <c:pt idx="6">
                  <c:v>43</c:v>
                </c:pt>
                <c:pt idx="7">
                  <c:v>32</c:v>
                </c:pt>
              </c:numCache>
            </c:numRef>
          </c:val>
          <c:extLst>
            <c:ext xmlns:c16="http://schemas.microsoft.com/office/drawing/2014/chart" uri="{C3380CC4-5D6E-409C-BE32-E72D297353CC}">
              <c16:uniqueId val="{00000000-50F9-44F1-9B54-DEE7C1A54983}"/>
            </c:ext>
          </c:extLst>
        </c:ser>
        <c:ser>
          <c:idx val="0"/>
          <c:order val="1"/>
          <c:tx>
            <c:strRef>
              <c:f>Sheet1!$C$1</c:f>
              <c:strCache>
                <c:ptCount val="1"/>
                <c:pt idx="0">
                  <c:v>IoT</c:v>
                </c:pt>
              </c:strCache>
            </c:strRef>
          </c:tx>
          <c:spPr>
            <a:solidFill>
              <a:schemeClr val="accent1">
                <a:lumMod val="40000"/>
                <a:lumOff val="60000"/>
              </a:schemeClr>
            </a:solidFill>
          </c:spPr>
          <c:invertIfNegative val="0"/>
          <c:cat>
            <c:strRef>
              <c:f>Sheet1!$A$2:$A$9</c:f>
              <c:strCache>
                <c:ptCount val="8"/>
                <c:pt idx="0">
                  <c:v>North America</c:v>
                </c:pt>
                <c:pt idx="1">
                  <c:v>Latin America</c:v>
                </c:pt>
                <c:pt idx="2">
                  <c:v>Western Europe</c:v>
                </c:pt>
                <c:pt idx="3">
                  <c:v>Central and Eastern Europe</c:v>
                </c:pt>
                <c:pt idx="4">
                  <c:v>Developed
Asia–Pacific</c:v>
                </c:pt>
                <c:pt idx="5">
                  <c:v>Emerging
Asia–Pacific</c:v>
                </c:pt>
                <c:pt idx="6">
                  <c:v>Middle East and North Africa</c:v>
                </c:pt>
                <c:pt idx="7">
                  <c:v>Sub-Saharan Africa</c:v>
                </c:pt>
              </c:strCache>
            </c:strRef>
          </c:cat>
          <c:val>
            <c:numRef>
              <c:f>Sheet1!$C$2:$C$9</c:f>
              <c:numCache>
                <c:formatCode>_-[$$-409]* #,##0_ ;_-[$$-409]* \-#,##0\ ;_-[$$-409]* "-"??_ ;_-@_ </c:formatCode>
                <c:ptCount val="8"/>
                <c:pt idx="0">
                  <c:v>3</c:v>
                </c:pt>
                <c:pt idx="1">
                  <c:v>1</c:v>
                </c:pt>
                <c:pt idx="2">
                  <c:v>2</c:v>
                </c:pt>
                <c:pt idx="3">
                  <c:v>1</c:v>
                </c:pt>
                <c:pt idx="4">
                  <c:v>1</c:v>
                </c:pt>
                <c:pt idx="5">
                  <c:v>5</c:v>
                </c:pt>
                <c:pt idx="6">
                  <c:v>0</c:v>
                </c:pt>
                <c:pt idx="7">
                  <c:v>0</c:v>
                </c:pt>
              </c:numCache>
            </c:numRef>
          </c:val>
          <c:extLst>
            <c:ext xmlns:c16="http://schemas.microsoft.com/office/drawing/2014/chart" uri="{C3380CC4-5D6E-409C-BE32-E72D297353CC}">
              <c16:uniqueId val="{00000001-50F9-44F1-9B54-DEE7C1A54983}"/>
            </c:ext>
          </c:extLst>
        </c:ser>
        <c:ser>
          <c:idx val="2"/>
          <c:order val="2"/>
          <c:tx>
            <c:strRef>
              <c:f>Sheet1!$D$1</c:f>
              <c:strCache>
                <c:ptCount val="1"/>
                <c:pt idx="0">
                  <c:v>Consumer fixed</c:v>
                </c:pt>
              </c:strCache>
            </c:strRef>
          </c:tx>
          <c:spPr>
            <a:solidFill>
              <a:schemeClr val="accent5"/>
            </a:solidFill>
          </c:spPr>
          <c:invertIfNegative val="0"/>
          <c:cat>
            <c:strRef>
              <c:f>Sheet1!$A$2:$A$9</c:f>
              <c:strCache>
                <c:ptCount val="8"/>
                <c:pt idx="0">
                  <c:v>North America</c:v>
                </c:pt>
                <c:pt idx="1">
                  <c:v>Latin America</c:v>
                </c:pt>
                <c:pt idx="2">
                  <c:v>Western Europe</c:v>
                </c:pt>
                <c:pt idx="3">
                  <c:v>Central and Eastern Europe</c:v>
                </c:pt>
                <c:pt idx="4">
                  <c:v>Developed
Asia–Pacific</c:v>
                </c:pt>
                <c:pt idx="5">
                  <c:v>Emerging
Asia–Pacific</c:v>
                </c:pt>
                <c:pt idx="6">
                  <c:v>Middle East and North Africa</c:v>
                </c:pt>
                <c:pt idx="7">
                  <c:v>Sub-Saharan Africa</c:v>
                </c:pt>
              </c:strCache>
            </c:strRef>
          </c:cat>
          <c:val>
            <c:numRef>
              <c:f>Sheet1!$D$2:$D$9</c:f>
              <c:numCache>
                <c:formatCode>_-[$$-409]* #,##0_ ;_-[$$-409]* \-#,##0\ ;_-[$$-409]* "-"??_ ;_-@_ </c:formatCode>
                <c:ptCount val="8"/>
                <c:pt idx="0">
                  <c:v>193</c:v>
                </c:pt>
                <c:pt idx="1">
                  <c:v>33</c:v>
                </c:pt>
                <c:pt idx="2">
                  <c:v>100</c:v>
                </c:pt>
                <c:pt idx="3">
                  <c:v>17</c:v>
                </c:pt>
                <c:pt idx="4">
                  <c:v>49</c:v>
                </c:pt>
                <c:pt idx="5">
                  <c:v>64</c:v>
                </c:pt>
                <c:pt idx="6">
                  <c:v>12</c:v>
                </c:pt>
                <c:pt idx="7">
                  <c:v>4</c:v>
                </c:pt>
              </c:numCache>
            </c:numRef>
          </c:val>
          <c:extLst>
            <c:ext xmlns:c16="http://schemas.microsoft.com/office/drawing/2014/chart" uri="{C3380CC4-5D6E-409C-BE32-E72D297353CC}">
              <c16:uniqueId val="{00000000-C735-412B-B82F-07255771080A}"/>
            </c:ext>
          </c:extLst>
        </c:ser>
        <c:ser>
          <c:idx val="3"/>
          <c:order val="3"/>
          <c:tx>
            <c:strRef>
              <c:f>Sheet1!$E$1</c:f>
              <c:strCache>
                <c:ptCount val="1"/>
                <c:pt idx="0">
                  <c:v>Business fixed</c:v>
                </c:pt>
              </c:strCache>
            </c:strRef>
          </c:tx>
          <c:spPr>
            <a:solidFill>
              <a:schemeClr val="accent5">
                <a:lumMod val="60000"/>
                <a:lumOff val="40000"/>
              </a:schemeClr>
            </a:solidFill>
          </c:spPr>
          <c:invertIfNegative val="0"/>
          <c:cat>
            <c:strRef>
              <c:f>Sheet1!$A$2:$A$9</c:f>
              <c:strCache>
                <c:ptCount val="8"/>
                <c:pt idx="0">
                  <c:v>North America</c:v>
                </c:pt>
                <c:pt idx="1">
                  <c:v>Latin America</c:v>
                </c:pt>
                <c:pt idx="2">
                  <c:v>Western Europe</c:v>
                </c:pt>
                <c:pt idx="3">
                  <c:v>Central and Eastern Europe</c:v>
                </c:pt>
                <c:pt idx="4">
                  <c:v>Developed
Asia–Pacific</c:v>
                </c:pt>
                <c:pt idx="5">
                  <c:v>Emerging
Asia–Pacific</c:v>
                </c:pt>
                <c:pt idx="6">
                  <c:v>Middle East and North Africa</c:v>
                </c:pt>
                <c:pt idx="7">
                  <c:v>Sub-Saharan Africa</c:v>
                </c:pt>
              </c:strCache>
            </c:strRef>
          </c:cat>
          <c:val>
            <c:numRef>
              <c:f>Sheet1!$E$2:$E$9</c:f>
              <c:numCache>
                <c:formatCode>_-[$$-409]* #,##0_ ;_-[$$-409]* \-#,##0\ ;_-[$$-409]* "-"??_ ;_-@_ </c:formatCode>
                <c:ptCount val="8"/>
                <c:pt idx="0">
                  <c:v>103</c:v>
                </c:pt>
                <c:pt idx="1">
                  <c:v>15</c:v>
                </c:pt>
                <c:pt idx="2">
                  <c:v>77</c:v>
                </c:pt>
                <c:pt idx="3">
                  <c:v>15</c:v>
                </c:pt>
                <c:pt idx="4">
                  <c:v>42</c:v>
                </c:pt>
                <c:pt idx="5">
                  <c:v>29</c:v>
                </c:pt>
                <c:pt idx="6">
                  <c:v>10</c:v>
                </c:pt>
                <c:pt idx="7">
                  <c:v>3</c:v>
                </c:pt>
              </c:numCache>
            </c:numRef>
          </c:val>
          <c:extLst>
            <c:ext xmlns:c16="http://schemas.microsoft.com/office/drawing/2014/chart" uri="{C3380CC4-5D6E-409C-BE32-E72D297353CC}">
              <c16:uniqueId val="{00000001-C735-412B-B82F-07255771080A}"/>
            </c:ext>
          </c:extLst>
        </c:ser>
        <c:dLbls>
          <c:showLegendKey val="0"/>
          <c:showVal val="0"/>
          <c:showCatName val="0"/>
          <c:showSerName val="0"/>
          <c:showPercent val="0"/>
          <c:showBubbleSize val="0"/>
        </c:dLbls>
        <c:gapWidth val="43"/>
        <c:overlap val="100"/>
        <c:axId val="208099968"/>
        <c:axId val="208110336"/>
      </c:barChart>
      <c:catAx>
        <c:axId val="208099968"/>
        <c:scaling>
          <c:orientation val="minMax"/>
        </c:scaling>
        <c:delete val="0"/>
        <c:axPos val="b"/>
        <c:numFmt formatCode="General" sourceLinked="1"/>
        <c:majorTickMark val="none"/>
        <c:minorTickMark val="none"/>
        <c:tickLblPos val="nextTo"/>
        <c:spPr>
          <a:ln w="12700">
            <a:solidFill>
              <a:srgbClr val="000000"/>
            </a:solidFill>
          </a:ln>
        </c:spPr>
        <c:txPr>
          <a:bodyPr rot="0" vert="horz"/>
          <a:lstStyle/>
          <a:p>
            <a:pPr>
              <a:defRPr sz="1200"/>
            </a:pPr>
            <a:endParaRPr lang="en-US"/>
          </a:p>
        </c:txPr>
        <c:crossAx val="208110336"/>
        <c:crosses val="autoZero"/>
        <c:auto val="1"/>
        <c:lblAlgn val="ctr"/>
        <c:lblOffset val="100"/>
        <c:noMultiLvlLbl val="0"/>
      </c:catAx>
      <c:valAx>
        <c:axId val="208110336"/>
        <c:scaling>
          <c:orientation val="minMax"/>
        </c:scaling>
        <c:delete val="0"/>
        <c:axPos val="l"/>
        <c:title>
          <c:tx>
            <c:rich>
              <a:bodyPr rot="-5400000" vert="horz"/>
              <a:lstStyle/>
              <a:p>
                <a:pPr>
                  <a:defRPr sz="1200" spc="20" baseline="0"/>
                </a:pPr>
                <a:r>
                  <a:rPr lang="en-GB" sz="1200" b="0" spc="20" baseline="0" dirty="0"/>
                  <a:t>Total revenue (USD billion)</a:t>
                </a:r>
              </a:p>
            </c:rich>
          </c:tx>
          <c:layout>
            <c:manualLayout>
              <c:xMode val="edge"/>
              <c:yMode val="edge"/>
              <c:x val="1.8482008495213829E-2"/>
              <c:y val="0.22265419947506562"/>
            </c:manualLayout>
          </c:layout>
          <c:overlay val="0"/>
        </c:title>
        <c:numFmt formatCode="#,##0" sourceLinked="0"/>
        <c:majorTickMark val="none"/>
        <c:minorTickMark val="none"/>
        <c:tickLblPos val="nextTo"/>
        <c:spPr>
          <a:ln>
            <a:noFill/>
          </a:ln>
        </c:spPr>
        <c:txPr>
          <a:bodyPr/>
          <a:lstStyle/>
          <a:p>
            <a:pPr>
              <a:defRPr sz="1200"/>
            </a:pPr>
            <a:endParaRPr lang="en-US"/>
          </a:p>
        </c:txPr>
        <c:crossAx val="208099968"/>
        <c:crosses val="autoZero"/>
        <c:crossBetween val="between"/>
      </c:valAx>
      <c:spPr>
        <a:noFill/>
        <a:ln w="25400">
          <a:noFill/>
        </a:ln>
      </c:spPr>
    </c:plotArea>
    <c:legend>
      <c:legendPos val="b"/>
      <c:layout>
        <c:manualLayout>
          <c:xMode val="edge"/>
          <c:yMode val="edge"/>
          <c:x val="0.29730518921347826"/>
          <c:y val="0.92091972878390205"/>
          <c:w val="0.40810839826910261"/>
          <c:h val="5.4080271216097986E-2"/>
        </c:manualLayout>
      </c:layout>
      <c:overlay val="0"/>
      <c:txPr>
        <a:bodyPr/>
        <a:lstStyle/>
        <a:p>
          <a:pPr>
            <a:defRPr sz="1200"/>
          </a:pPr>
          <a:endParaRPr lang="en-US"/>
        </a:p>
      </c:txPr>
    </c:legend>
    <c:plotVisOnly val="1"/>
    <c:dispBlanksAs val="gap"/>
    <c:showDLblsOverMax val="0"/>
  </c:chart>
  <c:txPr>
    <a:bodyPr/>
    <a:lstStyle/>
    <a:p>
      <a:pPr>
        <a:defRPr sz="1000">
          <a:solidFill>
            <a:srgbClr val="000000"/>
          </a:solidFill>
          <a:latin typeface="Franklin Gothic Book" panose="020B05030201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0999639673698"/>
          <c:y val="5.7444776586194048E-2"/>
          <c:w val="0.75057977092698369"/>
          <c:h val="0.73921163727887018"/>
        </c:manualLayout>
      </c:layout>
      <c:doughnutChart>
        <c:varyColors val="1"/>
        <c:ser>
          <c:idx val="0"/>
          <c:order val="0"/>
          <c:tx>
            <c:strRef>
              <c:f>Sheet1!$B$1</c:f>
              <c:strCache>
                <c:ptCount val="1"/>
                <c:pt idx="0">
                  <c:v>Product revenue (USD million)</c:v>
                </c:pt>
              </c:strCache>
            </c:strRef>
          </c:tx>
          <c:dPt>
            <c:idx val="0"/>
            <c:bubble3D val="0"/>
            <c:spPr>
              <a:solidFill>
                <a:srgbClr val="221F72"/>
              </a:solidFill>
              <a:ln w="19050">
                <a:solidFill>
                  <a:schemeClr val="lt1"/>
                </a:solidFill>
              </a:ln>
              <a:effectLst/>
            </c:spPr>
            <c:extLst>
              <c:ext xmlns:c16="http://schemas.microsoft.com/office/drawing/2014/chart" uri="{C3380CC4-5D6E-409C-BE32-E72D297353CC}">
                <c16:uniqueId val="{00000001-17E5-4F71-9FB9-9B26BBA26A30}"/>
              </c:ext>
            </c:extLst>
          </c:dPt>
          <c:dPt>
            <c:idx val="1"/>
            <c:bubble3D val="0"/>
            <c:spPr>
              <a:solidFill>
                <a:srgbClr val="5753D0"/>
              </a:solidFill>
              <a:ln w="19050">
                <a:solidFill>
                  <a:schemeClr val="lt1"/>
                </a:solidFill>
              </a:ln>
              <a:effectLst/>
            </c:spPr>
            <c:extLst>
              <c:ext xmlns:c16="http://schemas.microsoft.com/office/drawing/2014/chart" uri="{C3380CC4-5D6E-409C-BE32-E72D297353CC}">
                <c16:uniqueId val="{00000002-17E5-4F71-9FB9-9B26BBA26A30}"/>
              </c:ext>
            </c:extLst>
          </c:dPt>
          <c:dPt>
            <c:idx val="2"/>
            <c:bubble3D val="0"/>
            <c:spPr>
              <a:solidFill>
                <a:srgbClr val="8F8CE0"/>
              </a:solidFill>
              <a:ln w="19050">
                <a:solidFill>
                  <a:schemeClr val="lt1"/>
                </a:solidFill>
              </a:ln>
              <a:effectLst/>
            </c:spPr>
            <c:extLst>
              <c:ext xmlns:c16="http://schemas.microsoft.com/office/drawing/2014/chart" uri="{C3380CC4-5D6E-409C-BE32-E72D297353CC}">
                <c16:uniqueId val="{00000003-17E5-4F71-9FB9-9B26BBA26A30}"/>
              </c:ext>
            </c:extLst>
          </c:dPt>
          <c:dPt>
            <c:idx val="3"/>
            <c:bubble3D val="0"/>
            <c:spPr>
              <a:solidFill>
                <a:srgbClr val="5A2149"/>
              </a:solidFill>
              <a:ln w="19050">
                <a:solidFill>
                  <a:schemeClr val="lt1"/>
                </a:solidFill>
              </a:ln>
              <a:effectLst/>
            </c:spPr>
            <c:extLst>
              <c:ext xmlns:c16="http://schemas.microsoft.com/office/drawing/2014/chart" uri="{C3380CC4-5D6E-409C-BE32-E72D297353CC}">
                <c16:uniqueId val="{00000004-17E5-4F71-9FB9-9B26BBA26A30}"/>
              </c:ext>
            </c:extLst>
          </c:dPt>
          <c:dPt>
            <c:idx val="4"/>
            <c:bubble3D val="0"/>
            <c:spPr>
              <a:solidFill>
                <a:srgbClr val="C155A1"/>
              </a:solidFill>
              <a:ln w="19050">
                <a:solidFill>
                  <a:schemeClr val="lt1"/>
                </a:solidFill>
              </a:ln>
              <a:effectLst/>
            </c:spPr>
            <c:extLst>
              <c:ext xmlns:c16="http://schemas.microsoft.com/office/drawing/2014/chart" uri="{C3380CC4-5D6E-409C-BE32-E72D297353CC}">
                <c16:uniqueId val="{00000005-17E5-4F71-9FB9-9B26BBA26A30}"/>
              </c:ext>
            </c:extLst>
          </c:dPt>
          <c:dPt>
            <c:idx val="5"/>
            <c:bubble3D val="0"/>
            <c:spPr>
              <a:solidFill>
                <a:srgbClr val="D58EC0"/>
              </a:solidFill>
              <a:ln w="19050">
                <a:solidFill>
                  <a:schemeClr val="lt1"/>
                </a:solidFill>
              </a:ln>
              <a:effectLst/>
            </c:spPr>
            <c:extLst>
              <c:ext xmlns:c16="http://schemas.microsoft.com/office/drawing/2014/chart" uri="{C3380CC4-5D6E-409C-BE32-E72D297353CC}">
                <c16:uniqueId val="{00000006-17E5-4F71-9FB9-9B26BBA26A30}"/>
              </c:ext>
            </c:extLst>
          </c:dPt>
          <c:dPt>
            <c:idx val="6"/>
            <c:bubble3D val="0"/>
            <c:spPr>
              <a:solidFill>
                <a:srgbClr val="DFDCE3"/>
              </a:solidFill>
              <a:ln w="19050">
                <a:solidFill>
                  <a:schemeClr val="lt1"/>
                </a:solidFill>
              </a:ln>
              <a:effectLst/>
            </c:spPr>
            <c:extLst>
              <c:ext xmlns:c16="http://schemas.microsoft.com/office/drawing/2014/chart" uri="{C3380CC4-5D6E-409C-BE32-E72D297353CC}">
                <c16:uniqueId val="{00000007-17E5-4F71-9FB9-9B26BBA26A30}"/>
              </c:ext>
            </c:extLst>
          </c:dPt>
          <c:dLbls>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6-17E5-4F71-9FB9-9B26BBA26A30}"/>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7-17E5-4F71-9FB9-9B26BBA26A3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Sheet1!$A$2:$A$8</c:f>
              <c:strCache>
                <c:ptCount val="7"/>
                <c:pt idx="0">
                  <c:v>Amdocs</c:v>
                </c:pt>
                <c:pt idx="1">
                  <c:v>Netcracker</c:v>
                </c:pt>
                <c:pt idx="2">
                  <c:v>Huawei</c:v>
                </c:pt>
                <c:pt idx="3">
                  <c:v>Ericsson</c:v>
                </c:pt>
                <c:pt idx="4">
                  <c:v>CSG</c:v>
                </c:pt>
                <c:pt idx="5">
                  <c:v>Nokia</c:v>
                </c:pt>
                <c:pt idx="6">
                  <c:v>Other</c:v>
                </c:pt>
              </c:strCache>
            </c:strRef>
          </c:cat>
          <c:val>
            <c:numRef>
              <c:f>Sheet1!$B$2:$B$8</c:f>
              <c:numCache>
                <c:formatCode>General</c:formatCode>
                <c:ptCount val="7"/>
                <c:pt idx="0">
                  <c:v>1269.9416346719997</c:v>
                </c:pt>
                <c:pt idx="1">
                  <c:v>586.8787208624999</c:v>
                </c:pt>
                <c:pt idx="2">
                  <c:v>556.54233871400004</c:v>
                </c:pt>
                <c:pt idx="3">
                  <c:v>434.66978414999994</c:v>
                </c:pt>
                <c:pt idx="4">
                  <c:v>357.32815878250005</c:v>
                </c:pt>
                <c:pt idx="5">
                  <c:v>297.87009190000003</c:v>
                </c:pt>
                <c:pt idx="6">
                  <c:v>2224.0484488470993</c:v>
                </c:pt>
              </c:numCache>
            </c:numRef>
          </c:val>
          <c:extLst>
            <c:ext xmlns:c16="http://schemas.microsoft.com/office/drawing/2014/chart" uri="{C3380CC4-5D6E-409C-BE32-E72D297353CC}">
              <c16:uniqueId val="{00000000-17E5-4F71-9FB9-9B26BBA26A30}"/>
            </c:ext>
          </c:extLst>
        </c:ser>
        <c:dLbls>
          <c:showLegendKey val="0"/>
          <c:showVal val="0"/>
          <c:showCatName val="0"/>
          <c:showSerName val="0"/>
          <c:showPercent val="0"/>
          <c:showBubbleSize val="0"/>
          <c:showLeaderLines val="0"/>
        </c:dLbls>
        <c:firstSliceAng val="0"/>
        <c:holeSize val="65"/>
      </c:doughnutChart>
      <c:spPr>
        <a:noFill/>
        <a:ln>
          <a:noFill/>
        </a:ln>
        <a:effectLst/>
      </c:spPr>
    </c:plotArea>
    <c:legend>
      <c:legendPos val="b"/>
      <c:layout>
        <c:manualLayout>
          <c:xMode val="edge"/>
          <c:yMode val="edge"/>
          <c:x val="7.0993732685139782E-2"/>
          <c:y val="0.83932468337552202"/>
          <c:w val="0.92900626731486025"/>
          <c:h val="0.11043519256697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0999639673698"/>
          <c:y val="5.7444776586194048E-2"/>
          <c:w val="0.75057977092698369"/>
          <c:h val="0.73921163727887018"/>
        </c:manualLayout>
      </c:layout>
      <c:doughnutChart>
        <c:varyColors val="1"/>
        <c:ser>
          <c:idx val="0"/>
          <c:order val="0"/>
          <c:tx>
            <c:strRef>
              <c:f>Sheet1!$B$1</c:f>
              <c:strCache>
                <c:ptCount val="1"/>
                <c:pt idx="0">
                  <c:v>Product revenue (USD million)</c:v>
                </c:pt>
              </c:strCache>
            </c:strRef>
          </c:tx>
          <c:dPt>
            <c:idx val="0"/>
            <c:bubble3D val="0"/>
            <c:spPr>
              <a:solidFill>
                <a:srgbClr val="221F72"/>
              </a:solidFill>
              <a:ln w="19050">
                <a:solidFill>
                  <a:schemeClr val="lt1"/>
                </a:solidFill>
              </a:ln>
              <a:effectLst/>
            </c:spPr>
            <c:extLst>
              <c:ext xmlns:c16="http://schemas.microsoft.com/office/drawing/2014/chart" uri="{C3380CC4-5D6E-409C-BE32-E72D297353CC}">
                <c16:uniqueId val="{00000001-D37F-45B7-9BB4-690DE0AB2F12}"/>
              </c:ext>
            </c:extLst>
          </c:dPt>
          <c:dPt>
            <c:idx val="1"/>
            <c:bubble3D val="0"/>
            <c:spPr>
              <a:solidFill>
                <a:srgbClr val="5753D0"/>
              </a:solidFill>
              <a:ln w="19050">
                <a:solidFill>
                  <a:schemeClr val="lt1"/>
                </a:solidFill>
              </a:ln>
              <a:effectLst/>
            </c:spPr>
            <c:extLst>
              <c:ext xmlns:c16="http://schemas.microsoft.com/office/drawing/2014/chart" uri="{C3380CC4-5D6E-409C-BE32-E72D297353CC}">
                <c16:uniqueId val="{00000003-D37F-45B7-9BB4-690DE0AB2F12}"/>
              </c:ext>
            </c:extLst>
          </c:dPt>
          <c:dPt>
            <c:idx val="2"/>
            <c:bubble3D val="0"/>
            <c:spPr>
              <a:solidFill>
                <a:srgbClr val="8F8CE0"/>
              </a:solidFill>
              <a:ln w="19050">
                <a:solidFill>
                  <a:schemeClr val="lt1"/>
                </a:solidFill>
              </a:ln>
              <a:effectLst/>
            </c:spPr>
            <c:extLst>
              <c:ext xmlns:c16="http://schemas.microsoft.com/office/drawing/2014/chart" uri="{C3380CC4-5D6E-409C-BE32-E72D297353CC}">
                <c16:uniqueId val="{00000005-D37F-45B7-9BB4-690DE0AB2F12}"/>
              </c:ext>
            </c:extLst>
          </c:dPt>
          <c:dPt>
            <c:idx val="3"/>
            <c:bubble3D val="0"/>
            <c:spPr>
              <a:solidFill>
                <a:srgbClr val="5A2149"/>
              </a:solidFill>
              <a:ln w="19050">
                <a:solidFill>
                  <a:schemeClr val="lt1"/>
                </a:solidFill>
              </a:ln>
              <a:effectLst/>
            </c:spPr>
            <c:extLst>
              <c:ext xmlns:c16="http://schemas.microsoft.com/office/drawing/2014/chart" uri="{C3380CC4-5D6E-409C-BE32-E72D297353CC}">
                <c16:uniqueId val="{00000007-D37F-45B7-9BB4-690DE0AB2F12}"/>
              </c:ext>
            </c:extLst>
          </c:dPt>
          <c:dPt>
            <c:idx val="4"/>
            <c:bubble3D val="0"/>
            <c:spPr>
              <a:solidFill>
                <a:srgbClr val="C155A1"/>
              </a:solidFill>
              <a:ln w="19050">
                <a:solidFill>
                  <a:schemeClr val="lt1"/>
                </a:solidFill>
              </a:ln>
              <a:effectLst/>
            </c:spPr>
            <c:extLst>
              <c:ext xmlns:c16="http://schemas.microsoft.com/office/drawing/2014/chart" uri="{C3380CC4-5D6E-409C-BE32-E72D297353CC}">
                <c16:uniqueId val="{00000009-D37F-45B7-9BB4-690DE0AB2F12}"/>
              </c:ext>
            </c:extLst>
          </c:dPt>
          <c:dPt>
            <c:idx val="5"/>
            <c:bubble3D val="0"/>
            <c:spPr>
              <a:solidFill>
                <a:srgbClr val="D58EC0"/>
              </a:solidFill>
              <a:ln w="19050">
                <a:solidFill>
                  <a:schemeClr val="lt1"/>
                </a:solidFill>
              </a:ln>
              <a:effectLst/>
            </c:spPr>
            <c:extLst>
              <c:ext xmlns:c16="http://schemas.microsoft.com/office/drawing/2014/chart" uri="{C3380CC4-5D6E-409C-BE32-E72D297353CC}">
                <c16:uniqueId val="{0000000B-D37F-45B7-9BB4-690DE0AB2F12}"/>
              </c:ext>
            </c:extLst>
          </c:dPt>
          <c:dPt>
            <c:idx val="6"/>
            <c:bubble3D val="0"/>
            <c:spPr>
              <a:solidFill>
                <a:srgbClr val="DFDCE3"/>
              </a:solidFill>
              <a:ln w="19050">
                <a:solidFill>
                  <a:schemeClr val="lt1"/>
                </a:solidFill>
              </a:ln>
              <a:effectLst/>
            </c:spPr>
            <c:extLst>
              <c:ext xmlns:c16="http://schemas.microsoft.com/office/drawing/2014/chart" uri="{C3380CC4-5D6E-409C-BE32-E72D297353CC}">
                <c16:uniqueId val="{0000000D-D37F-45B7-9BB4-690DE0AB2F12}"/>
              </c:ext>
            </c:extLst>
          </c:dPt>
          <c:dLbls>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B-D37F-45B7-9BB4-690DE0AB2F12}"/>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D-D37F-45B7-9BB4-690DE0AB2F1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Sheet1!$A$2:$A$8</c:f>
              <c:strCache>
                <c:ptCount val="7"/>
                <c:pt idx="0">
                  <c:v>Amdocs</c:v>
                </c:pt>
                <c:pt idx="1">
                  <c:v>Netcracker</c:v>
                </c:pt>
                <c:pt idx="2">
                  <c:v>Accenture</c:v>
                </c:pt>
                <c:pt idx="3">
                  <c:v>Ericsson</c:v>
                </c:pt>
                <c:pt idx="4">
                  <c:v>IBM</c:v>
                </c:pt>
                <c:pt idx="5">
                  <c:v>Atos</c:v>
                </c:pt>
                <c:pt idx="6">
                  <c:v>Other</c:v>
                </c:pt>
              </c:strCache>
            </c:strRef>
          </c:cat>
          <c:val>
            <c:numRef>
              <c:f>Sheet1!$B$2:$B$8</c:f>
              <c:numCache>
                <c:formatCode>General</c:formatCode>
                <c:ptCount val="7"/>
                <c:pt idx="0">
                  <c:v>974.08855657240019</c:v>
                </c:pt>
                <c:pt idx="1">
                  <c:v>893.98176139999998</c:v>
                </c:pt>
                <c:pt idx="2">
                  <c:v>713.81499341250003</c:v>
                </c:pt>
                <c:pt idx="3">
                  <c:v>673.50370556099995</c:v>
                </c:pt>
                <c:pt idx="4">
                  <c:v>597.29873156229996</c:v>
                </c:pt>
                <c:pt idx="5">
                  <c:v>586.80570062435004</c:v>
                </c:pt>
                <c:pt idx="6">
                  <c:v>8472.8754555913765</c:v>
                </c:pt>
              </c:numCache>
            </c:numRef>
          </c:val>
          <c:extLst>
            <c:ext xmlns:c16="http://schemas.microsoft.com/office/drawing/2014/chart" uri="{C3380CC4-5D6E-409C-BE32-E72D297353CC}">
              <c16:uniqueId val="{0000000E-D37F-45B7-9BB4-690DE0AB2F12}"/>
            </c:ext>
          </c:extLst>
        </c:ser>
        <c:dLbls>
          <c:showLegendKey val="0"/>
          <c:showVal val="0"/>
          <c:showCatName val="0"/>
          <c:showSerName val="0"/>
          <c:showPercent val="0"/>
          <c:showBubbleSize val="0"/>
          <c:showLeaderLines val="0"/>
        </c:dLbls>
        <c:firstSliceAng val="0"/>
        <c:holeSize val="65"/>
      </c:doughnutChart>
      <c:spPr>
        <a:noFill/>
        <a:ln>
          <a:noFill/>
        </a:ln>
        <a:effectLst/>
      </c:spPr>
    </c:plotArea>
    <c:legend>
      <c:legendPos val="b"/>
      <c:layout>
        <c:manualLayout>
          <c:xMode val="edge"/>
          <c:yMode val="edge"/>
          <c:x val="7.0993732685139782E-2"/>
          <c:y val="0.83932468337552202"/>
          <c:w val="0.85201079797508428"/>
          <c:h val="0.11043519256697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1"/>
        <c:ser>
          <c:idx val="0"/>
          <c:order val="0"/>
          <c:tx>
            <c:strRef>
              <c:f>Sheet1!$C$1</c:f>
              <c:strCache>
                <c:ptCount val="1"/>
                <c:pt idx="0">
                  <c:v>Year-on-year revenue growth</c:v>
                </c:pt>
              </c:strCache>
            </c:strRef>
          </c:tx>
          <c:spPr>
            <a:ln w="25400" cap="rnd">
              <a:noFill/>
              <a:round/>
            </a:ln>
            <a:effectLst/>
          </c:spPr>
          <c:marker>
            <c:symbol val="circle"/>
            <c:size val="10"/>
            <c:spPr>
              <a:solidFill>
                <a:schemeClr val="accent1"/>
              </a:solidFill>
              <a:ln w="9525">
                <a:noFill/>
              </a:ln>
              <a:effectLst/>
            </c:spPr>
          </c:marker>
          <c:dPt>
            <c:idx val="1"/>
            <c:marker>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00-3D30-4613-85B2-E954B99B8F26}"/>
              </c:ext>
            </c:extLst>
          </c:dPt>
          <c:dPt>
            <c:idx val="2"/>
            <c:marker>
              <c:spPr>
                <a:solidFill>
                  <a:schemeClr val="accent1">
                    <a:lumMod val="40000"/>
                    <a:lumOff val="60000"/>
                  </a:schemeClr>
                </a:solidFill>
                <a:ln w="9525">
                  <a:noFill/>
                </a:ln>
                <a:effectLst/>
              </c:spPr>
            </c:marker>
            <c:bubble3D val="0"/>
            <c:extLst>
              <c:ext xmlns:c16="http://schemas.microsoft.com/office/drawing/2014/chart" uri="{C3380CC4-5D6E-409C-BE32-E72D297353CC}">
                <c16:uniqueId val="{00000001-3D30-4613-85B2-E954B99B8F26}"/>
              </c:ext>
            </c:extLst>
          </c:dPt>
          <c:dPt>
            <c:idx val="3"/>
            <c:marker>
              <c:spPr>
                <a:solidFill>
                  <a:schemeClr val="accent5"/>
                </a:solidFill>
                <a:ln w="9525">
                  <a:noFill/>
                </a:ln>
                <a:effectLst/>
              </c:spPr>
            </c:marker>
            <c:bubble3D val="0"/>
            <c:extLst>
              <c:ext xmlns:c16="http://schemas.microsoft.com/office/drawing/2014/chart" uri="{C3380CC4-5D6E-409C-BE32-E72D297353CC}">
                <c16:uniqueId val="{00000002-3D30-4613-85B2-E954B99B8F26}"/>
              </c:ext>
            </c:extLst>
          </c:dPt>
          <c:dPt>
            <c:idx val="4"/>
            <c:marker>
              <c:spPr>
                <a:solidFill>
                  <a:schemeClr val="accent5">
                    <a:lumMod val="60000"/>
                    <a:lumOff val="40000"/>
                  </a:schemeClr>
                </a:solidFill>
                <a:ln w="9525">
                  <a:noFill/>
                </a:ln>
                <a:effectLst/>
              </c:spPr>
            </c:marker>
            <c:bubble3D val="0"/>
            <c:extLst>
              <c:ext xmlns:c16="http://schemas.microsoft.com/office/drawing/2014/chart" uri="{C3380CC4-5D6E-409C-BE32-E72D297353CC}">
                <c16:uniqueId val="{00000003-3D30-4613-85B2-E954B99B8F26}"/>
              </c:ext>
            </c:extLst>
          </c:dPt>
          <c:dPt>
            <c:idx val="5"/>
            <c:marker>
              <c:spPr>
                <a:solidFill>
                  <a:schemeClr val="accent5">
                    <a:lumMod val="40000"/>
                    <a:lumOff val="60000"/>
                  </a:schemeClr>
                </a:solidFill>
                <a:ln w="9525">
                  <a:noFill/>
                </a:ln>
                <a:effectLst/>
              </c:spPr>
            </c:marker>
            <c:bubble3D val="0"/>
            <c:extLst>
              <c:ext xmlns:c16="http://schemas.microsoft.com/office/drawing/2014/chart" uri="{C3380CC4-5D6E-409C-BE32-E72D297353CC}">
                <c16:uniqueId val="{00000004-3D30-4613-85B2-E954B99B8F26}"/>
              </c:ext>
            </c:extLst>
          </c:dPt>
          <c:dLbls>
            <c:dLbl>
              <c:idx val="0"/>
              <c:tx>
                <c:rich>
                  <a:bodyPr/>
                  <a:lstStyle/>
                  <a:p>
                    <a:fld id="{272A6E10-4766-4664-97FC-D4AA309FD9A4}"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D30-4613-85B2-E954B99B8F26}"/>
                </c:ext>
              </c:extLst>
            </c:dLbl>
            <c:dLbl>
              <c:idx val="1"/>
              <c:tx>
                <c:rich>
                  <a:bodyPr/>
                  <a:lstStyle/>
                  <a:p>
                    <a:fld id="{4981061A-337D-417C-8E15-B783BD9A142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D30-4613-85B2-E954B99B8F26}"/>
                </c:ext>
              </c:extLst>
            </c:dLbl>
            <c:dLbl>
              <c:idx val="2"/>
              <c:tx>
                <c:rich>
                  <a:bodyPr/>
                  <a:lstStyle/>
                  <a:p>
                    <a:fld id="{9C87764C-58FB-4C37-813D-0DFDABF2651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D30-4613-85B2-E954B99B8F26}"/>
                </c:ext>
              </c:extLst>
            </c:dLbl>
            <c:dLbl>
              <c:idx val="3"/>
              <c:layout>
                <c:manualLayout>
                  <c:x val="-3.6009002250562694E-2"/>
                  <c:y val="-2.6597712736325215E-2"/>
                </c:manualLayout>
              </c:layout>
              <c:tx>
                <c:rich>
                  <a:bodyPr/>
                  <a:lstStyle/>
                  <a:p>
                    <a:fld id="{CF349088-17A1-42FF-B845-CE43B72590F9}"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3D30-4613-85B2-E954B99B8F26}"/>
                </c:ext>
              </c:extLst>
            </c:dLbl>
            <c:dLbl>
              <c:idx val="4"/>
              <c:layout>
                <c:manualLayout>
                  <c:x val="-1.5003750937734433E-2"/>
                  <c:y val="1.7731808490883478E-2"/>
                </c:manualLayout>
              </c:layout>
              <c:tx>
                <c:rich>
                  <a:bodyPr/>
                  <a:lstStyle/>
                  <a:p>
                    <a:fld id="{76A793BC-B57E-464B-82DB-03798346BB95}"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D30-4613-85B2-E954B99B8F26}"/>
                </c:ext>
              </c:extLst>
            </c:dLbl>
            <c:dLbl>
              <c:idx val="5"/>
              <c:layout>
                <c:manualLayout>
                  <c:x val="-7.5018754688672168E-2"/>
                  <c:y val="3.2508315566619705E-2"/>
                </c:manualLayout>
              </c:layout>
              <c:tx>
                <c:rich>
                  <a:bodyPr/>
                  <a:lstStyle/>
                  <a:p>
                    <a:fld id="{D669DC8B-B3AC-4ADE-B215-F32FC585E627}"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D30-4613-85B2-E954B99B8F2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Sheet1!$B$2:$B$7</c:f>
              <c:numCache>
                <c:formatCode>General</c:formatCode>
                <c:ptCount val="6"/>
                <c:pt idx="0">
                  <c:v>1132.8935207519999</c:v>
                </c:pt>
                <c:pt idx="1">
                  <c:v>440.91687526249996</c:v>
                </c:pt>
                <c:pt idx="2">
                  <c:v>352.94294471400002</c:v>
                </c:pt>
                <c:pt idx="3">
                  <c:v>224.56287814999999</c:v>
                </c:pt>
                <c:pt idx="4">
                  <c:v>222.74695206250004</c:v>
                </c:pt>
                <c:pt idx="5">
                  <c:v>197.67462771999999</c:v>
                </c:pt>
              </c:numCache>
            </c:numRef>
          </c:xVal>
          <c:yVal>
            <c:numRef>
              <c:f>Sheet1!$C$2:$C$7</c:f>
              <c:numCache>
                <c:formatCode>0.00%</c:formatCode>
                <c:ptCount val="6"/>
                <c:pt idx="0">
                  <c:v>-3.2262276434679937E-2</c:v>
                </c:pt>
                <c:pt idx="1">
                  <c:v>0.14456111379685388</c:v>
                </c:pt>
                <c:pt idx="2">
                  <c:v>-2.6295073857214302E-2</c:v>
                </c:pt>
                <c:pt idx="3">
                  <c:v>5.8426621341299612E-2</c:v>
                </c:pt>
                <c:pt idx="4">
                  <c:v>4.4999999999999998E-2</c:v>
                </c:pt>
                <c:pt idx="5">
                  <c:v>-1.8369581384654055E-3</c:v>
                </c:pt>
              </c:numCache>
            </c:numRef>
          </c:yVal>
          <c:smooth val="0"/>
          <c:extLst>
            <c:ext xmlns:c15="http://schemas.microsoft.com/office/drawing/2012/chart" uri="{02D57815-91ED-43cb-92C2-25804820EDAC}">
              <c15:datalabelsRange>
                <c15:f>Sheet1!$A$2:$A$9</c15:f>
                <c15:dlblRangeCache>
                  <c:ptCount val="8"/>
                  <c:pt idx="0">
                    <c:v>Amdocs</c:v>
                  </c:pt>
                  <c:pt idx="1">
                    <c:v>Netcracker</c:v>
                  </c:pt>
                  <c:pt idx="2">
                    <c:v>Huawei</c:v>
                  </c:pt>
                  <c:pt idx="3">
                    <c:v>Ericsson</c:v>
                  </c:pt>
                  <c:pt idx="4">
                    <c:v>CSG</c:v>
                  </c:pt>
                  <c:pt idx="5">
                    <c:v>Oracle</c:v>
                  </c:pt>
                  <c:pt idx="6">
                    <c:v>CAGR</c:v>
                  </c:pt>
                  <c:pt idx="7">
                    <c:v>CAGR</c:v>
                  </c:pt>
                </c15:dlblRangeCache>
              </c15:datalabelsRange>
            </c:ext>
            <c:ext xmlns:c16="http://schemas.microsoft.com/office/drawing/2014/chart" uri="{C3380CC4-5D6E-409C-BE32-E72D297353CC}">
              <c16:uniqueId val="{00000006-3D30-4613-85B2-E954B99B8F26}"/>
            </c:ext>
          </c:extLst>
        </c:ser>
        <c:ser>
          <c:idx val="1"/>
          <c:order val="1"/>
          <c:tx>
            <c:v>CAGR</c:v>
          </c:tx>
          <c:spPr>
            <a:ln w="31750" cap="rnd">
              <a:solidFill>
                <a:schemeClr val="bg1">
                  <a:lumMod val="65000"/>
                </a:schemeClr>
              </a:solidFill>
              <a:prstDash val="sysDash"/>
              <a:round/>
            </a:ln>
            <a:effectLst/>
          </c:spPr>
          <c:marker>
            <c:symbol val="circle"/>
            <c:size val="5"/>
            <c:spPr>
              <a:noFill/>
              <a:ln w="9525">
                <a:noFill/>
              </a:ln>
              <a:effectLst/>
            </c:spPr>
          </c:marker>
          <c:xVal>
            <c:numRef>
              <c:f>Sheet1!$B$8:$B$9</c:f>
              <c:numCache>
                <c:formatCode>General</c:formatCode>
                <c:ptCount val="2"/>
                <c:pt idx="0">
                  <c:v>0</c:v>
                </c:pt>
                <c:pt idx="1">
                  <c:v>3000</c:v>
                </c:pt>
              </c:numCache>
            </c:numRef>
          </c:xVal>
          <c:yVal>
            <c:numRef>
              <c:f>Sheet1!$C$8:$C$9</c:f>
              <c:numCache>
                <c:formatCode>0%</c:formatCode>
                <c:ptCount val="2"/>
                <c:pt idx="0">
                  <c:v>8.0000000000000002E-3</c:v>
                </c:pt>
                <c:pt idx="1">
                  <c:v>8.0000000000000002E-3</c:v>
                </c:pt>
              </c:numCache>
            </c:numRef>
          </c:yVal>
          <c:smooth val="0"/>
          <c:extLst>
            <c:ext xmlns:c16="http://schemas.microsoft.com/office/drawing/2014/chart" uri="{C3380CC4-5D6E-409C-BE32-E72D297353CC}">
              <c16:uniqueId val="{00000007-3D30-4613-85B2-E954B99B8F26}"/>
            </c:ext>
          </c:extLst>
        </c:ser>
        <c:dLbls>
          <c:showLegendKey val="0"/>
          <c:showVal val="0"/>
          <c:showCatName val="0"/>
          <c:showSerName val="0"/>
          <c:showPercent val="0"/>
          <c:showBubbleSize val="0"/>
        </c:dLbls>
        <c:axId val="154097744"/>
        <c:axId val="367529600"/>
      </c:scatterChart>
      <c:valAx>
        <c:axId val="154097744"/>
        <c:scaling>
          <c:orientation val="minMax"/>
          <c:max val="1500"/>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Revenue (USD million)</a:t>
                </a:r>
              </a:p>
            </c:rich>
          </c:tx>
          <c:overlay val="0"/>
          <c:spPr>
            <a:noFill/>
            <a:ln>
              <a:noFill/>
            </a:ln>
            <a:effectLst/>
          </c:spPr>
        </c:title>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67529600"/>
        <c:crosses val="autoZero"/>
        <c:crossBetween val="midCat"/>
      </c:valAx>
      <c:valAx>
        <c:axId val="36752960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Year-on-year revenue growth</a:t>
                </a:r>
              </a:p>
            </c:rich>
          </c:tx>
          <c:overlay val="0"/>
          <c:spPr>
            <a:noFill/>
            <a:ln>
              <a:noFill/>
            </a:ln>
            <a:effectLst/>
          </c:spPr>
        </c:title>
        <c:numFmt formatCode="0%" sourceLinked="0"/>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540977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0999639673698"/>
          <c:y val="5.7444776586194048E-2"/>
          <c:w val="0.75057977092698369"/>
          <c:h val="0.73921163727887018"/>
        </c:manualLayout>
      </c:layout>
      <c:doughnutChart>
        <c:varyColors val="1"/>
        <c:ser>
          <c:idx val="0"/>
          <c:order val="0"/>
          <c:tx>
            <c:strRef>
              <c:f>Sheet1!$B$1</c:f>
              <c:strCache>
                <c:ptCount val="1"/>
                <c:pt idx="0">
                  <c:v>Product revenue (USD million)</c:v>
                </c:pt>
              </c:strCache>
            </c:strRef>
          </c:tx>
          <c:dPt>
            <c:idx val="0"/>
            <c:bubble3D val="0"/>
            <c:spPr>
              <a:solidFill>
                <a:srgbClr val="221F72"/>
              </a:solidFill>
              <a:ln w="19050">
                <a:solidFill>
                  <a:schemeClr val="lt1"/>
                </a:solidFill>
              </a:ln>
              <a:effectLst/>
            </c:spPr>
            <c:extLst>
              <c:ext xmlns:c16="http://schemas.microsoft.com/office/drawing/2014/chart" uri="{C3380CC4-5D6E-409C-BE32-E72D297353CC}">
                <c16:uniqueId val="{00000001-CAE4-4290-AA39-C8E5B5665F80}"/>
              </c:ext>
            </c:extLst>
          </c:dPt>
          <c:dPt>
            <c:idx val="1"/>
            <c:bubble3D val="0"/>
            <c:spPr>
              <a:solidFill>
                <a:srgbClr val="5753D0"/>
              </a:solidFill>
              <a:ln w="19050">
                <a:solidFill>
                  <a:schemeClr val="lt1"/>
                </a:solidFill>
              </a:ln>
              <a:effectLst/>
            </c:spPr>
            <c:extLst>
              <c:ext xmlns:c16="http://schemas.microsoft.com/office/drawing/2014/chart" uri="{C3380CC4-5D6E-409C-BE32-E72D297353CC}">
                <c16:uniqueId val="{00000003-CAE4-4290-AA39-C8E5B5665F80}"/>
              </c:ext>
            </c:extLst>
          </c:dPt>
          <c:dPt>
            <c:idx val="2"/>
            <c:bubble3D val="0"/>
            <c:spPr>
              <a:solidFill>
                <a:srgbClr val="8F8CE0"/>
              </a:solidFill>
              <a:ln w="19050">
                <a:solidFill>
                  <a:schemeClr val="lt1"/>
                </a:solidFill>
              </a:ln>
              <a:effectLst/>
            </c:spPr>
            <c:extLst>
              <c:ext xmlns:c16="http://schemas.microsoft.com/office/drawing/2014/chart" uri="{C3380CC4-5D6E-409C-BE32-E72D297353CC}">
                <c16:uniqueId val="{00000005-CAE4-4290-AA39-C8E5B5665F80}"/>
              </c:ext>
            </c:extLst>
          </c:dPt>
          <c:dPt>
            <c:idx val="3"/>
            <c:bubble3D val="0"/>
            <c:spPr>
              <a:solidFill>
                <a:srgbClr val="5A2149"/>
              </a:solidFill>
              <a:ln w="19050">
                <a:solidFill>
                  <a:schemeClr val="lt1"/>
                </a:solidFill>
              </a:ln>
              <a:effectLst/>
            </c:spPr>
            <c:extLst>
              <c:ext xmlns:c16="http://schemas.microsoft.com/office/drawing/2014/chart" uri="{C3380CC4-5D6E-409C-BE32-E72D297353CC}">
                <c16:uniqueId val="{00000007-CAE4-4290-AA39-C8E5B5665F80}"/>
              </c:ext>
            </c:extLst>
          </c:dPt>
          <c:dPt>
            <c:idx val="4"/>
            <c:bubble3D val="0"/>
            <c:spPr>
              <a:solidFill>
                <a:srgbClr val="C155A1"/>
              </a:solidFill>
              <a:ln w="19050">
                <a:solidFill>
                  <a:schemeClr val="lt1"/>
                </a:solidFill>
              </a:ln>
              <a:effectLst/>
            </c:spPr>
            <c:extLst>
              <c:ext xmlns:c16="http://schemas.microsoft.com/office/drawing/2014/chart" uri="{C3380CC4-5D6E-409C-BE32-E72D297353CC}">
                <c16:uniqueId val="{00000009-CAE4-4290-AA39-C8E5B5665F80}"/>
              </c:ext>
            </c:extLst>
          </c:dPt>
          <c:dPt>
            <c:idx val="5"/>
            <c:bubble3D val="0"/>
            <c:spPr>
              <a:solidFill>
                <a:srgbClr val="D58EC0"/>
              </a:solidFill>
              <a:ln w="19050">
                <a:solidFill>
                  <a:schemeClr val="lt1"/>
                </a:solidFill>
              </a:ln>
              <a:effectLst/>
            </c:spPr>
            <c:extLst>
              <c:ext xmlns:c16="http://schemas.microsoft.com/office/drawing/2014/chart" uri="{C3380CC4-5D6E-409C-BE32-E72D297353CC}">
                <c16:uniqueId val="{0000000B-CAE4-4290-AA39-C8E5B5665F80}"/>
              </c:ext>
            </c:extLst>
          </c:dPt>
          <c:dPt>
            <c:idx val="6"/>
            <c:bubble3D val="0"/>
            <c:spPr>
              <a:solidFill>
                <a:srgbClr val="DFDCE3"/>
              </a:solidFill>
              <a:ln w="19050">
                <a:solidFill>
                  <a:schemeClr val="lt1"/>
                </a:solidFill>
              </a:ln>
              <a:effectLst/>
            </c:spPr>
            <c:extLst>
              <c:ext xmlns:c16="http://schemas.microsoft.com/office/drawing/2014/chart" uri="{C3380CC4-5D6E-409C-BE32-E72D297353CC}">
                <c16:uniqueId val="{0000000D-CAE4-4290-AA39-C8E5B5665F80}"/>
              </c:ext>
            </c:extLst>
          </c:dPt>
          <c:dLbls>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B-CAE4-4290-AA39-C8E5B5665F80}"/>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D-CAE4-4290-AA39-C8E5B5665F8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Sheet1!$A$2:$A$8</c:f>
              <c:strCache>
                <c:ptCount val="7"/>
                <c:pt idx="0">
                  <c:v>Amdocs</c:v>
                </c:pt>
                <c:pt idx="1">
                  <c:v>Netcracker</c:v>
                </c:pt>
                <c:pt idx="2">
                  <c:v>Huawei</c:v>
                </c:pt>
                <c:pt idx="3">
                  <c:v>Ericsson</c:v>
                </c:pt>
                <c:pt idx="4">
                  <c:v>CSG</c:v>
                </c:pt>
                <c:pt idx="5">
                  <c:v>Oracle</c:v>
                </c:pt>
                <c:pt idx="6">
                  <c:v>Other</c:v>
                </c:pt>
              </c:strCache>
            </c:strRef>
          </c:cat>
          <c:val>
            <c:numRef>
              <c:f>Sheet1!$B$2:$B$8</c:f>
              <c:numCache>
                <c:formatCode>General</c:formatCode>
                <c:ptCount val="7"/>
                <c:pt idx="0">
                  <c:v>1132.8935207519999</c:v>
                </c:pt>
                <c:pt idx="1">
                  <c:v>440.91687526249996</c:v>
                </c:pt>
                <c:pt idx="2">
                  <c:v>352.94294471400002</c:v>
                </c:pt>
                <c:pt idx="3">
                  <c:v>224.56287814999999</c:v>
                </c:pt>
                <c:pt idx="4">
                  <c:v>222.74695206250004</c:v>
                </c:pt>
                <c:pt idx="5">
                  <c:v>197.67462771999999</c:v>
                </c:pt>
                <c:pt idx="6">
                  <c:v>1257.9650738296004</c:v>
                </c:pt>
              </c:numCache>
            </c:numRef>
          </c:val>
          <c:extLst>
            <c:ext xmlns:c16="http://schemas.microsoft.com/office/drawing/2014/chart" uri="{C3380CC4-5D6E-409C-BE32-E72D297353CC}">
              <c16:uniqueId val="{0000000E-CAE4-4290-AA39-C8E5B5665F80}"/>
            </c:ext>
          </c:extLst>
        </c:ser>
        <c:dLbls>
          <c:showLegendKey val="0"/>
          <c:showVal val="0"/>
          <c:showCatName val="0"/>
          <c:showSerName val="0"/>
          <c:showPercent val="0"/>
          <c:showBubbleSize val="0"/>
          <c:showLeaderLines val="0"/>
        </c:dLbls>
        <c:firstSliceAng val="0"/>
        <c:holeSize val="65"/>
      </c:doughnutChart>
      <c:spPr>
        <a:noFill/>
        <a:ln>
          <a:noFill/>
        </a:ln>
        <a:effectLst/>
      </c:spPr>
    </c:plotArea>
    <c:legend>
      <c:legendPos val="b"/>
      <c:layout>
        <c:manualLayout>
          <c:xMode val="edge"/>
          <c:yMode val="edge"/>
          <c:x val="7.0993732685139782E-2"/>
          <c:y val="0.83932468337552202"/>
          <c:w val="0.90669628036930505"/>
          <c:h val="0.1606753166244779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1"/>
        <c:ser>
          <c:idx val="0"/>
          <c:order val="0"/>
          <c:tx>
            <c:strRef>
              <c:f>Sheet1!$C$1</c:f>
              <c:strCache>
                <c:ptCount val="1"/>
                <c:pt idx="0">
                  <c:v>Year-on-year revenue growth</c:v>
                </c:pt>
              </c:strCache>
            </c:strRef>
          </c:tx>
          <c:spPr>
            <a:ln w="25400" cap="rnd">
              <a:noFill/>
              <a:round/>
            </a:ln>
            <a:effectLst/>
          </c:spPr>
          <c:marker>
            <c:symbol val="circle"/>
            <c:size val="10"/>
            <c:spPr>
              <a:solidFill>
                <a:schemeClr val="accent1"/>
              </a:solidFill>
              <a:ln w="9525">
                <a:noFill/>
              </a:ln>
              <a:effectLst/>
            </c:spPr>
          </c:marker>
          <c:dPt>
            <c:idx val="1"/>
            <c:marker>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00-3D30-4613-85B2-E954B99B8F26}"/>
              </c:ext>
            </c:extLst>
          </c:dPt>
          <c:dPt>
            <c:idx val="2"/>
            <c:marker>
              <c:spPr>
                <a:solidFill>
                  <a:schemeClr val="accent1">
                    <a:lumMod val="40000"/>
                    <a:lumOff val="60000"/>
                  </a:schemeClr>
                </a:solidFill>
                <a:ln w="9525">
                  <a:noFill/>
                </a:ln>
                <a:effectLst/>
              </c:spPr>
            </c:marker>
            <c:bubble3D val="0"/>
            <c:extLst>
              <c:ext xmlns:c16="http://schemas.microsoft.com/office/drawing/2014/chart" uri="{C3380CC4-5D6E-409C-BE32-E72D297353CC}">
                <c16:uniqueId val="{00000001-3D30-4613-85B2-E954B99B8F26}"/>
              </c:ext>
            </c:extLst>
          </c:dPt>
          <c:dPt>
            <c:idx val="3"/>
            <c:marker>
              <c:spPr>
                <a:solidFill>
                  <a:schemeClr val="accent5"/>
                </a:solidFill>
                <a:ln w="9525">
                  <a:noFill/>
                </a:ln>
                <a:effectLst/>
              </c:spPr>
            </c:marker>
            <c:bubble3D val="0"/>
            <c:extLst>
              <c:ext xmlns:c16="http://schemas.microsoft.com/office/drawing/2014/chart" uri="{C3380CC4-5D6E-409C-BE32-E72D297353CC}">
                <c16:uniqueId val="{00000002-3D30-4613-85B2-E954B99B8F26}"/>
              </c:ext>
            </c:extLst>
          </c:dPt>
          <c:dPt>
            <c:idx val="4"/>
            <c:marker>
              <c:spPr>
                <a:solidFill>
                  <a:schemeClr val="accent5">
                    <a:lumMod val="60000"/>
                    <a:lumOff val="40000"/>
                  </a:schemeClr>
                </a:solidFill>
                <a:ln w="9525">
                  <a:noFill/>
                </a:ln>
                <a:effectLst/>
              </c:spPr>
            </c:marker>
            <c:bubble3D val="0"/>
            <c:extLst>
              <c:ext xmlns:c16="http://schemas.microsoft.com/office/drawing/2014/chart" uri="{C3380CC4-5D6E-409C-BE32-E72D297353CC}">
                <c16:uniqueId val="{00000003-3D30-4613-85B2-E954B99B8F26}"/>
              </c:ext>
            </c:extLst>
          </c:dPt>
          <c:dPt>
            <c:idx val="5"/>
            <c:marker>
              <c:spPr>
                <a:solidFill>
                  <a:schemeClr val="accent5">
                    <a:lumMod val="40000"/>
                    <a:lumOff val="60000"/>
                  </a:schemeClr>
                </a:solidFill>
                <a:ln w="9525">
                  <a:noFill/>
                </a:ln>
                <a:effectLst/>
              </c:spPr>
            </c:marker>
            <c:bubble3D val="0"/>
            <c:extLst>
              <c:ext xmlns:c16="http://schemas.microsoft.com/office/drawing/2014/chart" uri="{C3380CC4-5D6E-409C-BE32-E72D297353CC}">
                <c16:uniqueId val="{00000004-3D30-4613-85B2-E954B99B8F26}"/>
              </c:ext>
            </c:extLst>
          </c:dPt>
          <c:dLbls>
            <c:dLbl>
              <c:idx val="0"/>
              <c:layout>
                <c:manualLayout>
                  <c:x val="-6.0015003750937736E-3"/>
                  <c:y val="0"/>
                </c:manualLayout>
              </c:layout>
              <c:tx>
                <c:rich>
                  <a:bodyPr/>
                  <a:lstStyle/>
                  <a:p>
                    <a:fld id="{F965BF46-2149-4F02-854F-040B9885A935}"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D30-4613-85B2-E954B99B8F26}"/>
                </c:ext>
              </c:extLst>
            </c:dLbl>
            <c:dLbl>
              <c:idx val="1"/>
              <c:layout>
                <c:manualLayout>
                  <c:x val="-0.19804951237809462"/>
                  <c:y val="0"/>
                </c:manualLayout>
              </c:layout>
              <c:tx>
                <c:rich>
                  <a:bodyPr/>
                  <a:lstStyle/>
                  <a:p>
                    <a:fld id="{3984745C-8E75-4F76-8ED7-F0982EEF6822}"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D30-4613-85B2-E954B99B8F26}"/>
                </c:ext>
              </c:extLst>
            </c:dLbl>
            <c:dLbl>
              <c:idx val="2"/>
              <c:tx>
                <c:rich>
                  <a:bodyPr/>
                  <a:lstStyle/>
                  <a:p>
                    <a:fld id="{6F04CB2D-3484-41AB-ADC0-E83C8E42CE4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D30-4613-85B2-E954B99B8F26}"/>
                </c:ext>
              </c:extLst>
            </c:dLbl>
            <c:dLbl>
              <c:idx val="3"/>
              <c:layout>
                <c:manualLayout>
                  <c:x val="-2.7006751687921979E-2"/>
                  <c:y val="-3.8418918396914199E-2"/>
                </c:manualLayout>
              </c:layout>
              <c:tx>
                <c:rich>
                  <a:bodyPr/>
                  <a:lstStyle/>
                  <a:p>
                    <a:fld id="{FF08749B-F783-422A-BA2C-0CA029BED5C3}"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3D30-4613-85B2-E954B99B8F26}"/>
                </c:ext>
              </c:extLst>
            </c:dLbl>
            <c:dLbl>
              <c:idx val="4"/>
              <c:layout>
                <c:manualLayout>
                  <c:x val="-6.3015753938484673E-2"/>
                  <c:y val="3.2508315566619705E-2"/>
                </c:manualLayout>
              </c:layout>
              <c:tx>
                <c:rich>
                  <a:bodyPr/>
                  <a:lstStyle/>
                  <a:p>
                    <a:fld id="{1400675C-EC24-4797-B0D6-C735DB0C8C9C}"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D30-4613-85B2-E954B99B8F26}"/>
                </c:ext>
              </c:extLst>
            </c:dLbl>
            <c:dLbl>
              <c:idx val="5"/>
              <c:layout>
                <c:manualLayout>
                  <c:x val="-5.4013503375843937E-2"/>
                  <c:y val="-3.8418918396914199E-2"/>
                </c:manualLayout>
              </c:layout>
              <c:tx>
                <c:rich>
                  <a:bodyPr/>
                  <a:lstStyle/>
                  <a:p>
                    <a:fld id="{D20B47AE-CAAA-41E8-963D-04AE87CAF208}"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D30-4613-85B2-E954B99B8F2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Sheet1!$B$2:$B$7</c:f>
              <c:numCache>
                <c:formatCode>General</c:formatCode>
                <c:ptCount val="6"/>
                <c:pt idx="0">
                  <c:v>887.04478520840019</c:v>
                </c:pt>
                <c:pt idx="1">
                  <c:v>647.18130740000004</c:v>
                </c:pt>
                <c:pt idx="2">
                  <c:v>369.1482043725</c:v>
                </c:pt>
                <c:pt idx="3">
                  <c:v>360.48414741599998</c:v>
                </c:pt>
                <c:pt idx="4">
                  <c:v>324.62316455000013</c:v>
                </c:pt>
                <c:pt idx="5">
                  <c:v>319.67554740000003</c:v>
                </c:pt>
              </c:numCache>
            </c:numRef>
          </c:xVal>
          <c:yVal>
            <c:numRef>
              <c:f>Sheet1!$C$2:$C$7</c:f>
              <c:numCache>
                <c:formatCode>0%</c:formatCode>
                <c:ptCount val="6"/>
                <c:pt idx="0">
                  <c:v>5.6074442810589709E-2</c:v>
                </c:pt>
                <c:pt idx="1">
                  <c:v>6.0287258988000358E-2</c:v>
                </c:pt>
                <c:pt idx="2">
                  <c:v>8.8666319149062423E-2</c:v>
                </c:pt>
                <c:pt idx="3">
                  <c:v>1.1726862815896855E-2</c:v>
                </c:pt>
                <c:pt idx="4">
                  <c:v>-2.4943052747927852E-2</c:v>
                </c:pt>
                <c:pt idx="5">
                  <c:v>-1.7488453069529286E-2</c:v>
                </c:pt>
              </c:numCache>
            </c:numRef>
          </c:yVal>
          <c:smooth val="0"/>
          <c:extLst>
            <c:ext xmlns:c15="http://schemas.microsoft.com/office/drawing/2012/chart" uri="{02D57815-91ED-43cb-92C2-25804820EDAC}">
              <c15:datalabelsRange>
                <c15:f>Sheet1!$A$2:$A$9</c15:f>
                <c15:dlblRangeCache>
                  <c:ptCount val="8"/>
                  <c:pt idx="0">
                    <c:v>Amdocs</c:v>
                  </c:pt>
                  <c:pt idx="1">
                    <c:v>Netcracker</c:v>
                  </c:pt>
                  <c:pt idx="2">
                    <c:v>Accenture</c:v>
                  </c:pt>
                  <c:pt idx="3">
                    <c:v>Ericsson</c:v>
                  </c:pt>
                  <c:pt idx="4">
                    <c:v>Huawei</c:v>
                  </c:pt>
                  <c:pt idx="5">
                    <c:v>Nokia</c:v>
                  </c:pt>
                  <c:pt idx="6">
                    <c:v>CAGR</c:v>
                  </c:pt>
                  <c:pt idx="7">
                    <c:v>CAGR</c:v>
                  </c:pt>
                </c15:dlblRangeCache>
              </c15:datalabelsRange>
            </c:ext>
            <c:ext xmlns:c16="http://schemas.microsoft.com/office/drawing/2014/chart" uri="{C3380CC4-5D6E-409C-BE32-E72D297353CC}">
              <c16:uniqueId val="{00000006-3D30-4613-85B2-E954B99B8F26}"/>
            </c:ext>
          </c:extLst>
        </c:ser>
        <c:ser>
          <c:idx val="1"/>
          <c:order val="1"/>
          <c:tx>
            <c:v>CAGR</c:v>
          </c:tx>
          <c:spPr>
            <a:ln w="31750" cap="rnd">
              <a:solidFill>
                <a:schemeClr val="bg1">
                  <a:lumMod val="65000"/>
                </a:schemeClr>
              </a:solidFill>
              <a:prstDash val="sysDash"/>
              <a:round/>
            </a:ln>
            <a:effectLst/>
          </c:spPr>
          <c:marker>
            <c:symbol val="circle"/>
            <c:size val="5"/>
            <c:spPr>
              <a:noFill/>
              <a:ln w="9525">
                <a:noFill/>
              </a:ln>
              <a:effectLst/>
            </c:spPr>
          </c:marker>
          <c:xVal>
            <c:numRef>
              <c:f>Sheet1!$B$8:$B$9</c:f>
              <c:numCache>
                <c:formatCode>General</c:formatCode>
                <c:ptCount val="2"/>
                <c:pt idx="0">
                  <c:v>0</c:v>
                </c:pt>
                <c:pt idx="1">
                  <c:v>3000</c:v>
                </c:pt>
              </c:numCache>
            </c:numRef>
          </c:xVal>
          <c:yVal>
            <c:numRef>
              <c:f>Sheet1!$C$8:$C$9</c:f>
              <c:numCache>
                <c:formatCode>0%</c:formatCode>
                <c:ptCount val="2"/>
                <c:pt idx="0">
                  <c:v>-2.5499999999999998E-2</c:v>
                </c:pt>
                <c:pt idx="1">
                  <c:v>-2.5499999999999998E-2</c:v>
                </c:pt>
              </c:numCache>
            </c:numRef>
          </c:yVal>
          <c:smooth val="0"/>
          <c:extLst>
            <c:ext xmlns:c16="http://schemas.microsoft.com/office/drawing/2014/chart" uri="{C3380CC4-5D6E-409C-BE32-E72D297353CC}">
              <c16:uniqueId val="{00000007-3D30-4613-85B2-E954B99B8F26}"/>
            </c:ext>
          </c:extLst>
        </c:ser>
        <c:dLbls>
          <c:showLegendKey val="0"/>
          <c:showVal val="0"/>
          <c:showCatName val="0"/>
          <c:showSerName val="0"/>
          <c:showPercent val="0"/>
          <c:showBubbleSize val="0"/>
        </c:dLbls>
        <c:axId val="154097744"/>
        <c:axId val="367529600"/>
      </c:scatterChart>
      <c:valAx>
        <c:axId val="154097744"/>
        <c:scaling>
          <c:orientation val="minMax"/>
          <c:max val="1000"/>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Revenue (USD million)</a:t>
                </a:r>
              </a:p>
            </c:rich>
          </c:tx>
          <c:overlay val="0"/>
          <c:spPr>
            <a:noFill/>
            <a:ln>
              <a:noFill/>
            </a:ln>
            <a:effectLst/>
          </c:spPr>
        </c:title>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67529600"/>
        <c:crosses val="autoZero"/>
        <c:crossBetween val="midCat"/>
      </c:valAx>
      <c:valAx>
        <c:axId val="36752960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Year-on-year revenue growth</a:t>
                </a:r>
              </a:p>
            </c:rich>
          </c:tx>
          <c:overlay val="0"/>
          <c:spPr>
            <a:noFill/>
            <a:ln>
              <a:noFill/>
            </a:ln>
            <a:effectLst/>
          </c:spPr>
        </c:title>
        <c:numFmt formatCode="0%" sourceLinked="0"/>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540977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0999639673698"/>
          <c:y val="5.7444776586194048E-2"/>
          <c:w val="0.75057977092698369"/>
          <c:h val="0.73921163727887018"/>
        </c:manualLayout>
      </c:layout>
      <c:doughnutChart>
        <c:varyColors val="1"/>
        <c:ser>
          <c:idx val="0"/>
          <c:order val="0"/>
          <c:tx>
            <c:strRef>
              <c:f>Sheet1!$B$1</c:f>
              <c:strCache>
                <c:ptCount val="1"/>
                <c:pt idx="0">
                  <c:v>Product revenue (USD million)</c:v>
                </c:pt>
              </c:strCache>
            </c:strRef>
          </c:tx>
          <c:dPt>
            <c:idx val="0"/>
            <c:bubble3D val="0"/>
            <c:spPr>
              <a:solidFill>
                <a:srgbClr val="221F72"/>
              </a:solidFill>
              <a:ln w="19050">
                <a:solidFill>
                  <a:schemeClr val="lt1"/>
                </a:solidFill>
              </a:ln>
              <a:effectLst/>
            </c:spPr>
            <c:extLst>
              <c:ext xmlns:c16="http://schemas.microsoft.com/office/drawing/2014/chart" uri="{C3380CC4-5D6E-409C-BE32-E72D297353CC}">
                <c16:uniqueId val="{00000001-CAE4-4290-AA39-C8E5B5665F80}"/>
              </c:ext>
            </c:extLst>
          </c:dPt>
          <c:dPt>
            <c:idx val="1"/>
            <c:bubble3D val="0"/>
            <c:spPr>
              <a:solidFill>
                <a:srgbClr val="5753D0"/>
              </a:solidFill>
              <a:ln w="19050">
                <a:solidFill>
                  <a:schemeClr val="lt1"/>
                </a:solidFill>
              </a:ln>
              <a:effectLst/>
            </c:spPr>
            <c:extLst>
              <c:ext xmlns:c16="http://schemas.microsoft.com/office/drawing/2014/chart" uri="{C3380CC4-5D6E-409C-BE32-E72D297353CC}">
                <c16:uniqueId val="{00000003-CAE4-4290-AA39-C8E5B5665F80}"/>
              </c:ext>
            </c:extLst>
          </c:dPt>
          <c:dPt>
            <c:idx val="2"/>
            <c:bubble3D val="0"/>
            <c:spPr>
              <a:solidFill>
                <a:srgbClr val="8F8CE0"/>
              </a:solidFill>
              <a:ln w="19050">
                <a:solidFill>
                  <a:schemeClr val="lt1"/>
                </a:solidFill>
              </a:ln>
              <a:effectLst/>
            </c:spPr>
            <c:extLst>
              <c:ext xmlns:c16="http://schemas.microsoft.com/office/drawing/2014/chart" uri="{C3380CC4-5D6E-409C-BE32-E72D297353CC}">
                <c16:uniqueId val="{00000005-CAE4-4290-AA39-C8E5B5665F80}"/>
              </c:ext>
            </c:extLst>
          </c:dPt>
          <c:dPt>
            <c:idx val="3"/>
            <c:bubble3D val="0"/>
            <c:spPr>
              <a:solidFill>
                <a:srgbClr val="5A2149"/>
              </a:solidFill>
              <a:ln w="19050">
                <a:solidFill>
                  <a:schemeClr val="lt1"/>
                </a:solidFill>
              </a:ln>
              <a:effectLst/>
            </c:spPr>
            <c:extLst>
              <c:ext xmlns:c16="http://schemas.microsoft.com/office/drawing/2014/chart" uri="{C3380CC4-5D6E-409C-BE32-E72D297353CC}">
                <c16:uniqueId val="{00000007-CAE4-4290-AA39-C8E5B5665F80}"/>
              </c:ext>
            </c:extLst>
          </c:dPt>
          <c:dPt>
            <c:idx val="4"/>
            <c:bubble3D val="0"/>
            <c:spPr>
              <a:solidFill>
                <a:srgbClr val="C155A1"/>
              </a:solidFill>
              <a:ln w="19050">
                <a:solidFill>
                  <a:schemeClr val="lt1"/>
                </a:solidFill>
              </a:ln>
              <a:effectLst/>
            </c:spPr>
            <c:extLst>
              <c:ext xmlns:c16="http://schemas.microsoft.com/office/drawing/2014/chart" uri="{C3380CC4-5D6E-409C-BE32-E72D297353CC}">
                <c16:uniqueId val="{00000009-CAE4-4290-AA39-C8E5B5665F80}"/>
              </c:ext>
            </c:extLst>
          </c:dPt>
          <c:dPt>
            <c:idx val="5"/>
            <c:bubble3D val="0"/>
            <c:spPr>
              <a:solidFill>
                <a:srgbClr val="D58EC0"/>
              </a:solidFill>
              <a:ln w="19050">
                <a:solidFill>
                  <a:schemeClr val="lt1"/>
                </a:solidFill>
              </a:ln>
              <a:effectLst/>
            </c:spPr>
            <c:extLst>
              <c:ext xmlns:c16="http://schemas.microsoft.com/office/drawing/2014/chart" uri="{C3380CC4-5D6E-409C-BE32-E72D297353CC}">
                <c16:uniqueId val="{0000000B-CAE4-4290-AA39-C8E5B5665F80}"/>
              </c:ext>
            </c:extLst>
          </c:dPt>
          <c:dPt>
            <c:idx val="6"/>
            <c:bubble3D val="0"/>
            <c:spPr>
              <a:solidFill>
                <a:srgbClr val="DFDCE3"/>
              </a:solidFill>
              <a:ln w="19050">
                <a:solidFill>
                  <a:schemeClr val="lt1"/>
                </a:solidFill>
              </a:ln>
              <a:effectLst/>
            </c:spPr>
            <c:extLst>
              <c:ext xmlns:c16="http://schemas.microsoft.com/office/drawing/2014/chart" uri="{C3380CC4-5D6E-409C-BE32-E72D297353CC}">
                <c16:uniqueId val="{0000000D-CAE4-4290-AA39-C8E5B5665F80}"/>
              </c:ext>
            </c:extLst>
          </c:dPt>
          <c:dLbls>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B-CAE4-4290-AA39-C8E5B5665F80}"/>
                </c:ext>
              </c:extLst>
            </c:dLbl>
            <c:dLbl>
              <c:idx val="6"/>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D-CAE4-4290-AA39-C8E5B5665F8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Sheet1!$A$2:$A$8</c:f>
              <c:strCache>
                <c:ptCount val="7"/>
                <c:pt idx="0">
                  <c:v>Amdocs</c:v>
                </c:pt>
                <c:pt idx="1">
                  <c:v>Netcracker</c:v>
                </c:pt>
                <c:pt idx="2">
                  <c:v>Accenture</c:v>
                </c:pt>
                <c:pt idx="3">
                  <c:v>Ericsson</c:v>
                </c:pt>
                <c:pt idx="4">
                  <c:v>Huawei</c:v>
                </c:pt>
                <c:pt idx="5">
                  <c:v>Nokia</c:v>
                </c:pt>
                <c:pt idx="6">
                  <c:v>Other</c:v>
                </c:pt>
              </c:strCache>
            </c:strRef>
          </c:cat>
          <c:val>
            <c:numRef>
              <c:f>Sheet1!$B$2:$B$8</c:f>
              <c:numCache>
                <c:formatCode>General</c:formatCode>
                <c:ptCount val="7"/>
                <c:pt idx="0">
                  <c:v>887.04478520840019</c:v>
                </c:pt>
                <c:pt idx="1">
                  <c:v>647.18130740000004</c:v>
                </c:pt>
                <c:pt idx="2">
                  <c:v>369.1482043725</c:v>
                </c:pt>
                <c:pt idx="3">
                  <c:v>360.48414741599998</c:v>
                </c:pt>
                <c:pt idx="4">
                  <c:v>324.62316455000013</c:v>
                </c:pt>
                <c:pt idx="5">
                  <c:v>319.67554740000003</c:v>
                </c:pt>
                <c:pt idx="6">
                  <c:v>4935.6319948854762</c:v>
                </c:pt>
              </c:numCache>
            </c:numRef>
          </c:val>
          <c:extLst>
            <c:ext xmlns:c16="http://schemas.microsoft.com/office/drawing/2014/chart" uri="{C3380CC4-5D6E-409C-BE32-E72D297353CC}">
              <c16:uniqueId val="{0000000E-CAE4-4290-AA39-C8E5B5665F80}"/>
            </c:ext>
          </c:extLst>
        </c:ser>
        <c:dLbls>
          <c:showLegendKey val="0"/>
          <c:showVal val="0"/>
          <c:showCatName val="0"/>
          <c:showSerName val="0"/>
          <c:showPercent val="0"/>
          <c:showBubbleSize val="0"/>
          <c:showLeaderLines val="0"/>
        </c:dLbls>
        <c:firstSliceAng val="0"/>
        <c:holeSize val="65"/>
      </c:doughnutChart>
      <c:spPr>
        <a:noFill/>
        <a:ln>
          <a:noFill/>
        </a:ln>
        <a:effectLst/>
      </c:spPr>
    </c:plotArea>
    <c:legend>
      <c:legendPos val="b"/>
      <c:layout>
        <c:manualLayout>
          <c:xMode val="edge"/>
          <c:yMode val="edge"/>
          <c:x val="7.0993732685139782E-2"/>
          <c:y val="0.83932468337552202"/>
          <c:w val="0.85201079797508428"/>
          <c:h val="0.11043519256697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1"/>
        <c:ser>
          <c:idx val="0"/>
          <c:order val="0"/>
          <c:tx>
            <c:strRef>
              <c:f>Sheet1!$C$1</c:f>
              <c:strCache>
                <c:ptCount val="1"/>
                <c:pt idx="0">
                  <c:v>Year-on-year revenue growth</c:v>
                </c:pt>
              </c:strCache>
            </c:strRef>
          </c:tx>
          <c:spPr>
            <a:ln w="25400" cap="rnd">
              <a:noFill/>
              <a:round/>
            </a:ln>
            <a:effectLst/>
          </c:spPr>
          <c:marker>
            <c:symbol val="circle"/>
            <c:size val="10"/>
            <c:spPr>
              <a:solidFill>
                <a:schemeClr val="accent1"/>
              </a:solidFill>
              <a:ln w="9525">
                <a:noFill/>
              </a:ln>
              <a:effectLst/>
            </c:spPr>
          </c:marker>
          <c:dPt>
            <c:idx val="1"/>
            <c:marker>
              <c:spPr>
                <a:solidFill>
                  <a:schemeClr val="accent1">
                    <a:lumMod val="60000"/>
                    <a:lumOff val="40000"/>
                  </a:schemeClr>
                </a:solidFill>
                <a:ln w="9525">
                  <a:noFill/>
                </a:ln>
                <a:effectLst/>
              </c:spPr>
            </c:marker>
            <c:bubble3D val="0"/>
            <c:extLst>
              <c:ext xmlns:c16="http://schemas.microsoft.com/office/drawing/2014/chart" uri="{C3380CC4-5D6E-409C-BE32-E72D297353CC}">
                <c16:uniqueId val="{00000000-3D30-4613-85B2-E954B99B8F26}"/>
              </c:ext>
            </c:extLst>
          </c:dPt>
          <c:dPt>
            <c:idx val="2"/>
            <c:marker>
              <c:spPr>
                <a:solidFill>
                  <a:schemeClr val="accent1">
                    <a:lumMod val="40000"/>
                    <a:lumOff val="60000"/>
                  </a:schemeClr>
                </a:solidFill>
                <a:ln w="9525">
                  <a:noFill/>
                </a:ln>
                <a:effectLst/>
              </c:spPr>
            </c:marker>
            <c:bubble3D val="0"/>
            <c:extLst>
              <c:ext xmlns:c16="http://schemas.microsoft.com/office/drawing/2014/chart" uri="{C3380CC4-5D6E-409C-BE32-E72D297353CC}">
                <c16:uniqueId val="{00000001-3D30-4613-85B2-E954B99B8F26}"/>
              </c:ext>
            </c:extLst>
          </c:dPt>
          <c:dPt>
            <c:idx val="3"/>
            <c:marker>
              <c:spPr>
                <a:solidFill>
                  <a:schemeClr val="accent5"/>
                </a:solidFill>
                <a:ln w="9525">
                  <a:noFill/>
                </a:ln>
                <a:effectLst/>
              </c:spPr>
            </c:marker>
            <c:bubble3D val="0"/>
            <c:extLst>
              <c:ext xmlns:c16="http://schemas.microsoft.com/office/drawing/2014/chart" uri="{C3380CC4-5D6E-409C-BE32-E72D297353CC}">
                <c16:uniqueId val="{00000002-3D30-4613-85B2-E954B99B8F26}"/>
              </c:ext>
            </c:extLst>
          </c:dPt>
          <c:dPt>
            <c:idx val="4"/>
            <c:marker>
              <c:spPr>
                <a:solidFill>
                  <a:schemeClr val="accent5">
                    <a:lumMod val="60000"/>
                    <a:lumOff val="40000"/>
                  </a:schemeClr>
                </a:solidFill>
                <a:ln w="9525">
                  <a:noFill/>
                </a:ln>
                <a:effectLst/>
              </c:spPr>
            </c:marker>
            <c:bubble3D val="0"/>
            <c:extLst>
              <c:ext xmlns:c16="http://schemas.microsoft.com/office/drawing/2014/chart" uri="{C3380CC4-5D6E-409C-BE32-E72D297353CC}">
                <c16:uniqueId val="{00000003-3D30-4613-85B2-E954B99B8F26}"/>
              </c:ext>
            </c:extLst>
          </c:dPt>
          <c:dPt>
            <c:idx val="5"/>
            <c:marker>
              <c:spPr>
                <a:solidFill>
                  <a:schemeClr val="accent5">
                    <a:lumMod val="40000"/>
                    <a:lumOff val="60000"/>
                  </a:schemeClr>
                </a:solidFill>
                <a:ln w="9525">
                  <a:noFill/>
                </a:ln>
                <a:effectLst/>
              </c:spPr>
            </c:marker>
            <c:bubble3D val="0"/>
            <c:extLst>
              <c:ext xmlns:c16="http://schemas.microsoft.com/office/drawing/2014/chart" uri="{C3380CC4-5D6E-409C-BE32-E72D297353CC}">
                <c16:uniqueId val="{00000004-3D30-4613-85B2-E954B99B8F26}"/>
              </c:ext>
            </c:extLst>
          </c:dPt>
          <c:dLbls>
            <c:dLbl>
              <c:idx val="0"/>
              <c:tx>
                <c:rich>
                  <a:bodyPr/>
                  <a:lstStyle/>
                  <a:p>
                    <a:fld id="{422302AA-4791-4E98-A224-12F1F1B87C02}"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D30-4613-85B2-E954B99B8F26}"/>
                </c:ext>
              </c:extLst>
            </c:dLbl>
            <c:dLbl>
              <c:idx val="1"/>
              <c:tx>
                <c:rich>
                  <a:bodyPr/>
                  <a:lstStyle/>
                  <a:p>
                    <a:fld id="{0274CF0F-BC27-42A4-B3AF-3A259ACA524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D30-4613-85B2-E954B99B8F26}"/>
                </c:ext>
              </c:extLst>
            </c:dLbl>
            <c:dLbl>
              <c:idx val="2"/>
              <c:tx>
                <c:rich>
                  <a:bodyPr/>
                  <a:lstStyle/>
                  <a:p>
                    <a:fld id="{14570E52-4680-4939-95FC-AF2E944A7B7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D30-4613-85B2-E954B99B8F26}"/>
                </c:ext>
              </c:extLst>
            </c:dLbl>
            <c:dLbl>
              <c:idx val="3"/>
              <c:layout>
                <c:manualLayout>
                  <c:x val="-1.5003750937734489E-2"/>
                  <c:y val="2.3642411321177968E-2"/>
                </c:manualLayout>
              </c:layout>
              <c:tx>
                <c:rich>
                  <a:bodyPr/>
                  <a:lstStyle/>
                  <a:p>
                    <a:fld id="{19218794-18BD-4661-8B4C-65A0D1410F59}"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3D30-4613-85B2-E954B99B8F26}"/>
                </c:ext>
              </c:extLst>
            </c:dLbl>
            <c:dLbl>
              <c:idx val="4"/>
              <c:layout>
                <c:manualLayout>
                  <c:x val="-0.15903975993998504"/>
                  <c:y val="2.0687109906030669E-2"/>
                </c:manualLayout>
              </c:layout>
              <c:tx>
                <c:rich>
                  <a:bodyPr/>
                  <a:lstStyle/>
                  <a:p>
                    <a:fld id="{E2E0F481-3735-45B2-BC9A-4915E5C6D6C1}"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D30-4613-85B2-E954B99B8F26}"/>
                </c:ext>
              </c:extLst>
            </c:dLbl>
            <c:dLbl>
              <c:idx val="5"/>
              <c:layout>
                <c:manualLayout>
                  <c:x val="-2.8507244921466588E-2"/>
                  <c:y val="-3.8418918396914199E-2"/>
                </c:manualLayout>
              </c:layout>
              <c:tx>
                <c:rich>
                  <a:bodyPr/>
                  <a:lstStyle/>
                  <a:p>
                    <a:fld id="{3B032A14-0F12-47CC-B07E-92BFDEA99578}"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15692411291799324"/>
                      <c:h val="7.5892140340981282E-2"/>
                    </c:manualLayout>
                  </c15:layout>
                  <c15:dlblFieldTable/>
                  <c15:showDataLabelsRange val="1"/>
                </c:ext>
                <c:ext xmlns:c16="http://schemas.microsoft.com/office/drawing/2014/chart" uri="{C3380CC4-5D6E-409C-BE32-E72D297353CC}">
                  <c16:uniqueId val="{00000004-3D30-4613-85B2-E954B99B8F2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Sheet1!$B$2:$B$7</c:f>
              <c:numCache>
                <c:formatCode>General</c:formatCode>
                <c:ptCount val="6"/>
                <c:pt idx="0">
                  <c:v>79.007499999999993</c:v>
                </c:pt>
                <c:pt idx="1">
                  <c:v>76.436613119999976</c:v>
                </c:pt>
                <c:pt idx="2">
                  <c:v>40.324023935999996</c:v>
                </c:pt>
                <c:pt idx="3">
                  <c:v>29.877166800000001</c:v>
                </c:pt>
                <c:pt idx="4">
                  <c:v>21.915348000000002</c:v>
                </c:pt>
                <c:pt idx="5">
                  <c:v>19.101743999999997</c:v>
                </c:pt>
              </c:numCache>
            </c:numRef>
          </c:xVal>
          <c:yVal>
            <c:numRef>
              <c:f>Sheet1!$C$2:$C$7</c:f>
              <c:numCache>
                <c:formatCode>0.00%</c:formatCode>
                <c:ptCount val="6"/>
                <c:pt idx="0">
                  <c:v>0.29999999999999982</c:v>
                </c:pt>
                <c:pt idx="1">
                  <c:v>0.11999999999999988</c:v>
                </c:pt>
                <c:pt idx="2">
                  <c:v>-0.05</c:v>
                </c:pt>
                <c:pt idx="3">
                  <c:v>-6.0000000000000053E-2</c:v>
                </c:pt>
                <c:pt idx="4">
                  <c:v>5.0000000000000044E-2</c:v>
                </c:pt>
                <c:pt idx="5">
                  <c:v>1.9999999999999796E-2</c:v>
                </c:pt>
              </c:numCache>
            </c:numRef>
          </c:yVal>
          <c:smooth val="0"/>
          <c:extLst>
            <c:ext xmlns:c15="http://schemas.microsoft.com/office/drawing/2012/chart" uri="{02D57815-91ED-43cb-92C2-25804820EDAC}">
              <c15:datalabelsRange>
                <c15:f>Sheet1!$A$2:$A$9</c15:f>
                <c15:dlblRangeCache>
                  <c:ptCount val="8"/>
                  <c:pt idx="0">
                    <c:v>Netcracker</c:v>
                  </c:pt>
                  <c:pt idx="1">
                    <c:v>CSG</c:v>
                  </c:pt>
                  <c:pt idx="2">
                    <c:v>Amdocs</c:v>
                  </c:pt>
                  <c:pt idx="3">
                    <c:v>Huawei</c:v>
                  </c:pt>
                  <c:pt idx="4">
                    <c:v>Oracle</c:v>
                  </c:pt>
                  <c:pt idx="5">
                    <c:v>Tomia</c:v>
                  </c:pt>
                  <c:pt idx="6">
                    <c:v>CAGR</c:v>
                  </c:pt>
                  <c:pt idx="7">
                    <c:v>CAGR</c:v>
                  </c:pt>
                </c15:dlblRangeCache>
              </c15:datalabelsRange>
            </c:ext>
            <c:ext xmlns:c16="http://schemas.microsoft.com/office/drawing/2014/chart" uri="{C3380CC4-5D6E-409C-BE32-E72D297353CC}">
              <c16:uniqueId val="{00000006-3D30-4613-85B2-E954B99B8F26}"/>
            </c:ext>
          </c:extLst>
        </c:ser>
        <c:ser>
          <c:idx val="1"/>
          <c:order val="1"/>
          <c:tx>
            <c:v>CAGR</c:v>
          </c:tx>
          <c:spPr>
            <a:ln w="31750" cap="rnd">
              <a:solidFill>
                <a:schemeClr val="bg1">
                  <a:lumMod val="65000"/>
                </a:schemeClr>
              </a:solidFill>
              <a:prstDash val="sysDash"/>
              <a:round/>
            </a:ln>
            <a:effectLst/>
          </c:spPr>
          <c:marker>
            <c:symbol val="circle"/>
            <c:size val="5"/>
            <c:spPr>
              <a:noFill/>
              <a:ln w="9525">
                <a:noFill/>
              </a:ln>
              <a:effectLst/>
            </c:spPr>
          </c:marker>
          <c:xVal>
            <c:numRef>
              <c:f>Sheet1!$B$8:$B$9</c:f>
              <c:numCache>
                <c:formatCode>General</c:formatCode>
                <c:ptCount val="2"/>
                <c:pt idx="0">
                  <c:v>0</c:v>
                </c:pt>
                <c:pt idx="1">
                  <c:v>3000</c:v>
                </c:pt>
              </c:numCache>
            </c:numRef>
          </c:xVal>
          <c:yVal>
            <c:numRef>
              <c:f>Sheet1!$C$8:$C$9</c:f>
              <c:numCache>
                <c:formatCode>0%</c:formatCode>
                <c:ptCount val="2"/>
                <c:pt idx="0">
                  <c:v>-6.0000000000000001E-3</c:v>
                </c:pt>
                <c:pt idx="1">
                  <c:v>-6.0000000000000001E-3</c:v>
                </c:pt>
              </c:numCache>
            </c:numRef>
          </c:yVal>
          <c:smooth val="0"/>
          <c:extLst>
            <c:ext xmlns:c16="http://schemas.microsoft.com/office/drawing/2014/chart" uri="{C3380CC4-5D6E-409C-BE32-E72D297353CC}">
              <c16:uniqueId val="{00000007-3D30-4613-85B2-E954B99B8F26}"/>
            </c:ext>
          </c:extLst>
        </c:ser>
        <c:dLbls>
          <c:showLegendKey val="0"/>
          <c:showVal val="0"/>
          <c:showCatName val="0"/>
          <c:showSerName val="0"/>
          <c:showPercent val="0"/>
          <c:showBubbleSize val="0"/>
        </c:dLbls>
        <c:axId val="154097744"/>
        <c:axId val="367529600"/>
      </c:scatterChart>
      <c:valAx>
        <c:axId val="154097744"/>
        <c:scaling>
          <c:orientation val="minMax"/>
          <c:max val="100"/>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Revenue (USD million)</a:t>
                </a:r>
              </a:p>
            </c:rich>
          </c:tx>
          <c:overlay val="0"/>
          <c:spPr>
            <a:noFill/>
            <a:ln>
              <a:noFill/>
            </a:ln>
            <a:effectLst/>
          </c:spPr>
        </c:title>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67529600"/>
        <c:crosses val="autoZero"/>
        <c:crossBetween val="midCat"/>
      </c:valAx>
      <c:valAx>
        <c:axId val="36752960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000" dirty="0">
                    <a:solidFill>
                      <a:schemeClr val="tx1"/>
                    </a:solidFill>
                  </a:rPr>
                  <a:t>Year-on-year revenue growth</a:t>
                </a:r>
              </a:p>
            </c:rich>
          </c:tx>
          <c:overlay val="0"/>
          <c:spPr>
            <a:noFill/>
            <a:ln>
              <a:noFill/>
            </a:ln>
            <a:effectLst/>
          </c:spPr>
        </c:title>
        <c:numFmt formatCode="0%" sourceLinked="0"/>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540977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drawings/drawing1.xml><?xml version="1.0" encoding="utf-8"?>
<c:userShapes xmlns:c="http://schemas.openxmlformats.org/drawingml/2006/chart">
  <cdr:relSizeAnchor xmlns:cdr="http://schemas.openxmlformats.org/drawingml/2006/chartDrawing">
    <cdr:from>
      <cdr:x>0.69378</cdr:x>
      <cdr:y>0.94761</cdr:y>
    </cdr:from>
    <cdr:to>
      <cdr:x>1</cdr:x>
      <cdr:y>0.99774</cdr:y>
    </cdr:to>
    <cdr:sp macro="" textlink="">
      <cdr:nvSpPr>
        <cdr:cNvPr id="2" name="TextBox 1">
          <a:extLst xmlns:a="http://schemas.openxmlformats.org/drawingml/2006/main">
            <a:ext uri="{FF2B5EF4-FFF2-40B4-BE49-F238E27FC236}">
              <a16:creationId xmlns:a16="http://schemas.microsoft.com/office/drawing/2014/main" id="{91AF7C08-844F-4FC9-83C4-BF65F67E73C8}"/>
            </a:ext>
          </a:extLst>
        </cdr:cNvPr>
        <cdr:cNvSpPr txBox="1"/>
      </cdr:nvSpPr>
      <cdr:spPr>
        <a:xfrm xmlns:a="http://schemas.openxmlformats.org/drawingml/2006/main">
          <a:off x="2936268" y="4072222"/>
          <a:ext cx="1296007" cy="21542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r"/>
          <a:r>
            <a:rPr lang="en-GB" sz="800" dirty="0">
              <a:solidFill>
                <a:schemeClr val="bg1">
                  <a:lumMod val="50000"/>
                </a:schemeClr>
              </a:solidFill>
              <a:latin typeface="+mn-lt"/>
            </a:rPr>
            <a:t>Source: Analysys Mason</a:t>
          </a:r>
        </a:p>
      </cdr:txBody>
    </cdr:sp>
  </cdr:relSizeAnchor>
</c:userShapes>
</file>

<file path=ppt/drawings/drawing2.xml><?xml version="1.0" encoding="utf-8"?>
<c:userShapes xmlns:c="http://schemas.openxmlformats.org/drawingml/2006/chart">
  <cdr:relSizeAnchor xmlns:cdr="http://schemas.openxmlformats.org/drawingml/2006/chartDrawing">
    <cdr:from>
      <cdr:x>0.69378</cdr:x>
      <cdr:y>0.94987</cdr:y>
    </cdr:from>
    <cdr:to>
      <cdr:x>1</cdr:x>
      <cdr:y>1</cdr:y>
    </cdr:to>
    <cdr:sp macro="" textlink="">
      <cdr:nvSpPr>
        <cdr:cNvPr id="2" name="TextBox 1">
          <a:extLst xmlns:a="http://schemas.openxmlformats.org/drawingml/2006/main">
            <a:ext uri="{FF2B5EF4-FFF2-40B4-BE49-F238E27FC236}">
              <a16:creationId xmlns:a16="http://schemas.microsoft.com/office/drawing/2014/main" id="{304B97C0-0DD8-4E38-A825-08627C0D9DBF}"/>
            </a:ext>
          </a:extLst>
        </cdr:cNvPr>
        <cdr:cNvSpPr txBox="1"/>
      </cdr:nvSpPr>
      <cdr:spPr>
        <a:xfrm xmlns:a="http://schemas.openxmlformats.org/drawingml/2006/main">
          <a:off x="2987075" y="4132718"/>
          <a:ext cx="12960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a:solidFill>
                <a:schemeClr val="bg1">
                  <a:lumMod val="50000"/>
                </a:schemeClr>
              </a:solidFill>
              <a:latin typeface="+mn-lt"/>
            </a:rPr>
            <a:t>Source: Analysys Mason</a:t>
          </a:r>
        </a:p>
      </cdr:txBody>
    </cdr:sp>
  </cdr:relSizeAnchor>
  <cdr:relSizeAnchor xmlns:cdr="http://schemas.openxmlformats.org/drawingml/2006/chartDrawing">
    <cdr:from>
      <cdr:x>0.5878</cdr:x>
      <cdr:y>0.55581</cdr:y>
    </cdr:from>
    <cdr:to>
      <cdr:x>0.96999</cdr:x>
      <cdr:y>0.61311</cdr:y>
    </cdr:to>
    <cdr:sp macro="" textlink="">
      <cdr:nvSpPr>
        <cdr:cNvPr id="3" name="TextBox 2">
          <a:extLst xmlns:a="http://schemas.openxmlformats.org/drawingml/2006/main">
            <a:ext uri="{FF2B5EF4-FFF2-40B4-BE49-F238E27FC236}">
              <a16:creationId xmlns:a16="http://schemas.microsoft.com/office/drawing/2014/main" id="{C067AC9B-0034-4C27-A6A7-6ADDAB3EFBA3}"/>
            </a:ext>
          </a:extLst>
        </cdr:cNvPr>
        <cdr:cNvSpPr txBox="1"/>
      </cdr:nvSpPr>
      <cdr:spPr>
        <a:xfrm xmlns:a="http://schemas.openxmlformats.org/drawingml/2006/main">
          <a:off x="2487740" y="2388520"/>
          <a:ext cx="1617534" cy="24623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000" dirty="0">
              <a:solidFill>
                <a:schemeClr val="bg1">
                  <a:lumMod val="65000"/>
                </a:schemeClr>
              </a:solidFill>
              <a:latin typeface="+mn-lt"/>
            </a:rPr>
            <a:t>Year-on-year growth </a:t>
          </a:r>
          <a:r>
            <a:rPr lang="en-GB" sz="1000" dirty="0">
              <a:solidFill>
                <a:schemeClr val="bg1">
                  <a:lumMod val="65000"/>
                </a:schemeClr>
              </a:solidFill>
            </a:rPr>
            <a:t>0.8</a:t>
          </a:r>
          <a:r>
            <a:rPr lang="en-GB" sz="1000" dirty="0">
              <a:solidFill>
                <a:schemeClr val="bg1">
                  <a:lumMod val="65000"/>
                </a:schemeClr>
              </a:solidFill>
              <a:latin typeface="+mn-lt"/>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0.69378</cdr:x>
      <cdr:y>0.94987</cdr:y>
    </cdr:from>
    <cdr:to>
      <cdr:x>1</cdr:x>
      <cdr:y>1</cdr:y>
    </cdr:to>
    <cdr:sp macro="" textlink="">
      <cdr:nvSpPr>
        <cdr:cNvPr id="2" name="TextBox 1">
          <a:extLst xmlns:a="http://schemas.openxmlformats.org/drawingml/2006/main">
            <a:ext uri="{FF2B5EF4-FFF2-40B4-BE49-F238E27FC236}">
              <a16:creationId xmlns:a16="http://schemas.microsoft.com/office/drawing/2014/main" id="{304B97C0-0DD8-4E38-A825-08627C0D9DBF}"/>
            </a:ext>
          </a:extLst>
        </cdr:cNvPr>
        <cdr:cNvSpPr txBox="1"/>
      </cdr:nvSpPr>
      <cdr:spPr>
        <a:xfrm xmlns:a="http://schemas.openxmlformats.org/drawingml/2006/main">
          <a:off x="2987075" y="4132718"/>
          <a:ext cx="12960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a:solidFill>
                <a:schemeClr val="bg1">
                  <a:lumMod val="50000"/>
                </a:schemeClr>
              </a:solidFill>
              <a:latin typeface="+mn-lt"/>
            </a:rPr>
            <a:t>Source: Analysys Mason</a:t>
          </a:r>
        </a:p>
      </cdr:txBody>
    </cdr:sp>
  </cdr:relSizeAnchor>
  <cdr:relSizeAnchor xmlns:cdr="http://schemas.openxmlformats.org/drawingml/2006/chartDrawing">
    <cdr:from>
      <cdr:x>0.57591</cdr:x>
      <cdr:y>0.72305</cdr:y>
    </cdr:from>
    <cdr:to>
      <cdr:x>0.97027</cdr:x>
      <cdr:y>0.78035</cdr:y>
    </cdr:to>
    <cdr:sp macro="" textlink="">
      <cdr:nvSpPr>
        <cdr:cNvPr id="3" name="TextBox 2">
          <a:extLst xmlns:a="http://schemas.openxmlformats.org/drawingml/2006/main">
            <a:ext uri="{FF2B5EF4-FFF2-40B4-BE49-F238E27FC236}">
              <a16:creationId xmlns:a16="http://schemas.microsoft.com/office/drawing/2014/main" id="{C067AC9B-0034-4C27-A6A7-6ADDAB3EFBA3}"/>
            </a:ext>
          </a:extLst>
        </cdr:cNvPr>
        <cdr:cNvSpPr txBox="1"/>
      </cdr:nvSpPr>
      <cdr:spPr>
        <a:xfrm xmlns:a="http://schemas.openxmlformats.org/drawingml/2006/main">
          <a:off x="2437409" y="3107211"/>
          <a:ext cx="1669031" cy="246221"/>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000" dirty="0">
              <a:solidFill>
                <a:schemeClr val="bg1">
                  <a:lumMod val="65000"/>
                </a:schemeClr>
              </a:solidFill>
            </a:rPr>
            <a:t>Year-on-year growth –2.5</a:t>
          </a:r>
          <a:r>
            <a:rPr lang="en-GB" sz="1000" dirty="0">
              <a:solidFill>
                <a:schemeClr val="bg1">
                  <a:lumMod val="65000"/>
                </a:schemeClr>
              </a:solidFill>
              <a:latin typeface="+mn-lt"/>
            </a:rPr>
            <a:t>%</a:t>
          </a:r>
        </a:p>
      </cdr:txBody>
    </cdr:sp>
  </cdr:relSizeAnchor>
</c:userShapes>
</file>

<file path=ppt/drawings/drawing4.xml><?xml version="1.0" encoding="utf-8"?>
<c:userShapes xmlns:c="http://schemas.openxmlformats.org/drawingml/2006/chart">
  <cdr:relSizeAnchor xmlns:cdr="http://schemas.openxmlformats.org/drawingml/2006/chartDrawing">
    <cdr:from>
      <cdr:x>0.69378</cdr:x>
      <cdr:y>0.94987</cdr:y>
    </cdr:from>
    <cdr:to>
      <cdr:x>1</cdr:x>
      <cdr:y>1</cdr:y>
    </cdr:to>
    <cdr:sp macro="" textlink="">
      <cdr:nvSpPr>
        <cdr:cNvPr id="2" name="TextBox 1">
          <a:extLst xmlns:a="http://schemas.openxmlformats.org/drawingml/2006/main">
            <a:ext uri="{FF2B5EF4-FFF2-40B4-BE49-F238E27FC236}">
              <a16:creationId xmlns:a16="http://schemas.microsoft.com/office/drawing/2014/main" id="{304B97C0-0DD8-4E38-A825-08627C0D9DBF}"/>
            </a:ext>
          </a:extLst>
        </cdr:cNvPr>
        <cdr:cNvSpPr txBox="1"/>
      </cdr:nvSpPr>
      <cdr:spPr>
        <a:xfrm xmlns:a="http://schemas.openxmlformats.org/drawingml/2006/main">
          <a:off x="2987075" y="4132718"/>
          <a:ext cx="12960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a:solidFill>
                <a:schemeClr val="bg1">
                  <a:lumMod val="50000"/>
                </a:schemeClr>
              </a:solidFill>
              <a:latin typeface="+mn-lt"/>
            </a:rPr>
            <a:t>Source: Analysys Mason</a:t>
          </a:r>
        </a:p>
      </cdr:txBody>
    </cdr:sp>
  </cdr:relSizeAnchor>
  <cdr:relSizeAnchor xmlns:cdr="http://schemas.openxmlformats.org/drawingml/2006/chartDrawing">
    <cdr:from>
      <cdr:x>0.58213</cdr:x>
      <cdr:y>0.47135</cdr:y>
    </cdr:from>
    <cdr:to>
      <cdr:x>1</cdr:x>
      <cdr:y>0.52865</cdr:y>
    </cdr:to>
    <cdr:sp macro="" textlink="">
      <cdr:nvSpPr>
        <cdr:cNvPr id="3" name="TextBox 2">
          <a:extLst xmlns:a="http://schemas.openxmlformats.org/drawingml/2006/main">
            <a:ext uri="{FF2B5EF4-FFF2-40B4-BE49-F238E27FC236}">
              <a16:creationId xmlns:a16="http://schemas.microsoft.com/office/drawing/2014/main" id="{C067AC9B-0034-4C27-A6A7-6ADDAB3EFBA3}"/>
            </a:ext>
          </a:extLst>
        </cdr:cNvPr>
        <cdr:cNvSpPr txBox="1"/>
      </cdr:nvSpPr>
      <cdr:spPr>
        <a:xfrm xmlns:a="http://schemas.openxmlformats.org/drawingml/2006/main">
          <a:off x="2463734" y="2025561"/>
          <a:ext cx="1768541" cy="24623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000" dirty="0">
              <a:solidFill>
                <a:schemeClr val="bg1">
                  <a:lumMod val="65000"/>
                </a:schemeClr>
              </a:solidFill>
            </a:rPr>
            <a:t>Year-on-year growth –0.6</a:t>
          </a:r>
          <a:r>
            <a:rPr lang="en-GB" sz="1000" dirty="0">
              <a:solidFill>
                <a:schemeClr val="bg1">
                  <a:lumMod val="65000"/>
                </a:schemeClr>
              </a:solidFill>
              <a:latin typeface="+mn-lt"/>
            </a:rPr>
            <a:t>%</a:t>
          </a:r>
        </a:p>
      </cdr:txBody>
    </cdr:sp>
  </cdr:relSizeAnchor>
</c:userShapes>
</file>

<file path=ppt/drawings/drawing5.xml><?xml version="1.0" encoding="utf-8"?>
<c:userShapes xmlns:c="http://schemas.openxmlformats.org/drawingml/2006/chart">
  <cdr:relSizeAnchor xmlns:cdr="http://schemas.openxmlformats.org/drawingml/2006/chartDrawing">
    <cdr:from>
      <cdr:x>0.69378</cdr:x>
      <cdr:y>0.94987</cdr:y>
    </cdr:from>
    <cdr:to>
      <cdr:x>1</cdr:x>
      <cdr:y>1</cdr:y>
    </cdr:to>
    <cdr:sp macro="" textlink="">
      <cdr:nvSpPr>
        <cdr:cNvPr id="2" name="TextBox 1">
          <a:extLst xmlns:a="http://schemas.openxmlformats.org/drawingml/2006/main">
            <a:ext uri="{FF2B5EF4-FFF2-40B4-BE49-F238E27FC236}">
              <a16:creationId xmlns:a16="http://schemas.microsoft.com/office/drawing/2014/main" id="{304B97C0-0DD8-4E38-A825-08627C0D9DBF}"/>
            </a:ext>
          </a:extLst>
        </cdr:cNvPr>
        <cdr:cNvSpPr txBox="1"/>
      </cdr:nvSpPr>
      <cdr:spPr>
        <a:xfrm xmlns:a="http://schemas.openxmlformats.org/drawingml/2006/main">
          <a:off x="2987075" y="4132718"/>
          <a:ext cx="12960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a:solidFill>
                <a:schemeClr val="bg1">
                  <a:lumMod val="50000"/>
                </a:schemeClr>
              </a:solidFill>
              <a:latin typeface="+mn-lt"/>
            </a:rPr>
            <a:t>Source: Analysys Mason</a:t>
          </a:r>
        </a:p>
      </cdr:txBody>
    </cdr:sp>
  </cdr:relSizeAnchor>
  <cdr:relSizeAnchor xmlns:cdr="http://schemas.openxmlformats.org/drawingml/2006/chartDrawing">
    <cdr:from>
      <cdr:x>0.58015</cdr:x>
      <cdr:y>0.66456</cdr:y>
    </cdr:from>
    <cdr:to>
      <cdr:x>1</cdr:x>
      <cdr:y>0.72186</cdr:y>
    </cdr:to>
    <cdr:sp macro="" textlink="">
      <cdr:nvSpPr>
        <cdr:cNvPr id="3" name="TextBox 2">
          <a:extLst xmlns:a="http://schemas.openxmlformats.org/drawingml/2006/main">
            <a:ext uri="{FF2B5EF4-FFF2-40B4-BE49-F238E27FC236}">
              <a16:creationId xmlns:a16="http://schemas.microsoft.com/office/drawing/2014/main" id="{C067AC9B-0034-4C27-A6A7-6ADDAB3EFBA3}"/>
            </a:ext>
          </a:extLst>
        </cdr:cNvPr>
        <cdr:cNvSpPr txBox="1"/>
      </cdr:nvSpPr>
      <cdr:spPr>
        <a:xfrm xmlns:a="http://schemas.openxmlformats.org/drawingml/2006/main">
          <a:off x="2455354" y="2855853"/>
          <a:ext cx="1776921" cy="24623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000" dirty="0">
              <a:solidFill>
                <a:schemeClr val="bg1">
                  <a:lumMod val="65000"/>
                </a:schemeClr>
              </a:solidFill>
            </a:rPr>
            <a:t>Year-on-year growth</a:t>
          </a:r>
          <a:r>
            <a:rPr lang="en-GB" sz="1000" dirty="0">
              <a:solidFill>
                <a:schemeClr val="bg1">
                  <a:lumMod val="65000"/>
                </a:schemeClr>
              </a:solidFill>
              <a:latin typeface="+mn-lt"/>
            </a:rPr>
            <a:t> </a:t>
          </a:r>
          <a:r>
            <a:rPr lang="en-GB" sz="1000" dirty="0">
              <a:solidFill>
                <a:schemeClr val="bg1">
                  <a:lumMod val="65000"/>
                </a:schemeClr>
              </a:solidFill>
            </a:rPr>
            <a:t>2.0</a:t>
          </a:r>
          <a:r>
            <a:rPr lang="en-GB" sz="1000" dirty="0">
              <a:solidFill>
                <a:schemeClr val="bg1">
                  <a:lumMod val="65000"/>
                </a:schemeClr>
              </a:solidFill>
              <a:latin typeface="+mn-lt"/>
            </a:rPr>
            <a:t>%</a:t>
          </a:r>
        </a:p>
      </cdr:txBody>
    </cdr:sp>
  </cdr:relSizeAnchor>
</c:userShapes>
</file>

<file path=ppt/drawings/drawing6.xml><?xml version="1.0" encoding="utf-8"?>
<c:userShapes xmlns:c="http://schemas.openxmlformats.org/drawingml/2006/chart">
  <cdr:relSizeAnchor xmlns:cdr="http://schemas.openxmlformats.org/drawingml/2006/chartDrawing">
    <cdr:from>
      <cdr:x>0.69378</cdr:x>
      <cdr:y>0.94987</cdr:y>
    </cdr:from>
    <cdr:to>
      <cdr:x>1</cdr:x>
      <cdr:y>1</cdr:y>
    </cdr:to>
    <cdr:sp macro="" textlink="">
      <cdr:nvSpPr>
        <cdr:cNvPr id="2" name="TextBox 1">
          <a:extLst xmlns:a="http://schemas.openxmlformats.org/drawingml/2006/main">
            <a:ext uri="{FF2B5EF4-FFF2-40B4-BE49-F238E27FC236}">
              <a16:creationId xmlns:a16="http://schemas.microsoft.com/office/drawing/2014/main" id="{304B97C0-0DD8-4E38-A825-08627C0D9DBF}"/>
            </a:ext>
          </a:extLst>
        </cdr:cNvPr>
        <cdr:cNvSpPr txBox="1"/>
      </cdr:nvSpPr>
      <cdr:spPr>
        <a:xfrm xmlns:a="http://schemas.openxmlformats.org/drawingml/2006/main">
          <a:off x="2987075" y="4132718"/>
          <a:ext cx="12960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a:solidFill>
                <a:schemeClr val="bg1">
                  <a:lumMod val="50000"/>
                </a:schemeClr>
              </a:solidFill>
              <a:latin typeface="+mn-lt"/>
            </a:rPr>
            <a:t>Source: Analysys Mason</a:t>
          </a:r>
        </a:p>
      </cdr:txBody>
    </cdr:sp>
  </cdr:relSizeAnchor>
  <cdr:relSizeAnchor xmlns:cdr="http://schemas.openxmlformats.org/drawingml/2006/chartDrawing">
    <cdr:from>
      <cdr:x>0.58213</cdr:x>
      <cdr:y>0.75046</cdr:y>
    </cdr:from>
    <cdr:to>
      <cdr:x>1</cdr:x>
      <cdr:y>0.80776</cdr:y>
    </cdr:to>
    <cdr:sp macro="" textlink="">
      <cdr:nvSpPr>
        <cdr:cNvPr id="3" name="TextBox 2">
          <a:extLst xmlns:a="http://schemas.openxmlformats.org/drawingml/2006/main">
            <a:ext uri="{FF2B5EF4-FFF2-40B4-BE49-F238E27FC236}">
              <a16:creationId xmlns:a16="http://schemas.microsoft.com/office/drawing/2014/main" id="{C067AC9B-0034-4C27-A6A7-6ADDAB3EFBA3}"/>
            </a:ext>
          </a:extLst>
        </cdr:cNvPr>
        <cdr:cNvSpPr txBox="1"/>
      </cdr:nvSpPr>
      <cdr:spPr>
        <a:xfrm xmlns:a="http://schemas.openxmlformats.org/drawingml/2006/main">
          <a:off x="2463734" y="3224977"/>
          <a:ext cx="1768541" cy="24623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000" dirty="0">
              <a:solidFill>
                <a:schemeClr val="bg1">
                  <a:lumMod val="65000"/>
                </a:schemeClr>
              </a:solidFill>
            </a:rPr>
            <a:t>Year-on-year growth –2.3</a:t>
          </a:r>
          <a:r>
            <a:rPr lang="en-GB" sz="1000" dirty="0">
              <a:solidFill>
                <a:schemeClr val="bg1">
                  <a:lumMod val="65000"/>
                </a:schemeClr>
              </a:solidFill>
              <a:latin typeface="+mn-lt"/>
            </a:rPr>
            <a:t>%</a:t>
          </a:r>
        </a:p>
      </cdr:txBody>
    </cdr:sp>
  </cdr:relSizeAnchor>
</c:userShapes>
</file>

<file path=ppt/drawings/drawing7.xml><?xml version="1.0" encoding="utf-8"?>
<c:userShapes xmlns:c="http://schemas.openxmlformats.org/drawingml/2006/chart">
  <cdr:relSizeAnchor xmlns:cdr="http://schemas.openxmlformats.org/drawingml/2006/chartDrawing">
    <cdr:from>
      <cdr:x>0.69378</cdr:x>
      <cdr:y>0.94987</cdr:y>
    </cdr:from>
    <cdr:to>
      <cdr:x>1</cdr:x>
      <cdr:y>1</cdr:y>
    </cdr:to>
    <cdr:sp macro="" textlink="">
      <cdr:nvSpPr>
        <cdr:cNvPr id="2" name="TextBox 1">
          <a:extLst xmlns:a="http://schemas.openxmlformats.org/drawingml/2006/main">
            <a:ext uri="{FF2B5EF4-FFF2-40B4-BE49-F238E27FC236}">
              <a16:creationId xmlns:a16="http://schemas.microsoft.com/office/drawing/2014/main" id="{304B97C0-0DD8-4E38-A825-08627C0D9DBF}"/>
            </a:ext>
          </a:extLst>
        </cdr:cNvPr>
        <cdr:cNvSpPr txBox="1"/>
      </cdr:nvSpPr>
      <cdr:spPr>
        <a:xfrm xmlns:a="http://schemas.openxmlformats.org/drawingml/2006/main">
          <a:off x="2987075" y="4132718"/>
          <a:ext cx="12960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a:solidFill>
                <a:schemeClr val="bg1">
                  <a:lumMod val="50000"/>
                </a:schemeClr>
              </a:solidFill>
              <a:latin typeface="+mn-lt"/>
            </a:rPr>
            <a:t>Source: Analysys Mason</a:t>
          </a:r>
        </a:p>
      </cdr:txBody>
    </cdr:sp>
  </cdr:relSizeAnchor>
  <cdr:relSizeAnchor xmlns:cdr="http://schemas.openxmlformats.org/drawingml/2006/chartDrawing">
    <cdr:from>
      <cdr:x>0.57591</cdr:x>
      <cdr:y>0.42963</cdr:y>
    </cdr:from>
    <cdr:to>
      <cdr:x>0.96207</cdr:x>
      <cdr:y>0.48693</cdr:y>
    </cdr:to>
    <cdr:sp macro="" textlink="">
      <cdr:nvSpPr>
        <cdr:cNvPr id="3" name="TextBox 2">
          <a:extLst xmlns:a="http://schemas.openxmlformats.org/drawingml/2006/main">
            <a:ext uri="{FF2B5EF4-FFF2-40B4-BE49-F238E27FC236}">
              <a16:creationId xmlns:a16="http://schemas.microsoft.com/office/drawing/2014/main" id="{C067AC9B-0034-4C27-A6A7-6ADDAB3EFBA3}"/>
            </a:ext>
          </a:extLst>
        </cdr:cNvPr>
        <cdr:cNvSpPr txBox="1"/>
      </cdr:nvSpPr>
      <cdr:spPr>
        <a:xfrm xmlns:a="http://schemas.openxmlformats.org/drawingml/2006/main">
          <a:off x="2437400" y="1846281"/>
          <a:ext cx="1634336" cy="24623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000" dirty="0">
              <a:solidFill>
                <a:schemeClr val="bg1">
                  <a:lumMod val="65000"/>
                </a:schemeClr>
              </a:solidFill>
            </a:rPr>
            <a:t>Year-on-year growth –</a:t>
          </a:r>
          <a:r>
            <a:rPr lang="en-GB" sz="1000" dirty="0">
              <a:solidFill>
                <a:schemeClr val="bg1">
                  <a:lumMod val="65000"/>
                </a:schemeClr>
              </a:solidFill>
              <a:latin typeface="+mn-lt"/>
            </a:rPr>
            <a:t>0.2%</a:t>
          </a:r>
        </a:p>
      </cdr:txBody>
    </cdr:sp>
  </cdr:relSizeAnchor>
</c:userShapes>
</file>

<file path=ppt/drawings/drawing8.xml><?xml version="1.0" encoding="utf-8"?>
<c:userShapes xmlns:c="http://schemas.openxmlformats.org/drawingml/2006/chart">
  <cdr:relSizeAnchor xmlns:cdr="http://schemas.openxmlformats.org/drawingml/2006/chartDrawing">
    <cdr:from>
      <cdr:x>0.69378</cdr:x>
      <cdr:y>0.94987</cdr:y>
    </cdr:from>
    <cdr:to>
      <cdr:x>1</cdr:x>
      <cdr:y>1</cdr:y>
    </cdr:to>
    <cdr:sp macro="" textlink="">
      <cdr:nvSpPr>
        <cdr:cNvPr id="2" name="TextBox 1">
          <a:extLst xmlns:a="http://schemas.openxmlformats.org/drawingml/2006/main">
            <a:ext uri="{FF2B5EF4-FFF2-40B4-BE49-F238E27FC236}">
              <a16:creationId xmlns:a16="http://schemas.microsoft.com/office/drawing/2014/main" id="{304B97C0-0DD8-4E38-A825-08627C0D9DBF}"/>
            </a:ext>
          </a:extLst>
        </cdr:cNvPr>
        <cdr:cNvSpPr txBox="1"/>
      </cdr:nvSpPr>
      <cdr:spPr>
        <a:xfrm xmlns:a="http://schemas.openxmlformats.org/drawingml/2006/main">
          <a:off x="2987075" y="4132718"/>
          <a:ext cx="12960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a:solidFill>
                <a:schemeClr val="bg1">
                  <a:lumMod val="50000"/>
                </a:schemeClr>
              </a:solidFill>
              <a:latin typeface="+mn-lt"/>
            </a:rPr>
            <a:t>Source: Analysys Mason</a:t>
          </a:r>
        </a:p>
      </cdr:txBody>
    </cdr:sp>
  </cdr:relSizeAnchor>
  <cdr:relSizeAnchor xmlns:cdr="http://schemas.openxmlformats.org/drawingml/2006/chartDrawing">
    <cdr:from>
      <cdr:x>0.58582</cdr:x>
      <cdr:y>0.6548</cdr:y>
    </cdr:from>
    <cdr:to>
      <cdr:x>0.98189</cdr:x>
      <cdr:y>0.71209</cdr:y>
    </cdr:to>
    <cdr:sp macro="" textlink="">
      <cdr:nvSpPr>
        <cdr:cNvPr id="3" name="TextBox 2">
          <a:extLst xmlns:a="http://schemas.openxmlformats.org/drawingml/2006/main">
            <a:ext uri="{FF2B5EF4-FFF2-40B4-BE49-F238E27FC236}">
              <a16:creationId xmlns:a16="http://schemas.microsoft.com/office/drawing/2014/main" id="{C067AC9B-0034-4C27-A6A7-6ADDAB3EFBA3}"/>
            </a:ext>
          </a:extLst>
        </cdr:cNvPr>
        <cdr:cNvSpPr txBox="1"/>
      </cdr:nvSpPr>
      <cdr:spPr>
        <a:xfrm xmlns:a="http://schemas.openxmlformats.org/drawingml/2006/main">
          <a:off x="2479354" y="2813903"/>
          <a:ext cx="1676256" cy="246221"/>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000" dirty="0">
              <a:solidFill>
                <a:schemeClr val="bg1">
                  <a:lumMod val="65000"/>
                </a:schemeClr>
              </a:solidFill>
            </a:rPr>
            <a:t>Year-on-year growth –3.0</a:t>
          </a:r>
          <a:r>
            <a:rPr lang="en-GB" sz="1000" dirty="0">
              <a:solidFill>
                <a:schemeClr val="bg1">
                  <a:lumMod val="65000"/>
                </a:schemeClr>
              </a:solidFill>
              <a:latin typeface="+mn-lt"/>
            </a:rPr>
            <a:t>%</a:t>
          </a:r>
        </a:p>
      </cdr:txBody>
    </cdr:sp>
  </cdr:relSizeAnchor>
</c:userShapes>
</file>

<file path=ppt/drawings/drawing9.xml><?xml version="1.0" encoding="utf-8"?>
<c:userShapes xmlns:c="http://schemas.openxmlformats.org/drawingml/2006/chart">
  <cdr:relSizeAnchor xmlns:cdr="http://schemas.openxmlformats.org/drawingml/2006/chartDrawing">
    <cdr:from>
      <cdr:x>0.69378</cdr:x>
      <cdr:y>0.94987</cdr:y>
    </cdr:from>
    <cdr:to>
      <cdr:x>1</cdr:x>
      <cdr:y>1</cdr:y>
    </cdr:to>
    <cdr:sp macro="" textlink="">
      <cdr:nvSpPr>
        <cdr:cNvPr id="2" name="TextBox 1">
          <a:extLst xmlns:a="http://schemas.openxmlformats.org/drawingml/2006/main">
            <a:ext uri="{FF2B5EF4-FFF2-40B4-BE49-F238E27FC236}">
              <a16:creationId xmlns:a16="http://schemas.microsoft.com/office/drawing/2014/main" id="{304B97C0-0DD8-4E38-A825-08627C0D9DBF}"/>
            </a:ext>
          </a:extLst>
        </cdr:cNvPr>
        <cdr:cNvSpPr txBox="1"/>
      </cdr:nvSpPr>
      <cdr:spPr>
        <a:xfrm xmlns:a="http://schemas.openxmlformats.org/drawingml/2006/main">
          <a:off x="2987075" y="4132718"/>
          <a:ext cx="1296000"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a:solidFill>
                <a:schemeClr val="bg1">
                  <a:lumMod val="50000"/>
                </a:schemeClr>
              </a:solidFill>
              <a:latin typeface="+mn-lt"/>
            </a:rPr>
            <a:t>Source: Analysys Mason</a:t>
          </a:r>
        </a:p>
      </cdr:txBody>
    </cdr:sp>
  </cdr:relSizeAnchor>
  <cdr:relSizeAnchor xmlns:cdr="http://schemas.openxmlformats.org/drawingml/2006/chartDrawing">
    <cdr:from>
      <cdr:x>0.57591</cdr:x>
      <cdr:y>0.77771</cdr:y>
    </cdr:from>
    <cdr:to>
      <cdr:x>0.98189</cdr:x>
      <cdr:y>0.835</cdr:y>
    </cdr:to>
    <cdr:sp macro="" textlink="">
      <cdr:nvSpPr>
        <cdr:cNvPr id="3" name="TextBox 2">
          <a:extLst xmlns:a="http://schemas.openxmlformats.org/drawingml/2006/main">
            <a:ext uri="{FF2B5EF4-FFF2-40B4-BE49-F238E27FC236}">
              <a16:creationId xmlns:a16="http://schemas.microsoft.com/office/drawing/2014/main" id="{C067AC9B-0034-4C27-A6A7-6ADDAB3EFBA3}"/>
            </a:ext>
          </a:extLst>
        </cdr:cNvPr>
        <cdr:cNvSpPr txBox="1"/>
      </cdr:nvSpPr>
      <cdr:spPr>
        <a:xfrm xmlns:a="http://schemas.openxmlformats.org/drawingml/2006/main">
          <a:off x="2437413" y="3342119"/>
          <a:ext cx="1718219" cy="246196"/>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000" dirty="0">
              <a:solidFill>
                <a:schemeClr val="bg1">
                  <a:lumMod val="65000"/>
                </a:schemeClr>
              </a:solidFill>
              <a:latin typeface="+mn-lt"/>
            </a:rPr>
            <a:t>Year-on-year growth –2.6%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90626" cy="493792"/>
          </a:xfrm>
          <a:prstGeom prst="rect">
            <a:avLst/>
          </a:prstGeom>
        </p:spPr>
        <p:txBody>
          <a:bodyPr vert="horz" wrap="square" lIns="95131" tIns="47565" rIns="95131" bIns="47565" numCol="1" anchor="t" anchorCtr="0" compatLnSpc="1">
            <a:prstTxWarp prst="textNoShape">
              <a:avLst/>
            </a:prstTxWarp>
          </a:bodyPr>
          <a:lstStyle>
            <a:lvl1pPr>
              <a:defRPr sz="1200">
                <a:latin typeface="Calibri" charset="0"/>
              </a:defRPr>
            </a:lvl1pPr>
          </a:lstStyle>
          <a:p>
            <a:pPr>
              <a:defRPr/>
            </a:pPr>
            <a:endParaRPr lang="en-GB" dirty="0"/>
          </a:p>
        </p:txBody>
      </p:sp>
      <p:sp>
        <p:nvSpPr>
          <p:cNvPr id="3" name="Date Placeholder 2"/>
          <p:cNvSpPr>
            <a:spLocks noGrp="1"/>
          </p:cNvSpPr>
          <p:nvPr>
            <p:ph type="dt" sz="quarter" idx="1"/>
          </p:nvPr>
        </p:nvSpPr>
        <p:spPr>
          <a:xfrm>
            <a:off x="3778508" y="4"/>
            <a:ext cx="2890626" cy="493792"/>
          </a:xfrm>
          <a:prstGeom prst="rect">
            <a:avLst/>
          </a:prstGeom>
        </p:spPr>
        <p:txBody>
          <a:bodyPr vert="horz" wrap="square" lIns="95131" tIns="47565" rIns="95131" bIns="47565" numCol="1" anchor="t" anchorCtr="0" compatLnSpc="1">
            <a:prstTxWarp prst="textNoShape">
              <a:avLst/>
            </a:prstTxWarp>
          </a:bodyPr>
          <a:lstStyle>
            <a:lvl1pPr algn="r">
              <a:defRPr sz="1200">
                <a:latin typeface="Calibri" charset="0"/>
              </a:defRPr>
            </a:lvl1pPr>
          </a:lstStyle>
          <a:p>
            <a:pPr>
              <a:defRPr/>
            </a:pPr>
            <a:fld id="{BAC539AC-E0C7-49CF-81D4-C605B1E460C8}" type="datetimeFigureOut">
              <a:rPr lang="en-GB"/>
              <a:pPr>
                <a:defRPr/>
              </a:pPr>
              <a:t>08/06/2021</a:t>
            </a:fld>
            <a:endParaRPr lang="en-GB" dirty="0"/>
          </a:p>
        </p:txBody>
      </p:sp>
      <p:sp>
        <p:nvSpPr>
          <p:cNvPr id="4" name="Footer Placeholder 3"/>
          <p:cNvSpPr>
            <a:spLocks noGrp="1"/>
          </p:cNvSpPr>
          <p:nvPr>
            <p:ph type="ftr" sz="quarter" idx="2"/>
          </p:nvPr>
        </p:nvSpPr>
        <p:spPr>
          <a:xfrm>
            <a:off x="0" y="9380336"/>
            <a:ext cx="2890626" cy="493792"/>
          </a:xfrm>
          <a:prstGeom prst="rect">
            <a:avLst/>
          </a:prstGeom>
        </p:spPr>
        <p:txBody>
          <a:bodyPr vert="horz" wrap="square" lIns="95131" tIns="47565" rIns="95131" bIns="47565" numCol="1" anchor="b" anchorCtr="0" compatLnSpc="1">
            <a:prstTxWarp prst="textNoShape">
              <a:avLst/>
            </a:prstTxWarp>
          </a:bodyPr>
          <a:lstStyle>
            <a:lvl1pPr>
              <a:defRPr sz="1200">
                <a:latin typeface="Calibri" charset="0"/>
              </a:defRPr>
            </a:lvl1pPr>
          </a:lstStyle>
          <a:p>
            <a:pPr>
              <a:defRPr/>
            </a:pPr>
            <a:endParaRPr lang="en-GB" dirty="0"/>
          </a:p>
        </p:txBody>
      </p:sp>
      <p:sp>
        <p:nvSpPr>
          <p:cNvPr id="5" name="Slide Number Placeholder 4"/>
          <p:cNvSpPr>
            <a:spLocks noGrp="1"/>
          </p:cNvSpPr>
          <p:nvPr>
            <p:ph type="sldNum" sz="quarter" idx="3"/>
          </p:nvPr>
        </p:nvSpPr>
        <p:spPr>
          <a:xfrm>
            <a:off x="3778508" y="9380336"/>
            <a:ext cx="2890626" cy="493792"/>
          </a:xfrm>
          <a:prstGeom prst="rect">
            <a:avLst/>
          </a:prstGeom>
        </p:spPr>
        <p:txBody>
          <a:bodyPr vert="horz" wrap="square" lIns="95131" tIns="47565" rIns="95131" bIns="47565" numCol="1" anchor="b" anchorCtr="0" compatLnSpc="1">
            <a:prstTxWarp prst="textNoShape">
              <a:avLst/>
            </a:prstTxWarp>
          </a:bodyPr>
          <a:lstStyle>
            <a:lvl1pPr algn="r">
              <a:defRPr sz="1200">
                <a:latin typeface="Calibri" charset="0"/>
              </a:defRPr>
            </a:lvl1pPr>
          </a:lstStyle>
          <a:p>
            <a:pPr>
              <a:defRPr/>
            </a:pPr>
            <a:fld id="{A8CFA96A-A9FF-447C-9B12-04D71BF86580}" type="slidenum">
              <a:rPr lang="en-GB"/>
              <a:pPr>
                <a:defRPr/>
              </a:pPr>
              <a:t>‹#›</a:t>
            </a:fld>
            <a:endParaRPr lang="en-GB" dirty="0"/>
          </a:p>
        </p:txBody>
      </p:sp>
    </p:spTree>
    <p:extLst>
      <p:ext uri="{BB962C8B-B14F-4D97-AF65-F5344CB8AC3E}">
        <p14:creationId xmlns:p14="http://schemas.microsoft.com/office/powerpoint/2010/main" val="375153727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7-31T18:12:12.250"/>
    </inkml:context>
    <inkml:brush xml:id="br0">
      <inkml:brushProperty name="width" value="0.05" units="cm"/>
      <inkml:brushProperty name="height" value="0.05" units="cm"/>
    </inkml:brush>
  </inkml:definitions>
  <inkml:trace contextRef="#ctx0" brushRef="#br0">125 244 4352,'-29'-30'1664,"29"38"-1312,5-8-128,-5 0-224,0 0-128,0 0 96,0 0-160,3 3 0,-3-3 96,0 0 32,0 0-160,0 0 0,0 0-1312,0 0-576</inkml:trace>
  <inkml:trace contextRef="#ctx0" brushRef="#br0" timeOffset="832.73">47 21 3456,'-36'-9'1221,"25"8"-707,11 1-508,0 1 0,0-1 0,0 0 0,0 0 0,0 0 0,0 0 0,0 0 0,0 0 1,0 0-1,0 0 0,0 0 0,0 0 0,0 0 0,0 1 0,0-1 0,0 0 0,0 0 0,0 0 0,0 0 0,0 0 0,0 0 0,0 0 1,0 0-1,0 0 0,0 0 0,0 1 0,0-1 0,0 0 0,0 0 0,0 0 0,1 0 0,-1 0 0,0 0 0,0 0 0,0 0 0,0 0 0,0 0 1,0 0-1,0 0 0,0 0 0,0 0 0,0 0 0,0 0 0,0 0 0,1 0 0,-1 1-6,10 5 418,-3-3-174,1-1 0,-1 0 0,1 0 0,-1-1 0,1 0 0,0 0 0,0-1 0,7 0-244,-11 0 48,-1 0 0,1-1 0,-1 1 0,1-1 0,-1 0 0,4-1-48,-7 2-5,1 0 0,-1-1 1,1 1-1,-1 0 0,1 0 0,-1 0 1,0-1-1,1 1 0,-1 0 0,0-1 1,1 1-1,-1 0 0,0-1 0,1 1 1,-1 0-1,0-1 0,0 1 0,1-1 1,-1 1-1,0 0 0,0-1 0,0 1 1,1-1-1,-1 1 0,0-1 0,0 1 1,0-1-1,0 1 0,0-1 0,0 1 1,0-1-1,0 1 0,0-1 0,-1 1 5,1-1-409,0 0 0,0 0-1,0 0 1,0 1 0,0-1 0,0 0-1,1 0 1,-1 0 0,0 1-1,0-1 1,1 0 0,-1 0-1,0 0 410,4-2-1621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90626" cy="493792"/>
          </a:xfrm>
          <a:prstGeom prst="rect">
            <a:avLst/>
          </a:prstGeom>
        </p:spPr>
        <p:txBody>
          <a:bodyPr vert="horz" wrap="square" lIns="95131" tIns="47565" rIns="95131" bIns="47565" numCol="1" anchor="t" anchorCtr="0" compatLnSpc="1">
            <a:prstTxWarp prst="textNoShape">
              <a:avLst/>
            </a:prstTxWarp>
          </a:bodyPr>
          <a:lstStyle>
            <a:lvl1pPr>
              <a:defRPr sz="1200">
                <a:latin typeface="Calibri" charset="0"/>
              </a:defRPr>
            </a:lvl1pPr>
          </a:lstStyle>
          <a:p>
            <a:pPr>
              <a:defRPr/>
            </a:pPr>
            <a:endParaRPr lang="en-GB" dirty="0"/>
          </a:p>
        </p:txBody>
      </p:sp>
      <p:sp>
        <p:nvSpPr>
          <p:cNvPr id="3" name="Date Placeholder 2"/>
          <p:cNvSpPr>
            <a:spLocks noGrp="1"/>
          </p:cNvSpPr>
          <p:nvPr>
            <p:ph type="dt" idx="1"/>
          </p:nvPr>
        </p:nvSpPr>
        <p:spPr>
          <a:xfrm>
            <a:off x="3778508" y="4"/>
            <a:ext cx="2890626" cy="493792"/>
          </a:xfrm>
          <a:prstGeom prst="rect">
            <a:avLst/>
          </a:prstGeom>
        </p:spPr>
        <p:txBody>
          <a:bodyPr vert="horz" wrap="square" lIns="95131" tIns="47565" rIns="95131" bIns="47565" numCol="1" anchor="t" anchorCtr="0" compatLnSpc="1">
            <a:prstTxWarp prst="textNoShape">
              <a:avLst/>
            </a:prstTxWarp>
          </a:bodyPr>
          <a:lstStyle>
            <a:lvl1pPr algn="r">
              <a:defRPr sz="1200">
                <a:latin typeface="Calibri" charset="0"/>
              </a:defRPr>
            </a:lvl1pPr>
          </a:lstStyle>
          <a:p>
            <a:pPr>
              <a:defRPr/>
            </a:pPr>
            <a:fld id="{20ABA992-2382-4990-8923-9607FED85886}" type="datetimeFigureOut">
              <a:rPr lang="en-GB" smtClean="0"/>
              <a:pPr>
                <a:defRPr/>
              </a:pPr>
              <a:t>08/06/2021</a:t>
            </a:fld>
            <a:endParaRPr lang="en-GB" dirty="0"/>
          </a:p>
        </p:txBody>
      </p:sp>
      <p:sp>
        <p:nvSpPr>
          <p:cNvPr id="4" name="Slide Image Placeholder 3"/>
          <p:cNvSpPr>
            <a:spLocks noGrp="1" noRot="1" noChangeAspect="1"/>
          </p:cNvSpPr>
          <p:nvPr>
            <p:ph type="sldImg" idx="2"/>
          </p:nvPr>
        </p:nvSpPr>
        <p:spPr>
          <a:xfrm>
            <a:off x="660400" y="741363"/>
            <a:ext cx="5349875" cy="3703637"/>
          </a:xfrm>
          <a:prstGeom prst="rect">
            <a:avLst/>
          </a:prstGeom>
          <a:noFill/>
          <a:ln w="12700">
            <a:solidFill>
              <a:prstClr val="black"/>
            </a:solidFill>
          </a:ln>
        </p:spPr>
        <p:txBody>
          <a:bodyPr vert="horz" lIns="95131" tIns="47565" rIns="95131" bIns="47565" rtlCol="0" anchor="ctr"/>
          <a:lstStyle/>
          <a:p>
            <a:pPr lvl="0"/>
            <a:endParaRPr lang="en-GB" noProof="0" dirty="0"/>
          </a:p>
        </p:txBody>
      </p:sp>
      <p:sp>
        <p:nvSpPr>
          <p:cNvPr id="5" name="Notes Placeholder 4"/>
          <p:cNvSpPr>
            <a:spLocks noGrp="1"/>
          </p:cNvSpPr>
          <p:nvPr>
            <p:ph type="body" sz="quarter" idx="3"/>
          </p:nvPr>
        </p:nvSpPr>
        <p:spPr>
          <a:xfrm>
            <a:off x="667068" y="4691026"/>
            <a:ext cx="5336540" cy="4444127"/>
          </a:xfrm>
          <a:prstGeom prst="rect">
            <a:avLst/>
          </a:prstGeom>
        </p:spPr>
        <p:txBody>
          <a:bodyPr vert="horz" wrap="square" lIns="95131" tIns="47565" rIns="95131" bIns="47565"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9380336"/>
            <a:ext cx="2890626" cy="493792"/>
          </a:xfrm>
          <a:prstGeom prst="rect">
            <a:avLst/>
          </a:prstGeom>
        </p:spPr>
        <p:txBody>
          <a:bodyPr vert="horz" wrap="square" lIns="95131" tIns="47565" rIns="95131" bIns="47565" numCol="1" anchor="b" anchorCtr="0" compatLnSpc="1">
            <a:prstTxWarp prst="textNoShape">
              <a:avLst/>
            </a:prstTxWarp>
          </a:bodyPr>
          <a:lstStyle>
            <a:lvl1pPr>
              <a:defRPr sz="1200">
                <a:latin typeface="Calibri" charset="0"/>
              </a:defRPr>
            </a:lvl1pPr>
          </a:lstStyle>
          <a:p>
            <a:pPr>
              <a:defRPr/>
            </a:pPr>
            <a:endParaRPr lang="en-GB" dirty="0"/>
          </a:p>
        </p:txBody>
      </p:sp>
      <p:sp>
        <p:nvSpPr>
          <p:cNvPr id="7" name="Slide Number Placeholder 6"/>
          <p:cNvSpPr>
            <a:spLocks noGrp="1"/>
          </p:cNvSpPr>
          <p:nvPr>
            <p:ph type="sldNum" sz="quarter" idx="5"/>
          </p:nvPr>
        </p:nvSpPr>
        <p:spPr>
          <a:xfrm>
            <a:off x="3778508" y="9380336"/>
            <a:ext cx="2890626" cy="493792"/>
          </a:xfrm>
          <a:prstGeom prst="rect">
            <a:avLst/>
          </a:prstGeom>
        </p:spPr>
        <p:txBody>
          <a:bodyPr vert="horz" wrap="square" lIns="95131" tIns="47565" rIns="95131" bIns="47565" numCol="1" anchor="b" anchorCtr="0" compatLnSpc="1">
            <a:prstTxWarp prst="textNoShape">
              <a:avLst/>
            </a:prstTxWarp>
          </a:bodyPr>
          <a:lstStyle>
            <a:lvl1pPr algn="r">
              <a:defRPr sz="1200">
                <a:latin typeface="Calibri" charset="0"/>
              </a:defRPr>
            </a:lvl1pPr>
          </a:lstStyle>
          <a:p>
            <a:pPr>
              <a:defRPr/>
            </a:pPr>
            <a:fld id="{46478046-D8C9-4F32-9FA8-FC92D2282C5A}" type="slidenum">
              <a:rPr lang="en-GB" smtClean="0"/>
              <a:pPr>
                <a:defRPr/>
              </a:pPr>
              <a:t>‹#›</a:t>
            </a:fld>
            <a:endParaRPr lang="en-GB" dirty="0"/>
          </a:p>
        </p:txBody>
      </p:sp>
    </p:spTree>
    <p:extLst>
      <p:ext uri="{BB962C8B-B14F-4D97-AF65-F5344CB8AC3E}">
        <p14:creationId xmlns:p14="http://schemas.microsoft.com/office/powerpoint/2010/main" val="3018065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478046-D8C9-4F32-9FA8-FC92D2282C5A}" type="slidenum">
              <a:rPr lang="en-GB" smtClean="0"/>
              <a:pPr>
                <a:defRPr/>
              </a:pPr>
              <a:t>19</a:t>
            </a:fld>
            <a:endParaRPr lang="en-GB" dirty="0"/>
          </a:p>
        </p:txBody>
      </p:sp>
    </p:spTree>
    <p:extLst>
      <p:ext uri="{BB962C8B-B14F-4D97-AF65-F5344CB8AC3E}">
        <p14:creationId xmlns:p14="http://schemas.microsoft.com/office/powerpoint/2010/main" val="3995066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478046-D8C9-4F32-9FA8-FC92D2282C5A}" type="slidenum">
              <a:rPr lang="en-GB" smtClean="0"/>
              <a:pPr>
                <a:defRPr/>
              </a:pPr>
              <a:t>25</a:t>
            </a:fld>
            <a:endParaRPr lang="en-GB" dirty="0"/>
          </a:p>
        </p:txBody>
      </p:sp>
    </p:spTree>
    <p:extLst>
      <p:ext uri="{BB962C8B-B14F-4D97-AF65-F5344CB8AC3E}">
        <p14:creationId xmlns:p14="http://schemas.microsoft.com/office/powerpoint/2010/main" val="2386686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478046-D8C9-4F32-9FA8-FC92D2282C5A}" type="slidenum">
              <a:rPr lang="en-GB" smtClean="0"/>
              <a:pPr>
                <a:defRPr/>
              </a:pPr>
              <a:t>40</a:t>
            </a:fld>
            <a:endParaRPr lang="en-GB" dirty="0"/>
          </a:p>
        </p:txBody>
      </p:sp>
    </p:spTree>
    <p:extLst>
      <p:ext uri="{BB962C8B-B14F-4D97-AF65-F5344CB8AC3E}">
        <p14:creationId xmlns:p14="http://schemas.microsoft.com/office/powerpoint/2010/main" val="4041842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478046-D8C9-4F32-9FA8-FC92D2282C5A}" type="slidenum">
              <a:rPr lang="en-GB" smtClean="0"/>
              <a:pPr>
                <a:defRPr/>
              </a:pPr>
              <a:t>48</a:t>
            </a:fld>
            <a:endParaRPr lang="en-GB" dirty="0"/>
          </a:p>
        </p:txBody>
      </p:sp>
    </p:spTree>
    <p:extLst>
      <p:ext uri="{BB962C8B-B14F-4D97-AF65-F5344CB8AC3E}">
        <p14:creationId xmlns:p14="http://schemas.microsoft.com/office/powerpoint/2010/main" val="1319565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478046-D8C9-4F32-9FA8-FC92D2282C5A}" type="slidenum">
              <a:rPr lang="en-GB" smtClean="0"/>
              <a:pPr>
                <a:defRPr/>
              </a:pPr>
              <a:t>59</a:t>
            </a:fld>
            <a:endParaRPr lang="en-GB" dirty="0"/>
          </a:p>
        </p:txBody>
      </p:sp>
    </p:spTree>
    <p:extLst>
      <p:ext uri="{BB962C8B-B14F-4D97-AF65-F5344CB8AC3E}">
        <p14:creationId xmlns:p14="http://schemas.microsoft.com/office/powerpoint/2010/main" val="3159695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478046-D8C9-4F32-9FA8-FC92D2282C5A}" type="slidenum">
              <a:rPr lang="en-GB" smtClean="0"/>
              <a:pPr>
                <a:defRPr/>
              </a:pPr>
              <a:t>64</a:t>
            </a:fld>
            <a:endParaRPr lang="en-GB" dirty="0"/>
          </a:p>
        </p:txBody>
      </p:sp>
    </p:spTree>
    <p:extLst>
      <p:ext uri="{BB962C8B-B14F-4D97-AF65-F5344CB8AC3E}">
        <p14:creationId xmlns:p14="http://schemas.microsoft.com/office/powerpoint/2010/main" val="1211348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oleObject" Target="../embeddings/oleObject4.bin"/><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5.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oleObject" Target="../embeddings/oleObject7.bin"/><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oleObject" Target="../embeddings/oleObject9.bin"/><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1.xml"/><Relationship Id="rId7" Type="http://schemas.openxmlformats.org/officeDocument/2006/relationships/image" Target="../media/image9.png"/><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8.png"/><Relationship Id="rId5" Type="http://schemas.openxmlformats.org/officeDocument/2006/relationships/image" Target="../media/image12.emf"/><Relationship Id="rId4" Type="http://schemas.openxmlformats.org/officeDocument/2006/relationships/oleObject" Target="../embeddings/oleObject10.bin"/></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F186CA7-ADCE-4F09-8F24-42AFADFEA3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832"/>
            <a:ext cx="9906000" cy="6856168"/>
          </a:xfrm>
          <a:prstGeom prst="rect">
            <a:avLst/>
          </a:prstGeom>
        </p:spPr>
      </p:pic>
      <p:sp>
        <p:nvSpPr>
          <p:cNvPr id="14" name="Rectangle 13">
            <a:extLst>
              <a:ext uri="{FF2B5EF4-FFF2-40B4-BE49-F238E27FC236}">
                <a16:creationId xmlns:a16="http://schemas.microsoft.com/office/drawing/2014/main" id="{71BA5B72-E355-4E1A-84C3-3FF8DA66B2C5}"/>
              </a:ext>
            </a:extLst>
          </p:cNvPr>
          <p:cNvSpPr/>
          <p:nvPr userDrawn="1"/>
        </p:nvSpPr>
        <p:spPr>
          <a:xfrm flipV="1">
            <a:off x="916926" y="1171574"/>
            <a:ext cx="4618653" cy="3972161"/>
          </a:xfrm>
          <a:prstGeom prst="rect">
            <a:avLst/>
          </a:prstGeom>
          <a:solidFill>
            <a:srgbClr val="AA182C"/>
          </a:solidFill>
          <a:ln cap="flat">
            <a:noFill/>
            <a:prstDash val="solid"/>
          </a:ln>
          <a:effec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mn-cs"/>
            </a:endParaRPr>
          </a:p>
        </p:txBody>
      </p:sp>
      <p:pic>
        <p:nvPicPr>
          <p:cNvPr id="10" name="Picture 9">
            <a:extLst>
              <a:ext uri="{FF2B5EF4-FFF2-40B4-BE49-F238E27FC236}">
                <a16:creationId xmlns:a16="http://schemas.microsoft.com/office/drawing/2014/main" id="{A67C5820-7D84-4A89-9AC4-5EE9E83D8ED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V="1">
            <a:off x="1229612" y="4053691"/>
            <a:ext cx="3986624" cy="120281"/>
          </a:xfrm>
          <a:prstGeom prst="rect">
            <a:avLst/>
          </a:prstGeom>
        </p:spPr>
      </p:pic>
      <p:pic>
        <p:nvPicPr>
          <p:cNvPr id="11" name="Picture 10">
            <a:extLst>
              <a:ext uri="{FF2B5EF4-FFF2-40B4-BE49-F238E27FC236}">
                <a16:creationId xmlns:a16="http://schemas.microsoft.com/office/drawing/2014/main" id="{2092BDA9-2C85-462C-ABE3-C5173D3FAFD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908666" y="1454891"/>
            <a:ext cx="1312393" cy="432608"/>
          </a:xfrm>
          <a:prstGeom prst="rect">
            <a:avLst/>
          </a:prstGeom>
        </p:spPr>
      </p:pic>
      <p:sp>
        <p:nvSpPr>
          <p:cNvPr id="16" name="Text Placeholder 15">
            <a:extLst>
              <a:ext uri="{FF2B5EF4-FFF2-40B4-BE49-F238E27FC236}">
                <a16:creationId xmlns:a16="http://schemas.microsoft.com/office/drawing/2014/main" id="{1C231F64-5469-4F29-8EAA-4513C65D4765}"/>
              </a:ext>
            </a:extLst>
          </p:cNvPr>
          <p:cNvSpPr>
            <a:spLocks noGrp="1"/>
          </p:cNvSpPr>
          <p:nvPr>
            <p:ph type="body" sz="quarter" idx="10" hasCustomPrompt="1"/>
          </p:nvPr>
        </p:nvSpPr>
        <p:spPr>
          <a:xfrm>
            <a:off x="1230313" y="2063750"/>
            <a:ext cx="3986212" cy="1876425"/>
          </a:xfrm>
          <a:prstGeom prst="rect">
            <a:avLst/>
          </a:prstGeom>
        </p:spPr>
        <p:txBody>
          <a:bodyPr anchor="b"/>
          <a:lstStyle>
            <a:lvl1pPr marL="1400" indent="0">
              <a:buNone/>
              <a:defRPr sz="2400">
                <a:solidFill>
                  <a:schemeClr val="bg1"/>
                </a:solidFill>
              </a:defRPr>
            </a:lvl1pPr>
          </a:lstStyle>
          <a:p>
            <a:pPr lvl="0"/>
            <a:r>
              <a:rPr lang="en-GB" sz="2400"/>
              <a:t>NBED title</a:t>
            </a:r>
            <a:endParaRPr lang="en-GB"/>
          </a:p>
        </p:txBody>
      </p:sp>
      <p:sp>
        <p:nvSpPr>
          <p:cNvPr id="18" name="Text Placeholder 17">
            <a:extLst>
              <a:ext uri="{FF2B5EF4-FFF2-40B4-BE49-F238E27FC236}">
                <a16:creationId xmlns:a16="http://schemas.microsoft.com/office/drawing/2014/main" id="{11BBC745-D66A-4A69-994B-9BBD9DAF2945}"/>
              </a:ext>
            </a:extLst>
          </p:cNvPr>
          <p:cNvSpPr>
            <a:spLocks noGrp="1"/>
          </p:cNvSpPr>
          <p:nvPr>
            <p:ph type="body" sz="quarter" idx="11" hasCustomPrompt="1"/>
          </p:nvPr>
        </p:nvSpPr>
        <p:spPr>
          <a:xfrm>
            <a:off x="1230313" y="4356100"/>
            <a:ext cx="3986212" cy="290513"/>
          </a:xfrm>
          <a:prstGeom prst="rect">
            <a:avLst/>
          </a:prstGeom>
        </p:spPr>
        <p:txBody>
          <a:bodyPr/>
          <a:lstStyle>
            <a:lvl1pPr marL="1400" indent="0">
              <a:buNone/>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en-GB"/>
              <a:t>NBED author(s) names</a:t>
            </a:r>
          </a:p>
        </p:txBody>
      </p:sp>
      <p:sp>
        <p:nvSpPr>
          <p:cNvPr id="9" name="Rectangle 8">
            <a:extLst>
              <a:ext uri="{FF2B5EF4-FFF2-40B4-BE49-F238E27FC236}">
                <a16:creationId xmlns:a16="http://schemas.microsoft.com/office/drawing/2014/main" id="{C7A633DA-2137-4EDC-BE37-DFB3F4561A3B}"/>
              </a:ext>
            </a:extLst>
          </p:cNvPr>
          <p:cNvSpPr/>
          <p:nvPr userDrawn="1"/>
        </p:nvSpPr>
        <p:spPr>
          <a:xfrm>
            <a:off x="0" y="5143735"/>
            <a:ext cx="9906000" cy="1714265"/>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pic>
        <p:nvPicPr>
          <p:cNvPr id="15" name="Picture 14">
            <a:extLst>
              <a:ext uri="{FF2B5EF4-FFF2-40B4-BE49-F238E27FC236}">
                <a16:creationId xmlns:a16="http://schemas.microsoft.com/office/drawing/2014/main" id="{12C653FF-3EAA-4406-807B-50960739796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720102" y="6210381"/>
            <a:ext cx="767916" cy="221744"/>
          </a:xfrm>
          <a:prstGeom prst="rect">
            <a:avLst/>
          </a:prstGeom>
        </p:spPr>
      </p:pic>
    </p:spTree>
    <p:extLst>
      <p:ext uri="{BB962C8B-B14F-4D97-AF65-F5344CB8AC3E}">
        <p14:creationId xmlns:p14="http://schemas.microsoft.com/office/powerpoint/2010/main" val="338053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up Graphics">
    <p:spTree>
      <p:nvGrpSpPr>
        <p:cNvPr id="1" name=""/>
        <p:cNvGrpSpPr/>
        <p:nvPr/>
      </p:nvGrpSpPr>
      <p:grpSpPr>
        <a:xfrm>
          <a:off x="0" y="0"/>
          <a:ext cx="0" cy="0"/>
          <a:chOff x="0" y="0"/>
          <a:chExt cx="0" cy="0"/>
        </a:xfrm>
      </p:grpSpPr>
      <p:sp>
        <p:nvSpPr>
          <p:cNvPr id="9" name="ImageR"/>
          <p:cNvSpPr>
            <a:spLocks noGrp="1"/>
          </p:cNvSpPr>
          <p:nvPr>
            <p:ph type="pic" sz="quarter" idx="11" hasCustomPrompt="1"/>
          </p:nvPr>
        </p:nvSpPr>
        <p:spPr>
          <a:xfrm>
            <a:off x="5011200" y="1674000"/>
            <a:ext cx="459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3" name="ImageL"/>
          <p:cNvSpPr>
            <a:spLocks noGrp="1"/>
          </p:cNvSpPr>
          <p:nvPr>
            <p:ph type="pic" sz="quarter" idx="17" hasCustomPrompt="1"/>
          </p:nvPr>
        </p:nvSpPr>
        <p:spPr>
          <a:xfrm>
            <a:off x="259200" y="1674000"/>
            <a:ext cx="459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5" name="Slide Number Placeholder 3">
            <a:extLst>
              <a:ext uri="{FF2B5EF4-FFF2-40B4-BE49-F238E27FC236}">
                <a16:creationId xmlns:a16="http://schemas.microsoft.com/office/drawing/2014/main" id="{65BDA764-5041-4CC4-8ED6-15586C9F8764}"/>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1" name="TextPlaceholder4">
            <a:extLst>
              <a:ext uri="{FF2B5EF4-FFF2-40B4-BE49-F238E27FC236}">
                <a16:creationId xmlns:a16="http://schemas.microsoft.com/office/drawing/2014/main" id="{A3D2741E-C3E9-4FCE-8518-2055BBC1D6C6}"/>
              </a:ext>
            </a:extLst>
          </p:cNvPr>
          <p:cNvSpPr>
            <a:spLocks noGrp="1"/>
          </p:cNvSpPr>
          <p:nvPr>
            <p:ph type="body" sz="quarter" idx="22" hasCustomPrompt="1"/>
          </p:nvPr>
        </p:nvSpPr>
        <p:spPr>
          <a:xfrm>
            <a:off x="452438"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2" name="TextPlaceholder5">
            <a:extLst>
              <a:ext uri="{FF2B5EF4-FFF2-40B4-BE49-F238E27FC236}">
                <a16:creationId xmlns:a16="http://schemas.microsoft.com/office/drawing/2014/main" id="{505EC6FD-E785-4D28-9B3E-64E33145E28E}"/>
              </a:ext>
            </a:extLst>
          </p:cNvPr>
          <p:cNvSpPr>
            <a:spLocks noGrp="1"/>
          </p:cNvSpPr>
          <p:nvPr>
            <p:ph type="body" sz="quarter" idx="23" hasCustomPrompt="1"/>
          </p:nvPr>
        </p:nvSpPr>
        <p:spPr>
          <a:xfrm>
            <a:off x="5205413"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6" name="Title 1">
            <a:extLst>
              <a:ext uri="{FF2B5EF4-FFF2-40B4-BE49-F238E27FC236}">
                <a16:creationId xmlns:a16="http://schemas.microsoft.com/office/drawing/2014/main" id="{50F42CB2-C9EC-401E-9396-8B58508C59F8}"/>
              </a:ext>
            </a:extLst>
          </p:cNvPr>
          <p:cNvSpPr>
            <a:spLocks noGrp="1"/>
          </p:cNvSpPr>
          <p:nvPr>
            <p:ph type="title" hasCustomPrompt="1"/>
          </p:nvPr>
        </p:nvSpPr>
        <p:spPr>
          <a:xfrm>
            <a:off x="456436" y="468000"/>
            <a:ext cx="8997127"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10" name="Text Placeholder 4">
            <a:extLst>
              <a:ext uri="{FF2B5EF4-FFF2-40B4-BE49-F238E27FC236}">
                <a16:creationId xmlns:a16="http://schemas.microsoft.com/office/drawing/2014/main" id="{3DCA99C2-1BAB-4B10-80AC-490FD0A036C6}"/>
              </a:ext>
            </a:extLst>
          </p:cNvPr>
          <p:cNvSpPr>
            <a:spLocks noGrp="1"/>
          </p:cNvSpPr>
          <p:nvPr>
            <p:ph type="body" sz="quarter" idx="19"/>
          </p:nvPr>
        </p:nvSpPr>
        <p:spPr>
          <a:xfrm>
            <a:off x="456436"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284536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up Graphics + text below">
    <p:spTree>
      <p:nvGrpSpPr>
        <p:cNvPr id="1" name=""/>
        <p:cNvGrpSpPr/>
        <p:nvPr/>
      </p:nvGrpSpPr>
      <p:grpSpPr>
        <a:xfrm>
          <a:off x="0" y="0"/>
          <a:ext cx="0" cy="0"/>
          <a:chOff x="0" y="0"/>
          <a:chExt cx="0" cy="0"/>
        </a:xfrm>
      </p:grpSpPr>
      <p:sp>
        <p:nvSpPr>
          <p:cNvPr id="9" name="ImageR"/>
          <p:cNvSpPr>
            <a:spLocks noGrp="1"/>
          </p:cNvSpPr>
          <p:nvPr>
            <p:ph type="pic" sz="quarter" idx="11" hasCustomPrompt="1"/>
          </p:nvPr>
        </p:nvSpPr>
        <p:spPr>
          <a:xfrm>
            <a:off x="5011200" y="1674000"/>
            <a:ext cx="4590000" cy="3420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3" name="ImageL"/>
          <p:cNvSpPr>
            <a:spLocks noGrp="1"/>
          </p:cNvSpPr>
          <p:nvPr>
            <p:ph type="pic" sz="quarter" idx="17" hasCustomPrompt="1"/>
          </p:nvPr>
        </p:nvSpPr>
        <p:spPr>
          <a:xfrm>
            <a:off x="259200" y="1674000"/>
            <a:ext cx="4590000" cy="3420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5" name="TextPlaceholder1"/>
          <p:cNvSpPr>
            <a:spLocks noGrp="1"/>
          </p:cNvSpPr>
          <p:nvPr>
            <p:ph type="body" sz="quarter" idx="12" hasCustomPrompt="1"/>
          </p:nvPr>
        </p:nvSpPr>
        <p:spPr>
          <a:xfrm>
            <a:off x="455466" y="5115775"/>
            <a:ext cx="8998097" cy="1080000"/>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Font typeface="Calibri" pitchFamily="34" charset="0"/>
              <a:buChar char="–"/>
              <a:defRPr/>
            </a:lvl2pPr>
            <a:lvl3pPr marL="541338" indent="-185738">
              <a:lnSpc>
                <a:spcPct val="100000"/>
              </a:lnSpc>
              <a:spcAft>
                <a:spcPts val="800"/>
              </a:spcAft>
              <a:buSzPct val="80000"/>
              <a:buFont typeface="Calibri" pitchFamily="34" charset="0"/>
              <a:buChar char="▪"/>
              <a:defRPr/>
            </a:lvl3pPr>
            <a:lvl4pPr marL="719138" indent="-177800">
              <a:lnSpc>
                <a:spcPct val="100000"/>
              </a:lnSpc>
              <a:spcAft>
                <a:spcPts val="800"/>
              </a:spcAft>
              <a:buSzPct val="70000"/>
              <a:buFont typeface="Calibri" pitchFamily="34" charset="0"/>
              <a:buChar char="–"/>
              <a:defRPr/>
            </a:lvl4pPr>
            <a:lvl5pPr marL="719138" indent="0">
              <a:buNone/>
              <a:defRPr/>
            </a:lvl5pPr>
          </a:lstStyle>
          <a:p>
            <a:pPr lvl="0"/>
            <a:r>
              <a:rPr lang="en-GB"/>
              <a:t>Click to add text</a:t>
            </a:r>
          </a:p>
        </p:txBody>
      </p:sp>
      <p:sp>
        <p:nvSpPr>
          <p:cNvPr id="12" name="TextPlaceholder4">
            <a:extLst>
              <a:ext uri="{FF2B5EF4-FFF2-40B4-BE49-F238E27FC236}">
                <a16:creationId xmlns:a16="http://schemas.microsoft.com/office/drawing/2014/main" id="{328487FA-18ED-4887-A155-8FEF11493B16}"/>
              </a:ext>
            </a:extLst>
          </p:cNvPr>
          <p:cNvSpPr>
            <a:spLocks noGrp="1"/>
          </p:cNvSpPr>
          <p:nvPr>
            <p:ph type="body" sz="quarter" idx="23" hasCustomPrompt="1"/>
          </p:nvPr>
        </p:nvSpPr>
        <p:spPr>
          <a:xfrm>
            <a:off x="452438"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4" name="TextPlaceholder5">
            <a:extLst>
              <a:ext uri="{FF2B5EF4-FFF2-40B4-BE49-F238E27FC236}">
                <a16:creationId xmlns:a16="http://schemas.microsoft.com/office/drawing/2014/main" id="{F85BEFD9-D02D-43E0-AB46-C5376B31CA42}"/>
              </a:ext>
            </a:extLst>
          </p:cNvPr>
          <p:cNvSpPr>
            <a:spLocks noGrp="1"/>
          </p:cNvSpPr>
          <p:nvPr>
            <p:ph type="body" sz="quarter" idx="24" hasCustomPrompt="1"/>
          </p:nvPr>
        </p:nvSpPr>
        <p:spPr>
          <a:xfrm>
            <a:off x="5205412" y="1368000"/>
            <a:ext cx="424683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7" name="Slide Number Placeholder 4">
            <a:extLst>
              <a:ext uri="{FF2B5EF4-FFF2-40B4-BE49-F238E27FC236}">
                <a16:creationId xmlns:a16="http://schemas.microsoft.com/office/drawing/2014/main" id="{E58BAAA3-CD1B-4AF9-99EF-C02A50F34D36}"/>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8" name="Title 1">
            <a:extLst>
              <a:ext uri="{FF2B5EF4-FFF2-40B4-BE49-F238E27FC236}">
                <a16:creationId xmlns:a16="http://schemas.microsoft.com/office/drawing/2014/main" id="{A729231E-C382-4449-B35F-3D48FD929BD6}"/>
              </a:ext>
            </a:extLst>
          </p:cNvPr>
          <p:cNvSpPr>
            <a:spLocks noGrp="1"/>
          </p:cNvSpPr>
          <p:nvPr>
            <p:ph type="title" hasCustomPrompt="1"/>
          </p:nvPr>
        </p:nvSpPr>
        <p:spPr>
          <a:xfrm>
            <a:off x="452438" y="468000"/>
            <a:ext cx="899980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11" name="Text Placeholder 4">
            <a:extLst>
              <a:ext uri="{FF2B5EF4-FFF2-40B4-BE49-F238E27FC236}">
                <a16:creationId xmlns:a16="http://schemas.microsoft.com/office/drawing/2014/main" id="{8583D29C-C951-4F75-8E57-07819AF5A1DD}"/>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772127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thirds Graphics">
    <p:spTree>
      <p:nvGrpSpPr>
        <p:cNvPr id="1" name=""/>
        <p:cNvGrpSpPr/>
        <p:nvPr/>
      </p:nvGrpSpPr>
      <p:grpSpPr>
        <a:xfrm>
          <a:off x="0" y="0"/>
          <a:ext cx="0" cy="0"/>
          <a:chOff x="0" y="0"/>
          <a:chExt cx="0" cy="0"/>
        </a:xfrm>
      </p:grpSpPr>
      <p:sp>
        <p:nvSpPr>
          <p:cNvPr id="9" name="ImageR"/>
          <p:cNvSpPr>
            <a:spLocks noGrp="1"/>
          </p:cNvSpPr>
          <p:nvPr>
            <p:ph type="pic" sz="quarter" idx="11" hasCustomPrompt="1"/>
          </p:nvPr>
        </p:nvSpPr>
        <p:spPr>
          <a:xfrm>
            <a:off x="6490444" y="1673999"/>
            <a:ext cx="2963213" cy="4524669"/>
          </a:xfrm>
          <a:prstGeom prst="rect">
            <a:avLst/>
          </a:prstGeom>
        </p:spPr>
        <p:txBody>
          <a:bodyPr/>
          <a:lstStyle>
            <a:lvl1pPr>
              <a:lnSpc>
                <a:spcPct val="100000"/>
              </a:lnSpc>
              <a:spcAft>
                <a:spcPts val="800"/>
              </a:spcAft>
              <a:defRPr/>
            </a:lvl1pPr>
          </a:lstStyle>
          <a:p>
            <a:r>
              <a:rPr lang="en-GB" dirty="0"/>
              <a:t>Insert graphic here</a:t>
            </a:r>
          </a:p>
        </p:txBody>
      </p:sp>
      <p:sp>
        <p:nvSpPr>
          <p:cNvPr id="13" name="ImageL"/>
          <p:cNvSpPr>
            <a:spLocks noGrp="1"/>
          </p:cNvSpPr>
          <p:nvPr>
            <p:ph type="pic" sz="quarter" idx="17" hasCustomPrompt="1"/>
          </p:nvPr>
        </p:nvSpPr>
        <p:spPr>
          <a:xfrm>
            <a:off x="259200" y="1673998"/>
            <a:ext cx="603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5" name="Slide Number Placeholder 3">
            <a:extLst>
              <a:ext uri="{FF2B5EF4-FFF2-40B4-BE49-F238E27FC236}">
                <a16:creationId xmlns:a16="http://schemas.microsoft.com/office/drawing/2014/main" id="{65BDA764-5041-4CC4-8ED6-15586C9F8764}"/>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1" name="TextPlaceholder4">
            <a:extLst>
              <a:ext uri="{FF2B5EF4-FFF2-40B4-BE49-F238E27FC236}">
                <a16:creationId xmlns:a16="http://schemas.microsoft.com/office/drawing/2014/main" id="{A3D2741E-C3E9-4FCE-8518-2055BBC1D6C6}"/>
              </a:ext>
            </a:extLst>
          </p:cNvPr>
          <p:cNvSpPr>
            <a:spLocks noGrp="1"/>
          </p:cNvSpPr>
          <p:nvPr>
            <p:ph type="body" sz="quarter" idx="22" hasCustomPrompt="1"/>
          </p:nvPr>
        </p:nvSpPr>
        <p:spPr>
          <a:xfrm>
            <a:off x="456437" y="1366272"/>
            <a:ext cx="568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2" name="TextPlaceholder5">
            <a:extLst>
              <a:ext uri="{FF2B5EF4-FFF2-40B4-BE49-F238E27FC236}">
                <a16:creationId xmlns:a16="http://schemas.microsoft.com/office/drawing/2014/main" id="{505EC6FD-E785-4D28-9B3E-64E33145E28E}"/>
              </a:ext>
            </a:extLst>
          </p:cNvPr>
          <p:cNvSpPr>
            <a:spLocks noGrp="1"/>
          </p:cNvSpPr>
          <p:nvPr>
            <p:ph type="body" sz="quarter" idx="23" hasCustomPrompt="1"/>
          </p:nvPr>
        </p:nvSpPr>
        <p:spPr>
          <a:xfrm>
            <a:off x="6490444" y="1366272"/>
            <a:ext cx="2963119"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6" name="Title 1">
            <a:extLst>
              <a:ext uri="{FF2B5EF4-FFF2-40B4-BE49-F238E27FC236}">
                <a16:creationId xmlns:a16="http://schemas.microsoft.com/office/drawing/2014/main" id="{50F42CB2-C9EC-401E-9396-8B58508C59F8}"/>
              </a:ext>
            </a:extLst>
          </p:cNvPr>
          <p:cNvSpPr>
            <a:spLocks noGrp="1"/>
          </p:cNvSpPr>
          <p:nvPr>
            <p:ph type="title" hasCustomPrompt="1"/>
          </p:nvPr>
        </p:nvSpPr>
        <p:spPr>
          <a:xfrm>
            <a:off x="456437" y="468000"/>
            <a:ext cx="8997128"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10" name="Text Placeholder 4">
            <a:extLst>
              <a:ext uri="{FF2B5EF4-FFF2-40B4-BE49-F238E27FC236}">
                <a16:creationId xmlns:a16="http://schemas.microsoft.com/office/drawing/2014/main" id="{BE7DBE56-4916-404C-8F7B-F5DBBA4536BA}"/>
              </a:ext>
            </a:extLst>
          </p:cNvPr>
          <p:cNvSpPr>
            <a:spLocks noGrp="1"/>
          </p:cNvSpPr>
          <p:nvPr>
            <p:ph type="body" sz="quarter" idx="19"/>
          </p:nvPr>
        </p:nvSpPr>
        <p:spPr>
          <a:xfrm>
            <a:off x="456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413139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shboard 1">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69A5B207-C95C-4933-B909-35088B38756A}"/>
              </a:ext>
            </a:extLst>
          </p:cNvPr>
          <p:cNvSpPr>
            <a:spLocks noGrp="1"/>
          </p:cNvSpPr>
          <p:nvPr>
            <p:ph type="chart" sz="quarter" idx="22"/>
          </p:nvPr>
        </p:nvSpPr>
        <p:spPr>
          <a:xfrm>
            <a:off x="259200" y="3936637"/>
            <a:ext cx="4589999" cy="2340000"/>
          </a:xfrm>
          <a:prstGeom prst="rect">
            <a:avLst/>
          </a:prstGeom>
        </p:spPr>
        <p:txBody>
          <a:bodyPr/>
          <a:lstStyle/>
          <a:p>
            <a:r>
              <a:rPr lang="en-US" dirty="0"/>
              <a:t>Click icon to add chart</a:t>
            </a:r>
            <a:endParaRPr lang="en-GB" dirty="0"/>
          </a:p>
        </p:txBody>
      </p:sp>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a:t>Click to add slide title</a:t>
            </a:r>
            <a:endParaRPr lang="en-GB"/>
          </a:p>
        </p:txBody>
      </p:sp>
      <p:sp>
        <p:nvSpPr>
          <p:cNvPr id="5" name="CaptionR"/>
          <p:cNvSpPr>
            <a:spLocks noGrp="1"/>
          </p:cNvSpPr>
          <p:nvPr>
            <p:ph type="body" sz="quarter" idx="15" hasCustomPrompt="1"/>
          </p:nvPr>
        </p:nvSpPr>
        <p:spPr>
          <a:xfrm>
            <a:off x="52092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9" name="CaptionR"/>
          <p:cNvSpPr>
            <a:spLocks noGrp="1"/>
          </p:cNvSpPr>
          <p:nvPr>
            <p:ph type="body" sz="quarter" idx="17" hasCustomPrompt="1"/>
          </p:nvPr>
        </p:nvSpPr>
        <p:spPr>
          <a:xfrm>
            <a:off x="5216603" y="3880876"/>
            <a:ext cx="423696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3" name="CaptionR">
            <a:extLst>
              <a:ext uri="{FF2B5EF4-FFF2-40B4-BE49-F238E27FC236}">
                <a16:creationId xmlns:a16="http://schemas.microsoft.com/office/drawing/2014/main" id="{A5EA88A0-20B0-4A35-A32D-943C2B410627}"/>
              </a:ext>
            </a:extLst>
          </p:cNvPr>
          <p:cNvSpPr>
            <a:spLocks noGrp="1"/>
          </p:cNvSpPr>
          <p:nvPr>
            <p:ph type="body" sz="quarter" idx="20" hasCustomPrompt="1"/>
          </p:nvPr>
        </p:nvSpPr>
        <p:spPr>
          <a:xfrm>
            <a:off x="452438" y="3634270"/>
            <a:ext cx="4234084"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5" name="Chart Placeholder 14">
            <a:extLst>
              <a:ext uri="{FF2B5EF4-FFF2-40B4-BE49-F238E27FC236}">
                <a16:creationId xmlns:a16="http://schemas.microsoft.com/office/drawing/2014/main" id="{CB1A4559-9CAD-459E-A51B-E8F5A2EF8625}"/>
              </a:ext>
            </a:extLst>
          </p:cNvPr>
          <p:cNvSpPr>
            <a:spLocks noGrp="1"/>
          </p:cNvSpPr>
          <p:nvPr>
            <p:ph type="chart" sz="quarter" idx="23"/>
          </p:nvPr>
        </p:nvSpPr>
        <p:spPr>
          <a:xfrm>
            <a:off x="5039591" y="1673286"/>
            <a:ext cx="4590000" cy="2088000"/>
          </a:xfrm>
          <a:prstGeom prst="rect">
            <a:avLst/>
          </a:prstGeom>
        </p:spPr>
        <p:txBody>
          <a:bodyPr/>
          <a:lstStyle/>
          <a:p>
            <a:r>
              <a:rPr lang="en-US" dirty="0"/>
              <a:t>Click icon to add chart</a:t>
            </a:r>
            <a:endParaRPr lang="en-GB" dirty="0"/>
          </a:p>
        </p:txBody>
      </p:sp>
      <p:sp>
        <p:nvSpPr>
          <p:cNvPr id="16" name="Chart Placeholder 14">
            <a:extLst>
              <a:ext uri="{FF2B5EF4-FFF2-40B4-BE49-F238E27FC236}">
                <a16:creationId xmlns:a16="http://schemas.microsoft.com/office/drawing/2014/main" id="{6632D63E-E126-4739-91A2-3A30EE65E42E}"/>
              </a:ext>
            </a:extLst>
          </p:cNvPr>
          <p:cNvSpPr>
            <a:spLocks noGrp="1"/>
          </p:cNvSpPr>
          <p:nvPr>
            <p:ph type="chart" sz="quarter" idx="24"/>
          </p:nvPr>
        </p:nvSpPr>
        <p:spPr>
          <a:xfrm>
            <a:off x="5038275" y="4187388"/>
            <a:ext cx="4590000" cy="2088000"/>
          </a:xfrm>
          <a:prstGeom prst="rect">
            <a:avLst/>
          </a:prstGeom>
        </p:spPr>
        <p:txBody>
          <a:bodyPr/>
          <a:lstStyle/>
          <a:p>
            <a:r>
              <a:rPr lang="en-US" dirty="0"/>
              <a:t>Click icon to add chart</a:t>
            </a:r>
            <a:endParaRPr lang="en-GB" dirty="0"/>
          </a:p>
        </p:txBody>
      </p:sp>
    </p:spTree>
    <p:extLst>
      <p:ext uri="{BB962C8B-B14F-4D97-AF65-F5344CB8AC3E}">
        <p14:creationId xmlns:p14="http://schemas.microsoft.com/office/powerpoint/2010/main" val="2544419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shboard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a:t>Click to add slide title</a:t>
            </a:r>
            <a:endParaRPr lang="en-GB"/>
          </a:p>
        </p:txBody>
      </p:sp>
      <p:sp>
        <p:nvSpPr>
          <p:cNvPr id="5" name="CaptionR"/>
          <p:cNvSpPr>
            <a:spLocks noGrp="1"/>
          </p:cNvSpPr>
          <p:nvPr>
            <p:ph type="body" sz="quarter" idx="15" hasCustomPrompt="1"/>
          </p:nvPr>
        </p:nvSpPr>
        <p:spPr>
          <a:xfrm>
            <a:off x="52092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9" name="CaptionR"/>
          <p:cNvSpPr>
            <a:spLocks noGrp="1"/>
          </p:cNvSpPr>
          <p:nvPr>
            <p:ph type="body" sz="quarter" idx="17" hasCustomPrompt="1"/>
          </p:nvPr>
        </p:nvSpPr>
        <p:spPr>
          <a:xfrm>
            <a:off x="5216603" y="3880876"/>
            <a:ext cx="423696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5" name="Chart Placeholder 14">
            <a:extLst>
              <a:ext uri="{FF2B5EF4-FFF2-40B4-BE49-F238E27FC236}">
                <a16:creationId xmlns:a16="http://schemas.microsoft.com/office/drawing/2014/main" id="{CB1A4559-9CAD-459E-A51B-E8F5A2EF8625}"/>
              </a:ext>
            </a:extLst>
          </p:cNvPr>
          <p:cNvSpPr>
            <a:spLocks noGrp="1"/>
          </p:cNvSpPr>
          <p:nvPr>
            <p:ph type="chart" sz="quarter" idx="23"/>
          </p:nvPr>
        </p:nvSpPr>
        <p:spPr>
          <a:xfrm>
            <a:off x="5039591" y="1673286"/>
            <a:ext cx="4590000" cy="2088000"/>
          </a:xfrm>
          <a:prstGeom prst="rect">
            <a:avLst/>
          </a:prstGeom>
        </p:spPr>
        <p:txBody>
          <a:bodyPr/>
          <a:lstStyle/>
          <a:p>
            <a:r>
              <a:rPr lang="en-US" dirty="0"/>
              <a:t>Click icon to add chart</a:t>
            </a:r>
            <a:endParaRPr lang="en-GB" dirty="0"/>
          </a:p>
        </p:txBody>
      </p:sp>
      <p:sp>
        <p:nvSpPr>
          <p:cNvPr id="16" name="Chart Placeholder 14">
            <a:extLst>
              <a:ext uri="{FF2B5EF4-FFF2-40B4-BE49-F238E27FC236}">
                <a16:creationId xmlns:a16="http://schemas.microsoft.com/office/drawing/2014/main" id="{6632D63E-E126-4739-91A2-3A30EE65E42E}"/>
              </a:ext>
            </a:extLst>
          </p:cNvPr>
          <p:cNvSpPr>
            <a:spLocks noGrp="1"/>
          </p:cNvSpPr>
          <p:nvPr>
            <p:ph type="chart" sz="quarter" idx="24"/>
          </p:nvPr>
        </p:nvSpPr>
        <p:spPr>
          <a:xfrm>
            <a:off x="5038275" y="4187388"/>
            <a:ext cx="4590000" cy="2088000"/>
          </a:xfrm>
          <a:prstGeom prst="rect">
            <a:avLst/>
          </a:prstGeom>
        </p:spPr>
        <p:txBody>
          <a:bodyPr/>
          <a:lstStyle/>
          <a:p>
            <a:r>
              <a:rPr lang="en-US" dirty="0"/>
              <a:t>Click icon to add chart</a:t>
            </a:r>
            <a:endParaRPr lang="en-GB" dirty="0"/>
          </a:p>
        </p:txBody>
      </p:sp>
    </p:spTree>
    <p:extLst>
      <p:ext uri="{BB962C8B-B14F-4D97-AF65-F5344CB8AC3E}">
        <p14:creationId xmlns:p14="http://schemas.microsoft.com/office/powerpoint/2010/main" val="3941055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rket summary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a:t>Click to add slide title</a:t>
            </a:r>
            <a:endParaRPr lang="en-GB"/>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0" name="Chart Placeholder 2">
            <a:extLst>
              <a:ext uri="{FF2B5EF4-FFF2-40B4-BE49-F238E27FC236}">
                <a16:creationId xmlns:a16="http://schemas.microsoft.com/office/drawing/2014/main" id="{DB15B4F2-DABB-4FAD-A261-650E5054BFE7}"/>
              </a:ext>
            </a:extLst>
          </p:cNvPr>
          <p:cNvSpPr>
            <a:spLocks noGrp="1"/>
          </p:cNvSpPr>
          <p:nvPr>
            <p:ph type="chart" sz="quarter" idx="25" hasCustomPrompt="1"/>
          </p:nvPr>
        </p:nvSpPr>
        <p:spPr>
          <a:xfrm>
            <a:off x="460375" y="1918602"/>
            <a:ext cx="4265613" cy="42120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chart</a:t>
            </a:r>
          </a:p>
        </p:txBody>
      </p:sp>
      <p:sp>
        <p:nvSpPr>
          <p:cNvPr id="13" name="Table Placeholder 6">
            <a:extLst>
              <a:ext uri="{FF2B5EF4-FFF2-40B4-BE49-F238E27FC236}">
                <a16:creationId xmlns:a16="http://schemas.microsoft.com/office/drawing/2014/main" id="{8EA81E61-E4BE-41A7-A3D3-BB694FFF4440}"/>
              </a:ext>
            </a:extLst>
          </p:cNvPr>
          <p:cNvSpPr>
            <a:spLocks noGrp="1"/>
          </p:cNvSpPr>
          <p:nvPr>
            <p:ph type="tbl" sz="quarter" idx="28" hasCustomPrompt="1"/>
          </p:nvPr>
        </p:nvSpPr>
        <p:spPr>
          <a:xfrm>
            <a:off x="892800" y="2914515"/>
            <a:ext cx="3340800" cy="23544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table</a:t>
            </a:r>
          </a:p>
        </p:txBody>
      </p:sp>
      <p:sp>
        <p:nvSpPr>
          <p:cNvPr id="26" name="Rounded Rectangle 27">
            <a:extLst>
              <a:ext uri="{FF2B5EF4-FFF2-40B4-BE49-F238E27FC236}">
                <a16:creationId xmlns:a16="http://schemas.microsoft.com/office/drawing/2014/main" id="{A5F7560B-EF93-4744-924E-2BB9E1977B76}"/>
              </a:ext>
            </a:extLst>
          </p:cNvPr>
          <p:cNvSpPr/>
          <p:nvPr userDrawn="1"/>
        </p:nvSpPr>
        <p:spPr>
          <a:xfrm>
            <a:off x="5178425" y="1836703"/>
            <a:ext cx="4267200" cy="2131200"/>
          </a:xfrm>
          <a:prstGeom prst="roundRect">
            <a:avLst>
              <a:gd name="adj" fmla="val 6194"/>
            </a:avLst>
          </a:prstGeom>
          <a:solidFill>
            <a:srgbClr val="BCE3FF">
              <a:alpha val="10196"/>
            </a:srgb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ound Same Side Corner Rectangle 28">
            <a:extLst>
              <a:ext uri="{FF2B5EF4-FFF2-40B4-BE49-F238E27FC236}">
                <a16:creationId xmlns:a16="http://schemas.microsoft.com/office/drawing/2014/main" id="{ECF103F7-44DF-4ACB-9FA2-48EA9156D381}"/>
              </a:ext>
            </a:extLst>
          </p:cNvPr>
          <p:cNvSpPr/>
          <p:nvPr userDrawn="1"/>
        </p:nvSpPr>
        <p:spPr>
          <a:xfrm>
            <a:off x="5178425" y="1836703"/>
            <a:ext cx="4267200" cy="259200"/>
          </a:xfrm>
          <a:prstGeom prst="round2SameRect">
            <a:avLst>
              <a:gd name="adj1" fmla="val 50000"/>
              <a:gd name="adj2" fmla="val 0"/>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GB" sz="1000" spc="100" dirty="0">
              <a:latin typeface="Franklin Gothic Demi" pitchFamily="34" charset="0"/>
            </a:endParaRPr>
          </a:p>
        </p:txBody>
      </p:sp>
      <p:sp>
        <p:nvSpPr>
          <p:cNvPr id="28" name="Text Placeholder 4">
            <a:extLst>
              <a:ext uri="{FF2B5EF4-FFF2-40B4-BE49-F238E27FC236}">
                <a16:creationId xmlns:a16="http://schemas.microsoft.com/office/drawing/2014/main" id="{CD45040F-CE16-475B-80D7-2046F2EE2F08}"/>
              </a:ext>
            </a:extLst>
          </p:cNvPr>
          <p:cNvSpPr>
            <a:spLocks noGrp="1"/>
          </p:cNvSpPr>
          <p:nvPr>
            <p:ph type="body" sz="quarter" idx="31" hasCustomPrompt="1"/>
          </p:nvPr>
        </p:nvSpPr>
        <p:spPr>
          <a:xfrm>
            <a:off x="5178426" y="1836703"/>
            <a:ext cx="4267198" cy="258763"/>
          </a:xfrm>
          <a:prstGeom prst="rect">
            <a:avLst/>
          </a:prstGeom>
        </p:spPr>
        <p:txBody>
          <a:bodyPr anchor="ctr"/>
          <a:lstStyle>
            <a:lvl1pPr marL="0" indent="0" algn="ctr">
              <a:lnSpc>
                <a:spcPct val="100000"/>
              </a:lnSpc>
              <a:buNone/>
              <a:defRPr sz="1000" spc="100" baseline="0">
                <a:solidFill>
                  <a:srgbClr val="000000"/>
                </a:solidFill>
                <a:latin typeface="Franklin Gothic Demi" pitchFamily="34" charset="0"/>
              </a:defRPr>
            </a:lvl1pPr>
            <a:lvl2pPr marL="177800" indent="0" algn="ctr">
              <a:lnSpc>
                <a:spcPct val="100000"/>
              </a:lnSpc>
              <a:buNone/>
              <a:defRPr sz="1000" spc="100" baseline="0">
                <a:solidFill>
                  <a:schemeClr val="bg1"/>
                </a:solidFill>
                <a:latin typeface="Franklin Gothic Demi" pitchFamily="34" charset="0"/>
              </a:defRPr>
            </a:lvl2pPr>
            <a:lvl3pPr marL="355600" indent="0" algn="ctr">
              <a:lnSpc>
                <a:spcPct val="100000"/>
              </a:lnSpc>
              <a:buNone/>
              <a:defRPr sz="1000" spc="100" baseline="0">
                <a:solidFill>
                  <a:schemeClr val="bg1"/>
                </a:solidFill>
                <a:latin typeface="Franklin Gothic Demi" pitchFamily="34" charset="0"/>
              </a:defRPr>
            </a:lvl3pPr>
            <a:lvl4pPr marL="541338" indent="0" algn="ctr">
              <a:lnSpc>
                <a:spcPct val="100000"/>
              </a:lnSpc>
              <a:buNone/>
              <a:defRPr sz="1000" spc="100" baseline="0">
                <a:solidFill>
                  <a:schemeClr val="bg1"/>
                </a:solidFill>
                <a:latin typeface="Franklin Gothic Demi" pitchFamily="34" charset="0"/>
              </a:defRPr>
            </a:lvl4pPr>
            <a:lvl5pPr marL="719138" indent="0" algn="ctr">
              <a:lnSpc>
                <a:spcPct val="100000"/>
              </a:lnSpc>
              <a:buNone/>
              <a:defRPr sz="1000" spc="100" baseline="0">
                <a:solidFill>
                  <a:schemeClr val="bg1"/>
                </a:solidFill>
                <a:latin typeface="Franklin Gothic Demi" pitchFamily="34" charset="0"/>
              </a:defRPr>
            </a:lvl5pPr>
          </a:lstStyle>
          <a:p>
            <a:pPr lvl="0"/>
            <a:r>
              <a:rPr lang="en-US"/>
              <a:t>CLICK TO ADD BOX TITLE</a:t>
            </a:r>
            <a:endParaRPr lang="en-GB"/>
          </a:p>
        </p:txBody>
      </p:sp>
      <p:sp>
        <p:nvSpPr>
          <p:cNvPr id="29" name="Rounded Rectangle 31">
            <a:extLst>
              <a:ext uri="{FF2B5EF4-FFF2-40B4-BE49-F238E27FC236}">
                <a16:creationId xmlns:a16="http://schemas.microsoft.com/office/drawing/2014/main" id="{B64715E5-BA3F-4364-BF75-DFD16BF449C8}"/>
              </a:ext>
            </a:extLst>
          </p:cNvPr>
          <p:cNvSpPr/>
          <p:nvPr userDrawn="1"/>
        </p:nvSpPr>
        <p:spPr>
          <a:xfrm>
            <a:off x="5178425" y="4060838"/>
            <a:ext cx="4267202" cy="2131200"/>
          </a:xfrm>
          <a:prstGeom prst="roundRect">
            <a:avLst>
              <a:gd name="adj" fmla="val 6194"/>
            </a:avLst>
          </a:prstGeom>
          <a:solidFill>
            <a:srgbClr val="C4D0E9">
              <a:alpha val="14902"/>
            </a:srgb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ound Same Side Corner Rectangle 32">
            <a:extLst>
              <a:ext uri="{FF2B5EF4-FFF2-40B4-BE49-F238E27FC236}">
                <a16:creationId xmlns:a16="http://schemas.microsoft.com/office/drawing/2014/main" id="{A17C1EAF-1AC4-4D08-9334-D8DFA5274622}"/>
              </a:ext>
            </a:extLst>
          </p:cNvPr>
          <p:cNvSpPr/>
          <p:nvPr userDrawn="1"/>
        </p:nvSpPr>
        <p:spPr>
          <a:xfrm>
            <a:off x="5178425" y="4060838"/>
            <a:ext cx="4267202" cy="259200"/>
          </a:xfrm>
          <a:prstGeom prst="round2SameRect">
            <a:avLst>
              <a:gd name="adj1" fmla="val 50000"/>
              <a:gd name="adj2" fmla="val 0"/>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GB" sz="1000" spc="100" dirty="0">
              <a:latin typeface="Franklin Gothic Demi" pitchFamily="34" charset="0"/>
            </a:endParaRPr>
          </a:p>
        </p:txBody>
      </p:sp>
      <p:sp>
        <p:nvSpPr>
          <p:cNvPr id="31" name="Text Placeholder 4">
            <a:extLst>
              <a:ext uri="{FF2B5EF4-FFF2-40B4-BE49-F238E27FC236}">
                <a16:creationId xmlns:a16="http://schemas.microsoft.com/office/drawing/2014/main" id="{E0870D5E-05B5-44CB-8DB8-EB9ED1B16AC8}"/>
              </a:ext>
            </a:extLst>
          </p:cNvPr>
          <p:cNvSpPr>
            <a:spLocks noGrp="1"/>
          </p:cNvSpPr>
          <p:nvPr>
            <p:ph type="body" sz="quarter" idx="36" hasCustomPrompt="1"/>
          </p:nvPr>
        </p:nvSpPr>
        <p:spPr>
          <a:xfrm>
            <a:off x="5178426" y="4060838"/>
            <a:ext cx="4267200" cy="258763"/>
          </a:xfrm>
          <a:prstGeom prst="rect">
            <a:avLst/>
          </a:prstGeom>
        </p:spPr>
        <p:txBody>
          <a:bodyPr anchor="ctr"/>
          <a:lstStyle>
            <a:lvl1pPr marL="0" indent="0" algn="ctr">
              <a:lnSpc>
                <a:spcPct val="100000"/>
              </a:lnSpc>
              <a:buNone/>
              <a:defRPr sz="1000" spc="100" baseline="0">
                <a:solidFill>
                  <a:srgbClr val="000000"/>
                </a:solidFill>
                <a:latin typeface="Franklin Gothic Demi" pitchFamily="34" charset="0"/>
              </a:defRPr>
            </a:lvl1pPr>
            <a:lvl2pPr marL="177800" indent="0" algn="ctr">
              <a:lnSpc>
                <a:spcPct val="100000"/>
              </a:lnSpc>
              <a:buNone/>
              <a:defRPr sz="1000" spc="100" baseline="0">
                <a:solidFill>
                  <a:schemeClr val="bg1"/>
                </a:solidFill>
                <a:latin typeface="Franklin Gothic Demi" pitchFamily="34" charset="0"/>
              </a:defRPr>
            </a:lvl2pPr>
            <a:lvl3pPr marL="355600" indent="0" algn="ctr">
              <a:lnSpc>
                <a:spcPct val="100000"/>
              </a:lnSpc>
              <a:buNone/>
              <a:defRPr sz="1000" spc="100" baseline="0">
                <a:solidFill>
                  <a:schemeClr val="bg1"/>
                </a:solidFill>
                <a:latin typeface="Franklin Gothic Demi" pitchFamily="34" charset="0"/>
              </a:defRPr>
            </a:lvl3pPr>
            <a:lvl4pPr marL="541338" indent="0" algn="ctr">
              <a:lnSpc>
                <a:spcPct val="100000"/>
              </a:lnSpc>
              <a:buNone/>
              <a:defRPr sz="1000" spc="100" baseline="0">
                <a:solidFill>
                  <a:schemeClr val="bg1"/>
                </a:solidFill>
                <a:latin typeface="Franklin Gothic Demi" pitchFamily="34" charset="0"/>
              </a:defRPr>
            </a:lvl4pPr>
            <a:lvl5pPr marL="719138" indent="0" algn="ctr">
              <a:lnSpc>
                <a:spcPct val="100000"/>
              </a:lnSpc>
              <a:buNone/>
              <a:defRPr sz="1000" spc="100" baseline="0">
                <a:solidFill>
                  <a:schemeClr val="bg1"/>
                </a:solidFill>
                <a:latin typeface="Franklin Gothic Demi" pitchFamily="34" charset="0"/>
              </a:defRPr>
            </a:lvl5pPr>
          </a:lstStyle>
          <a:p>
            <a:pPr lvl="0"/>
            <a:r>
              <a:rPr lang="en-US"/>
              <a:t>CLICK TO ADD BOX TITLE</a:t>
            </a:r>
            <a:endParaRPr lang="en-GB"/>
          </a:p>
        </p:txBody>
      </p:sp>
      <p:sp>
        <p:nvSpPr>
          <p:cNvPr id="32" name="Chart Placeholder 4">
            <a:extLst>
              <a:ext uri="{FF2B5EF4-FFF2-40B4-BE49-F238E27FC236}">
                <a16:creationId xmlns:a16="http://schemas.microsoft.com/office/drawing/2014/main" id="{3B25BC4F-3DCE-4DCA-B837-5EC7F75F0A38}"/>
              </a:ext>
            </a:extLst>
          </p:cNvPr>
          <p:cNvSpPr>
            <a:spLocks noGrp="1"/>
          </p:cNvSpPr>
          <p:nvPr>
            <p:ph type="chart" sz="quarter" idx="26" hasCustomPrompt="1"/>
          </p:nvPr>
        </p:nvSpPr>
        <p:spPr>
          <a:xfrm>
            <a:off x="5178425" y="2095904"/>
            <a:ext cx="2088000" cy="18720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chart</a:t>
            </a:r>
          </a:p>
        </p:txBody>
      </p:sp>
      <p:sp>
        <p:nvSpPr>
          <p:cNvPr id="33" name="Chart Placeholder 4">
            <a:extLst>
              <a:ext uri="{FF2B5EF4-FFF2-40B4-BE49-F238E27FC236}">
                <a16:creationId xmlns:a16="http://schemas.microsoft.com/office/drawing/2014/main" id="{924BD7CB-E0DC-4A76-A347-6F1637E76DBC}"/>
              </a:ext>
            </a:extLst>
          </p:cNvPr>
          <p:cNvSpPr>
            <a:spLocks noGrp="1"/>
          </p:cNvSpPr>
          <p:nvPr>
            <p:ph type="chart" sz="quarter" idx="37" hasCustomPrompt="1"/>
          </p:nvPr>
        </p:nvSpPr>
        <p:spPr>
          <a:xfrm>
            <a:off x="5178425" y="4320038"/>
            <a:ext cx="2088000" cy="18720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chart</a:t>
            </a:r>
          </a:p>
        </p:txBody>
      </p:sp>
      <p:sp>
        <p:nvSpPr>
          <p:cNvPr id="34" name="Table Placeholder 6">
            <a:extLst>
              <a:ext uri="{FF2B5EF4-FFF2-40B4-BE49-F238E27FC236}">
                <a16:creationId xmlns:a16="http://schemas.microsoft.com/office/drawing/2014/main" id="{7C110720-7959-4D7F-8545-87DE1253C829}"/>
              </a:ext>
            </a:extLst>
          </p:cNvPr>
          <p:cNvSpPr>
            <a:spLocks noGrp="1"/>
          </p:cNvSpPr>
          <p:nvPr>
            <p:ph type="tbl" sz="quarter" idx="38" hasCustomPrompt="1"/>
          </p:nvPr>
        </p:nvSpPr>
        <p:spPr>
          <a:xfrm>
            <a:off x="7272000" y="2218138"/>
            <a:ext cx="2041200" cy="16200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table</a:t>
            </a:r>
          </a:p>
        </p:txBody>
      </p:sp>
      <p:sp>
        <p:nvSpPr>
          <p:cNvPr id="35" name="Table Placeholder 6">
            <a:extLst>
              <a:ext uri="{FF2B5EF4-FFF2-40B4-BE49-F238E27FC236}">
                <a16:creationId xmlns:a16="http://schemas.microsoft.com/office/drawing/2014/main" id="{7BE946FB-5B3E-41CF-8C1A-F9B6644B26E0}"/>
              </a:ext>
            </a:extLst>
          </p:cNvPr>
          <p:cNvSpPr>
            <a:spLocks noGrp="1"/>
          </p:cNvSpPr>
          <p:nvPr>
            <p:ph type="tbl" sz="quarter" idx="39" hasCustomPrompt="1"/>
          </p:nvPr>
        </p:nvSpPr>
        <p:spPr>
          <a:xfrm>
            <a:off x="7272000" y="4442938"/>
            <a:ext cx="2041200" cy="16200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table</a:t>
            </a:r>
          </a:p>
        </p:txBody>
      </p:sp>
      <p:sp>
        <p:nvSpPr>
          <p:cNvPr id="36" name="CaptionR">
            <a:extLst>
              <a:ext uri="{FF2B5EF4-FFF2-40B4-BE49-F238E27FC236}">
                <a16:creationId xmlns:a16="http://schemas.microsoft.com/office/drawing/2014/main" id="{8AE3FD97-CD0C-4460-936E-1BC008D7CDC2}"/>
              </a:ext>
            </a:extLst>
          </p:cNvPr>
          <p:cNvSpPr>
            <a:spLocks noGrp="1"/>
          </p:cNvSpPr>
          <p:nvPr>
            <p:ph type="body" sz="quarter" idx="15" hasCustomPrompt="1"/>
          </p:nvPr>
        </p:nvSpPr>
        <p:spPr>
          <a:xfrm>
            <a:off x="52092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37" name="CaptionR">
            <a:extLst>
              <a:ext uri="{FF2B5EF4-FFF2-40B4-BE49-F238E27FC236}">
                <a16:creationId xmlns:a16="http://schemas.microsoft.com/office/drawing/2014/main" id="{1AEFA0B1-7B54-462E-972F-3D5B01F3BCD2}"/>
              </a:ext>
            </a:extLst>
          </p:cNvPr>
          <p:cNvSpPr>
            <a:spLocks noGrp="1"/>
          </p:cNvSpPr>
          <p:nvPr>
            <p:ph type="body" sz="quarter" idx="40"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Tree>
    <p:extLst>
      <p:ext uri="{BB962C8B-B14F-4D97-AF65-F5344CB8AC3E}">
        <p14:creationId xmlns:p14="http://schemas.microsoft.com/office/powerpoint/2010/main" val="167390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rket share by sub-segm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a:t>Click to add slide title</a:t>
            </a:r>
            <a:endParaRPr lang="en-GB"/>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37" name="CaptionR">
            <a:extLst>
              <a:ext uri="{FF2B5EF4-FFF2-40B4-BE49-F238E27FC236}">
                <a16:creationId xmlns:a16="http://schemas.microsoft.com/office/drawing/2014/main" id="{1AEFA0B1-7B54-462E-972F-3D5B01F3BCD2}"/>
              </a:ext>
            </a:extLst>
          </p:cNvPr>
          <p:cNvSpPr>
            <a:spLocks noGrp="1"/>
          </p:cNvSpPr>
          <p:nvPr>
            <p:ph type="body" sz="quarter" idx="40"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9" name="CaptionR">
            <a:extLst>
              <a:ext uri="{FF2B5EF4-FFF2-40B4-BE49-F238E27FC236}">
                <a16:creationId xmlns:a16="http://schemas.microsoft.com/office/drawing/2014/main" id="{077F190D-4806-4B7A-A8C0-41AEAC324A47}"/>
              </a:ext>
            </a:extLst>
          </p:cNvPr>
          <p:cNvSpPr>
            <a:spLocks noGrp="1"/>
          </p:cNvSpPr>
          <p:nvPr>
            <p:ph type="body" sz="quarter" idx="17" hasCustomPrompt="1"/>
          </p:nvPr>
        </p:nvSpPr>
        <p:spPr>
          <a:xfrm>
            <a:off x="5216603" y="3592122"/>
            <a:ext cx="423696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0" name="Chart Placeholder 14">
            <a:extLst>
              <a:ext uri="{FF2B5EF4-FFF2-40B4-BE49-F238E27FC236}">
                <a16:creationId xmlns:a16="http://schemas.microsoft.com/office/drawing/2014/main" id="{113B728C-73A2-43D5-A90B-DCB01665B945}"/>
              </a:ext>
            </a:extLst>
          </p:cNvPr>
          <p:cNvSpPr>
            <a:spLocks noGrp="1"/>
          </p:cNvSpPr>
          <p:nvPr>
            <p:ph type="chart" sz="quarter" idx="24"/>
          </p:nvPr>
        </p:nvSpPr>
        <p:spPr>
          <a:xfrm>
            <a:off x="5038275" y="4187388"/>
            <a:ext cx="4590000" cy="2088000"/>
          </a:xfrm>
          <a:prstGeom prst="rect">
            <a:avLst/>
          </a:prstGeom>
        </p:spPr>
        <p:txBody>
          <a:bodyPr/>
          <a:lstStyle/>
          <a:p>
            <a:r>
              <a:rPr lang="en-US" dirty="0"/>
              <a:t>Click icon to add chart</a:t>
            </a:r>
            <a:endParaRPr lang="en-GB" dirty="0"/>
          </a:p>
        </p:txBody>
      </p:sp>
      <p:sp>
        <p:nvSpPr>
          <p:cNvPr id="21" name="Chart Placeholder 2">
            <a:extLst>
              <a:ext uri="{FF2B5EF4-FFF2-40B4-BE49-F238E27FC236}">
                <a16:creationId xmlns:a16="http://schemas.microsoft.com/office/drawing/2014/main" id="{B18AABA7-611F-4673-96BF-92B4215421AB}"/>
              </a:ext>
            </a:extLst>
          </p:cNvPr>
          <p:cNvSpPr>
            <a:spLocks noGrp="1"/>
          </p:cNvSpPr>
          <p:nvPr>
            <p:ph type="chart" sz="quarter" idx="25" hasCustomPrompt="1"/>
          </p:nvPr>
        </p:nvSpPr>
        <p:spPr>
          <a:xfrm>
            <a:off x="460375" y="1918602"/>
            <a:ext cx="4265613" cy="42120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chart</a:t>
            </a:r>
          </a:p>
        </p:txBody>
      </p:sp>
      <p:sp>
        <p:nvSpPr>
          <p:cNvPr id="22" name="Table Placeholder 6">
            <a:extLst>
              <a:ext uri="{FF2B5EF4-FFF2-40B4-BE49-F238E27FC236}">
                <a16:creationId xmlns:a16="http://schemas.microsoft.com/office/drawing/2014/main" id="{13745BF0-15F6-47B0-B886-B077A89EF838}"/>
              </a:ext>
            </a:extLst>
          </p:cNvPr>
          <p:cNvSpPr>
            <a:spLocks noGrp="1"/>
          </p:cNvSpPr>
          <p:nvPr>
            <p:ph type="tbl" sz="quarter" idx="28" hasCustomPrompt="1"/>
          </p:nvPr>
        </p:nvSpPr>
        <p:spPr>
          <a:xfrm>
            <a:off x="892800" y="2914515"/>
            <a:ext cx="3340800" cy="23544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table</a:t>
            </a:r>
          </a:p>
        </p:txBody>
      </p:sp>
    </p:spTree>
    <p:extLst>
      <p:ext uri="{BB962C8B-B14F-4D97-AF65-F5344CB8AC3E}">
        <p14:creationId xmlns:p14="http://schemas.microsoft.com/office/powerpoint/2010/main" val="2936258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rket share by sub-segm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a:t>Click to add slide title</a:t>
            </a:r>
            <a:endParaRPr lang="en-GB"/>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37" name="CaptionR">
            <a:extLst>
              <a:ext uri="{FF2B5EF4-FFF2-40B4-BE49-F238E27FC236}">
                <a16:creationId xmlns:a16="http://schemas.microsoft.com/office/drawing/2014/main" id="{1AEFA0B1-7B54-462E-972F-3D5B01F3BCD2}"/>
              </a:ext>
            </a:extLst>
          </p:cNvPr>
          <p:cNvSpPr>
            <a:spLocks noGrp="1"/>
          </p:cNvSpPr>
          <p:nvPr>
            <p:ph type="body" sz="quarter" idx="40"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1" name="Chart Placeholder 2">
            <a:extLst>
              <a:ext uri="{FF2B5EF4-FFF2-40B4-BE49-F238E27FC236}">
                <a16:creationId xmlns:a16="http://schemas.microsoft.com/office/drawing/2014/main" id="{B18AABA7-611F-4673-96BF-92B4215421AB}"/>
              </a:ext>
            </a:extLst>
          </p:cNvPr>
          <p:cNvSpPr>
            <a:spLocks noGrp="1"/>
          </p:cNvSpPr>
          <p:nvPr>
            <p:ph type="chart" sz="quarter" idx="25" hasCustomPrompt="1"/>
          </p:nvPr>
        </p:nvSpPr>
        <p:spPr>
          <a:xfrm>
            <a:off x="460375" y="1918602"/>
            <a:ext cx="4265613" cy="42120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chart</a:t>
            </a:r>
          </a:p>
        </p:txBody>
      </p:sp>
      <p:sp>
        <p:nvSpPr>
          <p:cNvPr id="22" name="Table Placeholder 6">
            <a:extLst>
              <a:ext uri="{FF2B5EF4-FFF2-40B4-BE49-F238E27FC236}">
                <a16:creationId xmlns:a16="http://schemas.microsoft.com/office/drawing/2014/main" id="{13745BF0-15F6-47B0-B886-B077A89EF838}"/>
              </a:ext>
            </a:extLst>
          </p:cNvPr>
          <p:cNvSpPr>
            <a:spLocks noGrp="1"/>
          </p:cNvSpPr>
          <p:nvPr>
            <p:ph type="tbl" sz="quarter" idx="28" hasCustomPrompt="1"/>
          </p:nvPr>
        </p:nvSpPr>
        <p:spPr>
          <a:xfrm>
            <a:off x="892800" y="2914515"/>
            <a:ext cx="3340800" cy="23544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table</a:t>
            </a:r>
          </a:p>
        </p:txBody>
      </p:sp>
    </p:spTree>
    <p:extLst>
      <p:ext uri="{BB962C8B-B14F-4D97-AF65-F5344CB8AC3E}">
        <p14:creationId xmlns:p14="http://schemas.microsoft.com/office/powerpoint/2010/main" val="2835658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rket share side-by-side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a:t>Click to add slide title</a:t>
            </a:r>
            <a:endParaRPr lang="en-GB"/>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37" name="CaptionR">
            <a:extLst>
              <a:ext uri="{FF2B5EF4-FFF2-40B4-BE49-F238E27FC236}">
                <a16:creationId xmlns:a16="http://schemas.microsoft.com/office/drawing/2014/main" id="{1AEFA0B1-7B54-462E-972F-3D5B01F3BCD2}"/>
              </a:ext>
            </a:extLst>
          </p:cNvPr>
          <p:cNvSpPr>
            <a:spLocks noGrp="1"/>
          </p:cNvSpPr>
          <p:nvPr>
            <p:ph type="body" sz="quarter" idx="40"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1" name="Chart Placeholder 2">
            <a:extLst>
              <a:ext uri="{FF2B5EF4-FFF2-40B4-BE49-F238E27FC236}">
                <a16:creationId xmlns:a16="http://schemas.microsoft.com/office/drawing/2014/main" id="{B18AABA7-611F-4673-96BF-92B4215421AB}"/>
              </a:ext>
            </a:extLst>
          </p:cNvPr>
          <p:cNvSpPr>
            <a:spLocks noGrp="1"/>
          </p:cNvSpPr>
          <p:nvPr>
            <p:ph type="chart" sz="quarter" idx="25" hasCustomPrompt="1"/>
          </p:nvPr>
        </p:nvSpPr>
        <p:spPr>
          <a:xfrm>
            <a:off x="460375" y="1903615"/>
            <a:ext cx="4232275" cy="4297159"/>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chart</a:t>
            </a:r>
          </a:p>
        </p:txBody>
      </p:sp>
      <p:sp>
        <p:nvSpPr>
          <p:cNvPr id="8" name="CaptionR">
            <a:extLst>
              <a:ext uri="{FF2B5EF4-FFF2-40B4-BE49-F238E27FC236}">
                <a16:creationId xmlns:a16="http://schemas.microsoft.com/office/drawing/2014/main" id="{A570E5CB-77CA-44D8-B3DC-7B6FAE10FF78}"/>
              </a:ext>
            </a:extLst>
          </p:cNvPr>
          <p:cNvSpPr>
            <a:spLocks noGrp="1"/>
          </p:cNvSpPr>
          <p:nvPr>
            <p:ph type="body" sz="quarter" idx="41" hasCustomPrompt="1"/>
          </p:nvPr>
        </p:nvSpPr>
        <p:spPr>
          <a:xfrm>
            <a:off x="5205414"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9" name="Chart Placeholder 2">
            <a:extLst>
              <a:ext uri="{FF2B5EF4-FFF2-40B4-BE49-F238E27FC236}">
                <a16:creationId xmlns:a16="http://schemas.microsoft.com/office/drawing/2014/main" id="{92060AB4-5D86-4CFF-B61C-FDFD1B249939}"/>
              </a:ext>
            </a:extLst>
          </p:cNvPr>
          <p:cNvSpPr>
            <a:spLocks noGrp="1"/>
          </p:cNvSpPr>
          <p:nvPr>
            <p:ph type="chart" sz="quarter" idx="42" hasCustomPrompt="1"/>
          </p:nvPr>
        </p:nvSpPr>
        <p:spPr>
          <a:xfrm>
            <a:off x="5213352" y="1903615"/>
            <a:ext cx="4232274" cy="429716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chart</a:t>
            </a:r>
          </a:p>
        </p:txBody>
      </p:sp>
    </p:spTree>
    <p:extLst>
      <p:ext uri="{BB962C8B-B14F-4D97-AF65-F5344CB8AC3E}">
        <p14:creationId xmlns:p14="http://schemas.microsoft.com/office/powerpoint/2010/main" val="2461054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rket share side-by-side charts with tab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a:t>Click to add slide title</a:t>
            </a:r>
            <a:endParaRPr lang="en-GB"/>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37" name="CaptionR">
            <a:extLst>
              <a:ext uri="{FF2B5EF4-FFF2-40B4-BE49-F238E27FC236}">
                <a16:creationId xmlns:a16="http://schemas.microsoft.com/office/drawing/2014/main" id="{1AEFA0B1-7B54-462E-972F-3D5B01F3BCD2}"/>
              </a:ext>
            </a:extLst>
          </p:cNvPr>
          <p:cNvSpPr>
            <a:spLocks noGrp="1"/>
          </p:cNvSpPr>
          <p:nvPr>
            <p:ph type="body" sz="quarter" idx="40"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1" name="Chart Placeholder 2">
            <a:extLst>
              <a:ext uri="{FF2B5EF4-FFF2-40B4-BE49-F238E27FC236}">
                <a16:creationId xmlns:a16="http://schemas.microsoft.com/office/drawing/2014/main" id="{B18AABA7-611F-4673-96BF-92B4215421AB}"/>
              </a:ext>
            </a:extLst>
          </p:cNvPr>
          <p:cNvSpPr>
            <a:spLocks noGrp="1"/>
          </p:cNvSpPr>
          <p:nvPr>
            <p:ph type="chart" sz="quarter" idx="25" hasCustomPrompt="1"/>
          </p:nvPr>
        </p:nvSpPr>
        <p:spPr>
          <a:xfrm>
            <a:off x="452436" y="1903615"/>
            <a:ext cx="4232275" cy="20880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chart</a:t>
            </a:r>
          </a:p>
        </p:txBody>
      </p:sp>
      <p:sp>
        <p:nvSpPr>
          <p:cNvPr id="8" name="CaptionR">
            <a:extLst>
              <a:ext uri="{FF2B5EF4-FFF2-40B4-BE49-F238E27FC236}">
                <a16:creationId xmlns:a16="http://schemas.microsoft.com/office/drawing/2014/main" id="{A570E5CB-77CA-44D8-B3DC-7B6FAE10FF78}"/>
              </a:ext>
            </a:extLst>
          </p:cNvPr>
          <p:cNvSpPr>
            <a:spLocks noGrp="1"/>
          </p:cNvSpPr>
          <p:nvPr>
            <p:ph type="body" sz="quarter" idx="41" hasCustomPrompt="1"/>
          </p:nvPr>
        </p:nvSpPr>
        <p:spPr>
          <a:xfrm>
            <a:off x="5205414"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9" name="Chart Placeholder 2">
            <a:extLst>
              <a:ext uri="{FF2B5EF4-FFF2-40B4-BE49-F238E27FC236}">
                <a16:creationId xmlns:a16="http://schemas.microsoft.com/office/drawing/2014/main" id="{92060AB4-5D86-4CFF-B61C-FDFD1B249939}"/>
              </a:ext>
            </a:extLst>
          </p:cNvPr>
          <p:cNvSpPr>
            <a:spLocks noGrp="1"/>
          </p:cNvSpPr>
          <p:nvPr>
            <p:ph type="chart" sz="quarter" idx="42" hasCustomPrompt="1"/>
          </p:nvPr>
        </p:nvSpPr>
        <p:spPr>
          <a:xfrm>
            <a:off x="5213352" y="1903616"/>
            <a:ext cx="4232274" cy="20880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chart</a:t>
            </a:r>
          </a:p>
        </p:txBody>
      </p:sp>
      <p:sp>
        <p:nvSpPr>
          <p:cNvPr id="10" name="Table Placeholder 6">
            <a:extLst>
              <a:ext uri="{FF2B5EF4-FFF2-40B4-BE49-F238E27FC236}">
                <a16:creationId xmlns:a16="http://schemas.microsoft.com/office/drawing/2014/main" id="{A29AAFC6-246B-4615-9772-EB0489F5C94D}"/>
              </a:ext>
            </a:extLst>
          </p:cNvPr>
          <p:cNvSpPr>
            <a:spLocks noGrp="1"/>
          </p:cNvSpPr>
          <p:nvPr>
            <p:ph type="tbl" sz="quarter" idx="28" hasCustomPrompt="1"/>
          </p:nvPr>
        </p:nvSpPr>
        <p:spPr>
          <a:xfrm>
            <a:off x="452436" y="4040775"/>
            <a:ext cx="4232273" cy="21600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table</a:t>
            </a:r>
          </a:p>
        </p:txBody>
      </p:sp>
      <p:sp>
        <p:nvSpPr>
          <p:cNvPr id="13" name="Table Placeholder 6">
            <a:extLst>
              <a:ext uri="{FF2B5EF4-FFF2-40B4-BE49-F238E27FC236}">
                <a16:creationId xmlns:a16="http://schemas.microsoft.com/office/drawing/2014/main" id="{71FB91EF-B07C-4C03-916C-56FCB0CE2850}"/>
              </a:ext>
            </a:extLst>
          </p:cNvPr>
          <p:cNvSpPr>
            <a:spLocks noGrp="1"/>
          </p:cNvSpPr>
          <p:nvPr>
            <p:ph type="tbl" sz="quarter" idx="43" hasCustomPrompt="1"/>
          </p:nvPr>
        </p:nvSpPr>
        <p:spPr>
          <a:xfrm>
            <a:off x="5213352" y="4040775"/>
            <a:ext cx="4232273" cy="21600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table</a:t>
            </a:r>
          </a:p>
        </p:txBody>
      </p:sp>
    </p:spTree>
    <p:extLst>
      <p:ext uri="{BB962C8B-B14F-4D97-AF65-F5344CB8AC3E}">
        <p14:creationId xmlns:p14="http://schemas.microsoft.com/office/powerpoint/2010/main" val="3607490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3F0167E-493B-489A-95E1-07C49F29C9C4}"/>
              </a:ext>
            </a:extLst>
          </p:cNvPr>
          <p:cNvSpPr>
            <a:spLocks noGrp="1"/>
          </p:cNvSpPr>
          <p:nvPr>
            <p:ph type="body" sz="quarter" idx="19"/>
          </p:nvPr>
        </p:nvSpPr>
        <p:spPr>
          <a:xfrm>
            <a:off x="453673" y="6275388"/>
            <a:ext cx="6300787" cy="504001"/>
          </a:xfrm>
          <a:prstGeom prst="rect">
            <a:avLst/>
          </a:prstGeom>
        </p:spPr>
        <p:txBody>
          <a:bodyPr lIns="0" rIns="0"/>
          <a:lstStyle>
            <a:lvl1pPr marL="92075" indent="-92075">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1" name="TextPlaceholder1"/>
          <p:cNvSpPr>
            <a:spLocks noGrp="1"/>
          </p:cNvSpPr>
          <p:nvPr>
            <p:ph type="body" sz="quarter" idx="12" hasCustomPrompt="1"/>
          </p:nvPr>
        </p:nvSpPr>
        <p:spPr>
          <a:xfrm>
            <a:off x="453673" y="1366271"/>
            <a:ext cx="8999889"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Slide Number Placeholder 4">
            <a:extLst>
              <a:ext uri="{FF2B5EF4-FFF2-40B4-BE49-F238E27FC236}">
                <a16:creationId xmlns:a16="http://schemas.microsoft.com/office/drawing/2014/main" id="{363A9C88-25E2-4A40-B105-6360CA98A400}"/>
              </a:ext>
            </a:extLst>
          </p:cNvPr>
          <p:cNvSpPr>
            <a:spLocks noGrp="1"/>
          </p:cNvSpPr>
          <p:nvPr>
            <p:ph type="sldNum" sz="quarter" idx="4"/>
          </p:nvPr>
        </p:nvSpPr>
        <p:spPr>
          <a:xfrm>
            <a:off x="8860686" y="147600"/>
            <a:ext cx="592878"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9" name="Title 1">
            <a:extLst>
              <a:ext uri="{FF2B5EF4-FFF2-40B4-BE49-F238E27FC236}">
                <a16:creationId xmlns:a16="http://schemas.microsoft.com/office/drawing/2014/main" id="{A408951A-F2F8-4657-BD13-A84E0DC79F57}"/>
              </a:ext>
            </a:extLst>
          </p:cNvPr>
          <p:cNvSpPr>
            <a:spLocks noGrp="1"/>
          </p:cNvSpPr>
          <p:nvPr>
            <p:ph type="title" hasCustomPrompt="1"/>
          </p:nvPr>
        </p:nvSpPr>
        <p:spPr>
          <a:xfrm>
            <a:off x="453674" y="468000"/>
            <a:ext cx="8999889"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2462077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rket share chart+table left chart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a:t>Click to add slide title</a:t>
            </a:r>
            <a:endParaRPr lang="en-GB"/>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37" name="CaptionR">
            <a:extLst>
              <a:ext uri="{FF2B5EF4-FFF2-40B4-BE49-F238E27FC236}">
                <a16:creationId xmlns:a16="http://schemas.microsoft.com/office/drawing/2014/main" id="{1AEFA0B1-7B54-462E-972F-3D5B01F3BCD2}"/>
              </a:ext>
            </a:extLst>
          </p:cNvPr>
          <p:cNvSpPr>
            <a:spLocks noGrp="1"/>
          </p:cNvSpPr>
          <p:nvPr>
            <p:ph type="body" sz="quarter" idx="40"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1" name="Chart Placeholder 2">
            <a:extLst>
              <a:ext uri="{FF2B5EF4-FFF2-40B4-BE49-F238E27FC236}">
                <a16:creationId xmlns:a16="http://schemas.microsoft.com/office/drawing/2014/main" id="{B18AABA7-611F-4673-96BF-92B4215421AB}"/>
              </a:ext>
            </a:extLst>
          </p:cNvPr>
          <p:cNvSpPr>
            <a:spLocks noGrp="1"/>
          </p:cNvSpPr>
          <p:nvPr>
            <p:ph type="chart" sz="quarter" idx="25" hasCustomPrompt="1"/>
          </p:nvPr>
        </p:nvSpPr>
        <p:spPr>
          <a:xfrm>
            <a:off x="452436" y="1903615"/>
            <a:ext cx="4232275" cy="20880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chart</a:t>
            </a:r>
          </a:p>
        </p:txBody>
      </p:sp>
      <p:sp>
        <p:nvSpPr>
          <p:cNvPr id="8" name="CaptionR">
            <a:extLst>
              <a:ext uri="{FF2B5EF4-FFF2-40B4-BE49-F238E27FC236}">
                <a16:creationId xmlns:a16="http://schemas.microsoft.com/office/drawing/2014/main" id="{A570E5CB-77CA-44D8-B3DC-7B6FAE10FF78}"/>
              </a:ext>
            </a:extLst>
          </p:cNvPr>
          <p:cNvSpPr>
            <a:spLocks noGrp="1"/>
          </p:cNvSpPr>
          <p:nvPr>
            <p:ph type="body" sz="quarter" idx="41" hasCustomPrompt="1"/>
          </p:nvPr>
        </p:nvSpPr>
        <p:spPr>
          <a:xfrm>
            <a:off x="5205414"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9" name="Chart Placeholder 2">
            <a:extLst>
              <a:ext uri="{FF2B5EF4-FFF2-40B4-BE49-F238E27FC236}">
                <a16:creationId xmlns:a16="http://schemas.microsoft.com/office/drawing/2014/main" id="{92060AB4-5D86-4CFF-B61C-FDFD1B249939}"/>
              </a:ext>
            </a:extLst>
          </p:cNvPr>
          <p:cNvSpPr>
            <a:spLocks noGrp="1"/>
          </p:cNvSpPr>
          <p:nvPr>
            <p:ph type="chart" sz="quarter" idx="42" hasCustomPrompt="1"/>
          </p:nvPr>
        </p:nvSpPr>
        <p:spPr>
          <a:xfrm>
            <a:off x="5213352" y="1903615"/>
            <a:ext cx="4232274" cy="4297159"/>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chart</a:t>
            </a:r>
          </a:p>
        </p:txBody>
      </p:sp>
      <p:sp>
        <p:nvSpPr>
          <p:cNvPr id="10" name="Table Placeholder 6">
            <a:extLst>
              <a:ext uri="{FF2B5EF4-FFF2-40B4-BE49-F238E27FC236}">
                <a16:creationId xmlns:a16="http://schemas.microsoft.com/office/drawing/2014/main" id="{A29AAFC6-246B-4615-9772-EB0489F5C94D}"/>
              </a:ext>
            </a:extLst>
          </p:cNvPr>
          <p:cNvSpPr>
            <a:spLocks noGrp="1"/>
          </p:cNvSpPr>
          <p:nvPr>
            <p:ph type="tbl" sz="quarter" idx="28" hasCustomPrompt="1"/>
          </p:nvPr>
        </p:nvSpPr>
        <p:spPr>
          <a:xfrm>
            <a:off x="452436" y="4040775"/>
            <a:ext cx="4232273" cy="2160000"/>
          </a:xfrm>
          <a:prstGeom prst="rect">
            <a:avLst/>
          </a:prstGeom>
        </p:spPr>
        <p:txBody>
          <a:bodyPr/>
          <a:lstStyle>
            <a:lvl1pPr marL="0" indent="0">
              <a:buNone/>
              <a:defRPr baseline="0">
                <a:solidFill>
                  <a:srgbClr val="000000"/>
                </a:solidFill>
                <a:latin typeface="Franklin Gothic Book" panose="020B0503020102020204" pitchFamily="34" charset="0"/>
              </a:defRPr>
            </a:lvl1pPr>
          </a:lstStyle>
          <a:p>
            <a:r>
              <a:rPr lang="en-GB" dirty="0"/>
              <a:t>NBED Insert table</a:t>
            </a:r>
          </a:p>
        </p:txBody>
      </p:sp>
    </p:spTree>
    <p:extLst>
      <p:ext uri="{BB962C8B-B14F-4D97-AF65-F5344CB8AC3E}">
        <p14:creationId xmlns:p14="http://schemas.microsoft.com/office/powerpoint/2010/main" val="667552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up Graphics + Text alongside">
    <p:spTree>
      <p:nvGrpSpPr>
        <p:cNvPr id="1" name=""/>
        <p:cNvGrpSpPr/>
        <p:nvPr/>
      </p:nvGrpSpPr>
      <p:grpSpPr>
        <a:xfrm>
          <a:off x="0" y="0"/>
          <a:ext cx="0" cy="0"/>
          <a:chOff x="0" y="0"/>
          <a:chExt cx="0" cy="0"/>
        </a:xfrm>
      </p:grpSpPr>
      <p:sp>
        <p:nvSpPr>
          <p:cNvPr id="4" name="TextPlaceholder1"/>
          <p:cNvSpPr>
            <a:spLocks noGrp="1"/>
          </p:cNvSpPr>
          <p:nvPr>
            <p:ph type="body" sz="quarter" idx="12" hasCustomPrompt="1"/>
          </p:nvPr>
        </p:nvSpPr>
        <p:spPr>
          <a:xfrm>
            <a:off x="5205413" y="1366271"/>
            <a:ext cx="4248150" cy="483531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 </a:t>
            </a:r>
          </a:p>
          <a:p>
            <a:pPr lvl="1"/>
            <a:r>
              <a:rPr lang="en-GB"/>
              <a:t>Second level</a:t>
            </a:r>
          </a:p>
          <a:p>
            <a:pPr lvl="2"/>
            <a:r>
              <a:rPr lang="en-GB"/>
              <a:t>Third level</a:t>
            </a:r>
          </a:p>
          <a:p>
            <a:pPr lvl="3"/>
            <a:r>
              <a:rPr lang="en-GB"/>
              <a:t>Fourth level</a:t>
            </a:r>
          </a:p>
        </p:txBody>
      </p:sp>
      <p:sp>
        <p:nvSpPr>
          <p:cNvPr id="2" name="Title 1"/>
          <p:cNvSpPr>
            <a:spLocks noGrp="1"/>
          </p:cNvSpPr>
          <p:nvPr>
            <p:ph type="title" hasCustomPrompt="1"/>
          </p:nvPr>
        </p:nvSpPr>
        <p:spPr>
          <a:xfrm>
            <a:off x="456522" y="468000"/>
            <a:ext cx="8997041" cy="756000"/>
          </a:xfrm>
        </p:spPr>
        <p:txBody>
          <a:bodyPr lIns="0" rIns="0"/>
          <a:lstStyle>
            <a:lvl1pPr>
              <a:defRPr/>
            </a:lvl1pPr>
          </a:lstStyle>
          <a:p>
            <a:r>
              <a:rPr lang="en-GB" noProof="0"/>
              <a:t>Click to add slide title</a:t>
            </a:r>
            <a:endParaRPr lang="en-GB"/>
          </a:p>
        </p:txBody>
      </p:sp>
      <p:sp>
        <p:nvSpPr>
          <p:cNvPr id="5" name="CaptionR"/>
          <p:cNvSpPr>
            <a:spLocks noGrp="1"/>
          </p:cNvSpPr>
          <p:nvPr>
            <p:ph type="body" sz="quarter" idx="15"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6" name="ImageR"/>
          <p:cNvSpPr>
            <a:spLocks noGrp="1"/>
          </p:cNvSpPr>
          <p:nvPr>
            <p:ph type="pic" sz="quarter" idx="11" hasCustomPrompt="1"/>
          </p:nvPr>
        </p:nvSpPr>
        <p:spPr>
          <a:xfrm>
            <a:off x="259200" y="16740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452438" y="3884432"/>
            <a:ext cx="4234084"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0" name="ImageR"/>
          <p:cNvSpPr>
            <a:spLocks noGrp="1"/>
          </p:cNvSpPr>
          <p:nvPr>
            <p:ph type="pic" sz="quarter" idx="18" hasCustomPrompt="1"/>
          </p:nvPr>
        </p:nvSpPr>
        <p:spPr>
          <a:xfrm>
            <a:off x="259200" y="4188335"/>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1F33B6E2-BB33-421C-9589-33800133C764}"/>
              </a:ext>
            </a:extLst>
          </p:cNvPr>
          <p:cNvSpPr>
            <a:spLocks noGrp="1"/>
          </p:cNvSpPr>
          <p:nvPr>
            <p:ph type="body" sz="quarter" idx="19"/>
          </p:nvPr>
        </p:nvSpPr>
        <p:spPr>
          <a:xfrm>
            <a:off x="456522"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2799703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2-up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a:t>Click to add slide title</a:t>
            </a:r>
            <a:endParaRPr lang="en-GB"/>
          </a:p>
        </p:txBody>
      </p:sp>
      <p:sp>
        <p:nvSpPr>
          <p:cNvPr id="4" name="TextPlaceholder1"/>
          <p:cNvSpPr>
            <a:spLocks noGrp="1"/>
          </p:cNvSpPr>
          <p:nvPr>
            <p:ph type="body" sz="quarter" idx="12" hasCustomPrompt="1"/>
          </p:nvPr>
        </p:nvSpPr>
        <p:spPr>
          <a:xfrm>
            <a:off x="452438" y="1366272"/>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 </a:t>
            </a:r>
          </a:p>
          <a:p>
            <a:pPr lvl="1"/>
            <a:r>
              <a:rPr lang="en-GB"/>
              <a:t>Second level</a:t>
            </a:r>
          </a:p>
          <a:p>
            <a:pPr lvl="2"/>
            <a:r>
              <a:rPr lang="en-GB"/>
              <a:t>Third level</a:t>
            </a:r>
          </a:p>
          <a:p>
            <a:pPr lvl="3"/>
            <a:r>
              <a:rPr lang="en-GB"/>
              <a:t>Fourth level</a:t>
            </a:r>
          </a:p>
        </p:txBody>
      </p:sp>
      <p:sp>
        <p:nvSpPr>
          <p:cNvPr id="5" name="CaptionR"/>
          <p:cNvSpPr>
            <a:spLocks noGrp="1"/>
          </p:cNvSpPr>
          <p:nvPr>
            <p:ph type="body" sz="quarter" idx="15" hasCustomPrompt="1"/>
          </p:nvPr>
        </p:nvSpPr>
        <p:spPr>
          <a:xfrm>
            <a:off x="52092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6" name="ImageR"/>
          <p:cNvSpPr>
            <a:spLocks noGrp="1"/>
          </p:cNvSpPr>
          <p:nvPr>
            <p:ph type="pic" sz="quarter" idx="11" hasCustomPrompt="1"/>
          </p:nvPr>
        </p:nvSpPr>
        <p:spPr>
          <a:xfrm>
            <a:off x="5014800" y="16740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5216603" y="3880876"/>
            <a:ext cx="423696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0" name="ImageR"/>
          <p:cNvSpPr>
            <a:spLocks noGrp="1"/>
          </p:cNvSpPr>
          <p:nvPr>
            <p:ph type="pic" sz="quarter" idx="18" hasCustomPrompt="1"/>
          </p:nvPr>
        </p:nvSpPr>
        <p:spPr>
          <a:xfrm>
            <a:off x="5014800" y="4184779"/>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294226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L; figure and text 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a:t>Click to add slide title</a:t>
            </a:r>
            <a:endParaRPr lang="en-GB"/>
          </a:p>
        </p:txBody>
      </p:sp>
      <p:sp>
        <p:nvSpPr>
          <p:cNvPr id="4" name="TextPlaceholder1"/>
          <p:cNvSpPr>
            <a:spLocks noGrp="1"/>
          </p:cNvSpPr>
          <p:nvPr>
            <p:ph type="body" sz="quarter" idx="12" hasCustomPrompt="1"/>
          </p:nvPr>
        </p:nvSpPr>
        <p:spPr>
          <a:xfrm>
            <a:off x="452438" y="1366272"/>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 </a:t>
            </a:r>
          </a:p>
          <a:p>
            <a:pPr lvl="1"/>
            <a:r>
              <a:rPr lang="en-GB"/>
              <a:t>Second level</a:t>
            </a:r>
          </a:p>
          <a:p>
            <a:pPr lvl="2"/>
            <a:r>
              <a:rPr lang="en-GB"/>
              <a:t>Third level</a:t>
            </a:r>
          </a:p>
          <a:p>
            <a:pPr lvl="3"/>
            <a:r>
              <a:rPr lang="en-GB"/>
              <a:t>Fourth level</a:t>
            </a:r>
          </a:p>
        </p:txBody>
      </p:sp>
      <p:sp>
        <p:nvSpPr>
          <p:cNvPr id="5" name="CaptionR"/>
          <p:cNvSpPr>
            <a:spLocks noGrp="1"/>
          </p:cNvSpPr>
          <p:nvPr>
            <p:ph type="body" sz="quarter" idx="15" hasCustomPrompt="1"/>
          </p:nvPr>
        </p:nvSpPr>
        <p:spPr>
          <a:xfrm>
            <a:off x="52092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6" name="ImageR"/>
          <p:cNvSpPr>
            <a:spLocks noGrp="1"/>
          </p:cNvSpPr>
          <p:nvPr>
            <p:ph type="pic" sz="quarter" idx="11" hasCustomPrompt="1"/>
          </p:nvPr>
        </p:nvSpPr>
        <p:spPr>
          <a:xfrm>
            <a:off x="5014800" y="16740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4" name="TextPlaceholder1">
            <a:extLst>
              <a:ext uri="{FF2B5EF4-FFF2-40B4-BE49-F238E27FC236}">
                <a16:creationId xmlns:a16="http://schemas.microsoft.com/office/drawing/2014/main" id="{081159A2-3FA1-4A7D-A1FB-D8C2F70E897E}"/>
              </a:ext>
            </a:extLst>
          </p:cNvPr>
          <p:cNvSpPr>
            <a:spLocks noGrp="1"/>
          </p:cNvSpPr>
          <p:nvPr>
            <p:ph type="body" sz="quarter" idx="20" hasCustomPrompt="1"/>
          </p:nvPr>
        </p:nvSpPr>
        <p:spPr>
          <a:xfrm>
            <a:off x="5210217" y="3894364"/>
            <a:ext cx="4248150" cy="230641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 </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736383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figure L; text R">
    <p:spTree>
      <p:nvGrpSpPr>
        <p:cNvPr id="1" name=""/>
        <p:cNvGrpSpPr/>
        <p:nvPr/>
      </p:nvGrpSpPr>
      <p:grpSpPr>
        <a:xfrm>
          <a:off x="0" y="0"/>
          <a:ext cx="0" cy="0"/>
          <a:chOff x="0" y="0"/>
          <a:chExt cx="0" cy="0"/>
        </a:xfrm>
      </p:grpSpPr>
      <p:sp>
        <p:nvSpPr>
          <p:cNvPr id="8" name="TextPlaceholder2"/>
          <p:cNvSpPr>
            <a:spLocks noGrp="1"/>
          </p:cNvSpPr>
          <p:nvPr>
            <p:ph type="body" sz="quarter" idx="15" hasCustomPrompt="1"/>
          </p:nvPr>
        </p:nvSpPr>
        <p:spPr>
          <a:xfrm>
            <a:off x="5205413" y="1366271"/>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13" name="Slide Number Placeholder 4">
            <a:extLst>
              <a:ext uri="{FF2B5EF4-FFF2-40B4-BE49-F238E27FC236}">
                <a16:creationId xmlns:a16="http://schemas.microsoft.com/office/drawing/2014/main" id="{AF2F61F4-48AA-4C7A-A93E-16CD89D1B66A}"/>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21F5BAA4-F0E4-426A-9DF1-BA02DA52FAFD}"/>
              </a:ext>
            </a:extLst>
          </p:cNvPr>
          <p:cNvSpPr>
            <a:spLocks noGrp="1"/>
          </p:cNvSpPr>
          <p:nvPr>
            <p:ph type="title" hasCustomPrompt="1"/>
          </p:nvPr>
        </p:nvSpPr>
        <p:spPr>
          <a:xfrm>
            <a:off x="453600" y="468000"/>
            <a:ext cx="9000000" cy="756000"/>
          </a:xfrm>
          <a:prstGeom prst="rect">
            <a:avLst/>
          </a:prstGeom>
        </p:spPr>
        <p:txBody>
          <a:bodyPr vert="horz" lIns="0" tIns="45720" rIns="0" bIns="45720" rtlCol="0" anchor="ctr">
            <a:noAutofit/>
          </a:bodyPr>
          <a:lstStyle>
            <a:lvl1pPr>
              <a:defRPr lang="en-GB" noProof="0" dirty="0"/>
            </a:lvl1pPr>
          </a:lstStyle>
          <a:p>
            <a:pPr lvl="0"/>
            <a:r>
              <a:rPr lang="en-GB" noProof="0"/>
              <a:t>Click to add slide title</a:t>
            </a:r>
          </a:p>
        </p:txBody>
      </p:sp>
      <p:sp>
        <p:nvSpPr>
          <p:cNvPr id="9" name="Text Placeholder 4">
            <a:extLst>
              <a:ext uri="{FF2B5EF4-FFF2-40B4-BE49-F238E27FC236}">
                <a16:creationId xmlns:a16="http://schemas.microsoft.com/office/drawing/2014/main" id="{91D319E1-98C3-4087-B5A5-C27EC0A272EF}"/>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0" name="CaptionR">
            <a:extLst>
              <a:ext uri="{FF2B5EF4-FFF2-40B4-BE49-F238E27FC236}">
                <a16:creationId xmlns:a16="http://schemas.microsoft.com/office/drawing/2014/main" id="{467071B0-B351-4A3C-A3C1-0B328605FFE8}"/>
              </a:ext>
            </a:extLst>
          </p:cNvPr>
          <p:cNvSpPr>
            <a:spLocks noGrp="1"/>
          </p:cNvSpPr>
          <p:nvPr>
            <p:ph type="body" sz="quarter" idx="17" hasCustomPrompt="1"/>
          </p:nvPr>
        </p:nvSpPr>
        <p:spPr>
          <a:xfrm>
            <a:off x="452438" y="3884432"/>
            <a:ext cx="4234084"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2" name="ImageR">
            <a:extLst>
              <a:ext uri="{FF2B5EF4-FFF2-40B4-BE49-F238E27FC236}">
                <a16:creationId xmlns:a16="http://schemas.microsoft.com/office/drawing/2014/main" id="{AE1A68BB-C13D-4EF2-9B60-A52ED496614C}"/>
              </a:ext>
            </a:extLst>
          </p:cNvPr>
          <p:cNvSpPr>
            <a:spLocks noGrp="1"/>
          </p:cNvSpPr>
          <p:nvPr>
            <p:ph type="pic" sz="quarter" idx="18" hasCustomPrompt="1"/>
          </p:nvPr>
        </p:nvSpPr>
        <p:spPr>
          <a:xfrm>
            <a:off x="259200" y="4188335"/>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5" name="TextPlaceholder2">
            <a:extLst>
              <a:ext uri="{FF2B5EF4-FFF2-40B4-BE49-F238E27FC236}">
                <a16:creationId xmlns:a16="http://schemas.microsoft.com/office/drawing/2014/main" id="{CF5DC115-2BEF-48FF-94D8-35B17480D812}"/>
              </a:ext>
            </a:extLst>
          </p:cNvPr>
          <p:cNvSpPr>
            <a:spLocks noGrp="1"/>
          </p:cNvSpPr>
          <p:nvPr>
            <p:ph type="body" sz="quarter" idx="20" hasCustomPrompt="1"/>
          </p:nvPr>
        </p:nvSpPr>
        <p:spPr>
          <a:xfrm>
            <a:off x="452438" y="1366272"/>
            <a:ext cx="4248150" cy="2381136"/>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154040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up Graphics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6" y="468000"/>
            <a:ext cx="9001127" cy="756000"/>
          </a:xfrm>
        </p:spPr>
        <p:txBody>
          <a:bodyPr lIns="0" rIns="0"/>
          <a:lstStyle>
            <a:lvl1pPr>
              <a:defRPr baseline="0"/>
            </a:lvl1pPr>
          </a:lstStyle>
          <a:p>
            <a:r>
              <a:rPr lang="en-GB" noProof="0"/>
              <a:t>Click to add slide title</a:t>
            </a:r>
            <a:endParaRPr lang="en-GB"/>
          </a:p>
        </p:txBody>
      </p:sp>
      <p:sp>
        <p:nvSpPr>
          <p:cNvPr id="5" name="CaptionR"/>
          <p:cNvSpPr>
            <a:spLocks noGrp="1"/>
          </p:cNvSpPr>
          <p:nvPr>
            <p:ph type="body" sz="quarter" idx="15" hasCustomPrompt="1"/>
          </p:nvPr>
        </p:nvSpPr>
        <p:spPr>
          <a:xfrm>
            <a:off x="452438" y="1366271"/>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6" name="ImageR"/>
          <p:cNvSpPr>
            <a:spLocks noGrp="1"/>
          </p:cNvSpPr>
          <p:nvPr>
            <p:ph type="pic" sz="quarter" idx="11" hasCustomPrompt="1"/>
          </p:nvPr>
        </p:nvSpPr>
        <p:spPr>
          <a:xfrm>
            <a:off x="259200" y="1666049"/>
            <a:ext cx="3114000" cy="3132000"/>
          </a:xfrm>
          <a:prstGeom prst="rect">
            <a:avLst/>
          </a:prstGeom>
        </p:spPr>
        <p:txBody>
          <a:bodyPr/>
          <a:lstStyle>
            <a:lvl1pPr>
              <a:lnSpc>
                <a:spcPct val="100000"/>
              </a:lnSpc>
              <a:spcAft>
                <a:spcPts val="800"/>
              </a:spcAft>
              <a:defRPr sz="1000"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3566926" y="1366272"/>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0" name="ImageR"/>
          <p:cNvSpPr>
            <a:spLocks noGrp="1"/>
          </p:cNvSpPr>
          <p:nvPr>
            <p:ph type="pic" sz="quarter" idx="18" hasCustomPrompt="1"/>
          </p:nvPr>
        </p:nvSpPr>
        <p:spPr>
          <a:xfrm>
            <a:off x="3390522" y="1666049"/>
            <a:ext cx="3114000" cy="3132000"/>
          </a:xfrm>
          <a:prstGeom prst="rect">
            <a:avLst/>
          </a:prstGeom>
        </p:spPr>
        <p:txBody>
          <a:bodyPr/>
          <a:lstStyle>
            <a:lvl1pPr>
              <a:lnSpc>
                <a:spcPct val="100000"/>
              </a:lnSpc>
              <a:spcAft>
                <a:spcPts val="800"/>
              </a:spcAft>
              <a:defRPr sz="1000" baseline="0"/>
            </a:lvl1pPr>
          </a:lstStyle>
          <a:p>
            <a:r>
              <a:rPr lang="en-GB" dirty="0"/>
              <a:t>Click on this bullet and press Ctrl+V to paste a chart. Click on the icon to insert an image from file</a:t>
            </a:r>
          </a:p>
        </p:txBody>
      </p:sp>
      <p:sp>
        <p:nvSpPr>
          <p:cNvPr id="11" name="CaptionR"/>
          <p:cNvSpPr>
            <a:spLocks noGrp="1"/>
          </p:cNvSpPr>
          <p:nvPr>
            <p:ph type="body" sz="quarter" idx="19" hasCustomPrompt="1"/>
          </p:nvPr>
        </p:nvSpPr>
        <p:spPr>
          <a:xfrm>
            <a:off x="6681414" y="1366272"/>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2" name="ImageR"/>
          <p:cNvSpPr>
            <a:spLocks noGrp="1"/>
          </p:cNvSpPr>
          <p:nvPr>
            <p:ph type="pic" sz="quarter" idx="20" hasCustomPrompt="1"/>
          </p:nvPr>
        </p:nvSpPr>
        <p:spPr>
          <a:xfrm>
            <a:off x="6516189" y="1666049"/>
            <a:ext cx="3114000" cy="3132000"/>
          </a:xfrm>
          <a:prstGeom prst="rect">
            <a:avLst/>
          </a:prstGeom>
        </p:spPr>
        <p:txBody>
          <a:bodyPr/>
          <a:lstStyle>
            <a:lvl1pPr>
              <a:lnSpc>
                <a:spcPct val="100000"/>
              </a:lnSpc>
              <a:spcAft>
                <a:spcPts val="800"/>
              </a:spcAft>
              <a:defRPr sz="1000" baseline="0"/>
            </a:lvl1pPr>
          </a:lstStyle>
          <a:p>
            <a:r>
              <a:rPr lang="en-GB" dirty="0"/>
              <a:t>Click on this bullet and press Ctrl+V to paste a chart. Click on the icon to insert an image from file</a:t>
            </a:r>
          </a:p>
        </p:txBody>
      </p:sp>
      <p:sp>
        <p:nvSpPr>
          <p:cNvPr id="13" name="TextPlaceholder1"/>
          <p:cNvSpPr>
            <a:spLocks noGrp="1"/>
          </p:cNvSpPr>
          <p:nvPr>
            <p:ph type="body" sz="quarter" idx="12" hasCustomPrompt="1"/>
          </p:nvPr>
        </p:nvSpPr>
        <p:spPr>
          <a:xfrm>
            <a:off x="452437" y="4874408"/>
            <a:ext cx="4248151" cy="1332000"/>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Font typeface="Wingdings" panose="05000000000000000000" pitchFamily="2" charset="2"/>
              <a:buChar char="§"/>
              <a:defRPr/>
            </a:lvl2pPr>
            <a:lvl3pPr marL="541338" indent="-185738">
              <a:lnSpc>
                <a:spcPct val="100000"/>
              </a:lnSpc>
              <a:spcAft>
                <a:spcPts val="800"/>
              </a:spcAft>
              <a:buSzPct val="60000"/>
              <a:buFont typeface="Franklin Gothic Book" panose="020B0503020102020204" pitchFamily="34" charset="0"/>
              <a:buChar char="―"/>
              <a:defRPr/>
            </a:lvl3pPr>
            <a:lvl4pPr marL="719138" indent="-177800">
              <a:lnSpc>
                <a:spcPct val="100000"/>
              </a:lnSpc>
              <a:spcAft>
                <a:spcPts val="800"/>
              </a:spcAft>
              <a:buSzPct val="100000"/>
              <a:buFont typeface="Arial" panose="020B0604020202020204" pitchFamily="34" charset="0"/>
              <a:buChar char="•"/>
              <a:defRPr/>
            </a:lvl4pPr>
            <a:lvl5pPr marL="719138" indent="0">
              <a:buNone/>
              <a:defRPr/>
            </a:lvl5pPr>
          </a:lstStyle>
          <a:p>
            <a:pPr lvl="0"/>
            <a:r>
              <a:rPr lang="en-GB"/>
              <a:t>Click to add text </a:t>
            </a:r>
          </a:p>
          <a:p>
            <a:pPr lvl="1"/>
            <a:r>
              <a:rPr lang="en-GB"/>
              <a:t>Second level</a:t>
            </a:r>
          </a:p>
          <a:p>
            <a:pPr lvl="2"/>
            <a:r>
              <a:rPr lang="en-GB"/>
              <a:t>Third level</a:t>
            </a:r>
          </a:p>
          <a:p>
            <a:pPr lvl="3"/>
            <a:r>
              <a:rPr lang="en-GB"/>
              <a:t>Fourth level</a:t>
            </a:r>
          </a:p>
        </p:txBody>
      </p:sp>
      <p:sp>
        <p:nvSpPr>
          <p:cNvPr id="14" name="TextPlaceholder2"/>
          <p:cNvSpPr>
            <a:spLocks noGrp="1"/>
          </p:cNvSpPr>
          <p:nvPr>
            <p:ph type="body" sz="quarter" idx="21" hasCustomPrompt="1"/>
          </p:nvPr>
        </p:nvSpPr>
        <p:spPr>
          <a:xfrm>
            <a:off x="5205413" y="4874408"/>
            <a:ext cx="4247516" cy="1332000"/>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Font typeface="Wingdings" panose="05000000000000000000" pitchFamily="2" charset="2"/>
              <a:buChar char="§"/>
              <a:defRPr/>
            </a:lvl2pPr>
            <a:lvl3pPr marL="541338" indent="-185738">
              <a:lnSpc>
                <a:spcPct val="100000"/>
              </a:lnSpc>
              <a:spcAft>
                <a:spcPts val="800"/>
              </a:spcAft>
              <a:buSzPct val="80000"/>
              <a:buFont typeface="Franklin Gothic Book" panose="020B0503020102020204" pitchFamily="34" charset="0"/>
              <a:buChar char="―"/>
              <a:defRPr/>
            </a:lvl3pPr>
            <a:lvl4pPr marL="719138" indent="-177800">
              <a:lnSpc>
                <a:spcPct val="100000"/>
              </a:lnSpc>
              <a:spcAft>
                <a:spcPts val="800"/>
              </a:spcAft>
              <a:buSzPct val="100000"/>
              <a:buFont typeface="Arial" panose="020B0604020202020204" pitchFamily="34" charset="0"/>
              <a:buChar char="•"/>
              <a:defRPr/>
            </a:lvl4pPr>
            <a:lvl5pPr marL="719138" indent="0">
              <a:buNone/>
              <a:defRPr/>
            </a:lvl5pPr>
          </a:lstStyle>
          <a:p>
            <a:pPr lvl="0"/>
            <a:r>
              <a:rPr lang="en-GB"/>
              <a:t>Click to add text </a:t>
            </a:r>
          </a:p>
          <a:p>
            <a:pPr lvl="1"/>
            <a:r>
              <a:rPr lang="en-GB"/>
              <a:t>Second level</a:t>
            </a:r>
          </a:p>
          <a:p>
            <a:pPr lvl="2"/>
            <a:r>
              <a:rPr lang="en-GB"/>
              <a:t>Third level</a:t>
            </a:r>
          </a:p>
          <a:p>
            <a:pPr lvl="3"/>
            <a:r>
              <a:rPr lang="en-GB"/>
              <a:t>Fourth level</a:t>
            </a:r>
          </a:p>
        </p:txBody>
      </p:sp>
      <p:sp>
        <p:nvSpPr>
          <p:cNvPr id="15" name="Slide Number Placeholder 4">
            <a:extLst>
              <a:ext uri="{FF2B5EF4-FFF2-40B4-BE49-F238E27FC236}">
                <a16:creationId xmlns:a16="http://schemas.microsoft.com/office/drawing/2014/main" id="{E2526B6D-987F-46C6-BB46-A4C008637043}"/>
              </a:ext>
            </a:extLst>
          </p:cNvPr>
          <p:cNvSpPr>
            <a:spLocks noGrp="1"/>
          </p:cNvSpPr>
          <p:nvPr>
            <p:ph type="sldNum" sz="quarter" idx="4"/>
          </p:nvPr>
        </p:nvSpPr>
        <p:spPr>
          <a:xfrm>
            <a:off x="8766419" y="147600"/>
            <a:ext cx="686509"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8" name="Text Placeholder 4">
            <a:extLst>
              <a:ext uri="{FF2B5EF4-FFF2-40B4-BE49-F238E27FC236}">
                <a16:creationId xmlns:a16="http://schemas.microsoft.com/office/drawing/2014/main" id="{484BBAE5-7143-4C1D-894A-54371AEBF2F4}"/>
              </a:ext>
            </a:extLst>
          </p:cNvPr>
          <p:cNvSpPr>
            <a:spLocks noGrp="1"/>
          </p:cNvSpPr>
          <p:nvPr>
            <p:ph type="body" sz="quarter" idx="24"/>
          </p:nvPr>
        </p:nvSpPr>
        <p:spPr>
          <a:xfrm>
            <a:off x="452436"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789665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up Graphics">
    <p:spTree>
      <p:nvGrpSpPr>
        <p:cNvPr id="1" name=""/>
        <p:cNvGrpSpPr/>
        <p:nvPr/>
      </p:nvGrpSpPr>
      <p:grpSpPr>
        <a:xfrm>
          <a:off x="0" y="0"/>
          <a:ext cx="0" cy="0"/>
          <a:chOff x="0" y="0"/>
          <a:chExt cx="0" cy="0"/>
        </a:xfrm>
      </p:grpSpPr>
      <p:sp>
        <p:nvSpPr>
          <p:cNvPr id="16" name="ImageR"/>
          <p:cNvSpPr>
            <a:spLocks noGrp="1"/>
          </p:cNvSpPr>
          <p:nvPr>
            <p:ph type="pic" sz="quarter" idx="11" hasCustomPrompt="1"/>
          </p:nvPr>
        </p:nvSpPr>
        <p:spPr>
          <a:xfrm>
            <a:off x="5014800" y="1666049"/>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8" name="ImageL"/>
          <p:cNvSpPr>
            <a:spLocks noGrp="1"/>
          </p:cNvSpPr>
          <p:nvPr>
            <p:ph type="pic" sz="quarter" idx="17" hasCustomPrompt="1"/>
          </p:nvPr>
        </p:nvSpPr>
        <p:spPr>
          <a:xfrm>
            <a:off x="259200" y="1666049"/>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2" name="ImageR"/>
          <p:cNvSpPr>
            <a:spLocks noGrp="1"/>
          </p:cNvSpPr>
          <p:nvPr>
            <p:ph type="pic" sz="quarter" idx="20" hasCustomPrompt="1"/>
          </p:nvPr>
        </p:nvSpPr>
        <p:spPr>
          <a:xfrm>
            <a:off x="5014800" y="4186951"/>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4" name="ImageL"/>
          <p:cNvSpPr>
            <a:spLocks noGrp="1"/>
          </p:cNvSpPr>
          <p:nvPr>
            <p:ph type="pic" sz="quarter" idx="22" hasCustomPrompt="1"/>
          </p:nvPr>
        </p:nvSpPr>
        <p:spPr>
          <a:xfrm>
            <a:off x="259200" y="4189096"/>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6" name="TextPlaceholder4">
            <a:extLst>
              <a:ext uri="{FF2B5EF4-FFF2-40B4-BE49-F238E27FC236}">
                <a16:creationId xmlns:a16="http://schemas.microsoft.com/office/drawing/2014/main" id="{D0475E41-7A42-4D40-8EA4-5F6B7C4F9B09}"/>
              </a:ext>
            </a:extLst>
          </p:cNvPr>
          <p:cNvSpPr>
            <a:spLocks noGrp="1"/>
          </p:cNvSpPr>
          <p:nvPr>
            <p:ph type="body" sz="quarter" idx="27" hasCustomPrompt="1"/>
          </p:nvPr>
        </p:nvSpPr>
        <p:spPr>
          <a:xfrm>
            <a:off x="458329" y="3868680"/>
            <a:ext cx="4242259"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7" name="TextPlaceholder5">
            <a:extLst>
              <a:ext uri="{FF2B5EF4-FFF2-40B4-BE49-F238E27FC236}">
                <a16:creationId xmlns:a16="http://schemas.microsoft.com/office/drawing/2014/main" id="{420A243B-2C17-4A5F-8C83-E55098FCFEE6}"/>
              </a:ext>
            </a:extLst>
          </p:cNvPr>
          <p:cNvSpPr>
            <a:spLocks noGrp="1"/>
          </p:cNvSpPr>
          <p:nvPr>
            <p:ph type="body" sz="quarter" idx="28" hasCustomPrompt="1"/>
          </p:nvPr>
        </p:nvSpPr>
        <p:spPr>
          <a:xfrm>
            <a:off x="5215723" y="3868680"/>
            <a:ext cx="4237839"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5" name="Text Placeholder 4">
            <a:extLst>
              <a:ext uri="{FF2B5EF4-FFF2-40B4-BE49-F238E27FC236}">
                <a16:creationId xmlns:a16="http://schemas.microsoft.com/office/drawing/2014/main" id="{C0313428-4301-4EE9-BC11-78F0D92A27A3}"/>
              </a:ext>
            </a:extLst>
          </p:cNvPr>
          <p:cNvSpPr>
            <a:spLocks noGrp="1"/>
          </p:cNvSpPr>
          <p:nvPr>
            <p:ph type="body" sz="quarter" idx="19"/>
          </p:nvPr>
        </p:nvSpPr>
        <p:spPr>
          <a:xfrm>
            <a:off x="45832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3" name="Title 1">
            <a:extLst>
              <a:ext uri="{FF2B5EF4-FFF2-40B4-BE49-F238E27FC236}">
                <a16:creationId xmlns:a16="http://schemas.microsoft.com/office/drawing/2014/main" id="{1847CE2E-4DE2-4848-BB24-D801973EDD6C}"/>
              </a:ext>
            </a:extLst>
          </p:cNvPr>
          <p:cNvSpPr>
            <a:spLocks noGrp="1"/>
          </p:cNvSpPr>
          <p:nvPr>
            <p:ph type="title" hasCustomPrompt="1"/>
          </p:nvPr>
        </p:nvSpPr>
        <p:spPr>
          <a:xfrm>
            <a:off x="452436" y="468000"/>
            <a:ext cx="9001127" cy="756000"/>
          </a:xfrm>
        </p:spPr>
        <p:txBody>
          <a:bodyPr lIns="0" rIns="0"/>
          <a:lstStyle>
            <a:lvl1pPr>
              <a:defRPr baseline="0"/>
            </a:lvl1pPr>
          </a:lstStyle>
          <a:p>
            <a:r>
              <a:rPr lang="en-GB" noProof="0"/>
              <a:t>Click to add slide title</a:t>
            </a:r>
            <a:endParaRPr lang="en-GB"/>
          </a:p>
        </p:txBody>
      </p:sp>
      <p:sp>
        <p:nvSpPr>
          <p:cNvPr id="17" name="Slide Number Placeholder 4">
            <a:extLst>
              <a:ext uri="{FF2B5EF4-FFF2-40B4-BE49-F238E27FC236}">
                <a16:creationId xmlns:a16="http://schemas.microsoft.com/office/drawing/2014/main" id="{1F14E3F8-A329-4A68-8D4F-8ADB3035EC3C}"/>
              </a:ext>
            </a:extLst>
          </p:cNvPr>
          <p:cNvSpPr>
            <a:spLocks noGrp="1"/>
          </p:cNvSpPr>
          <p:nvPr>
            <p:ph type="sldNum" sz="quarter" idx="4"/>
          </p:nvPr>
        </p:nvSpPr>
        <p:spPr>
          <a:xfrm>
            <a:off x="8766419" y="147600"/>
            <a:ext cx="686509"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21" name="CaptionR">
            <a:extLst>
              <a:ext uri="{FF2B5EF4-FFF2-40B4-BE49-F238E27FC236}">
                <a16:creationId xmlns:a16="http://schemas.microsoft.com/office/drawing/2014/main" id="{52A6A37F-FF83-405C-B656-76E1FEE86D1F}"/>
              </a:ext>
            </a:extLst>
          </p:cNvPr>
          <p:cNvSpPr>
            <a:spLocks noGrp="1"/>
          </p:cNvSpPr>
          <p:nvPr>
            <p:ph type="body" sz="quarter" idx="15" hasCustomPrompt="1"/>
          </p:nvPr>
        </p:nvSpPr>
        <p:spPr>
          <a:xfrm>
            <a:off x="52092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3" name="CaptionR">
            <a:extLst>
              <a:ext uri="{FF2B5EF4-FFF2-40B4-BE49-F238E27FC236}">
                <a16:creationId xmlns:a16="http://schemas.microsoft.com/office/drawing/2014/main" id="{B27DB86C-1969-4D74-9C95-6D3186F7A70D}"/>
              </a:ext>
            </a:extLst>
          </p:cNvPr>
          <p:cNvSpPr>
            <a:spLocks noGrp="1"/>
          </p:cNvSpPr>
          <p:nvPr>
            <p:ph type="body" sz="quarter" idx="29"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Tree>
    <p:extLst>
      <p:ext uri="{BB962C8B-B14F-4D97-AF65-F5344CB8AC3E}">
        <p14:creationId xmlns:p14="http://schemas.microsoft.com/office/powerpoint/2010/main" val="18439145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up Graphics 2x3">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31215563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2" name="think-cell Slide" r:id="rId5" imgW="270" imgH="270" progId="TCLayout.ActiveDocument.1">
                  <p:embed/>
                </p:oleObj>
              </mc:Choice>
              <mc:Fallback>
                <p:oleObj name="think-cell Slide" r:id="rId5" imgW="270" imgH="270" progId="TCLayout.ActiveDocument.1">
                  <p:embed/>
                  <p:pic>
                    <p:nvPicPr>
                      <p:cNvPr id="18" name="Object 17"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453668" y="468000"/>
            <a:ext cx="8999895" cy="756000"/>
          </a:xfrm>
        </p:spPr>
        <p:txBody>
          <a:bodyPr/>
          <a:lstStyle>
            <a:lvl1pPr>
              <a:defRPr/>
            </a:lvl1pPr>
          </a:lstStyle>
          <a:p>
            <a:r>
              <a:rPr lang="en-GB" noProof="0"/>
              <a:t>Click to add slide title</a:t>
            </a:r>
            <a:endParaRPr lang="en-GB"/>
          </a:p>
        </p:txBody>
      </p:sp>
      <p:sp>
        <p:nvSpPr>
          <p:cNvPr id="5" name="ImageR"/>
          <p:cNvSpPr>
            <a:spLocks noGrp="1"/>
          </p:cNvSpPr>
          <p:nvPr>
            <p:ph type="pic" sz="quarter" idx="11" hasCustomPrompt="1"/>
          </p:nvPr>
        </p:nvSpPr>
        <p:spPr>
          <a:xfrm>
            <a:off x="5007600" y="1671902"/>
            <a:ext cx="4590000" cy="1296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7" name="ImageL"/>
          <p:cNvSpPr>
            <a:spLocks noGrp="1"/>
          </p:cNvSpPr>
          <p:nvPr>
            <p:ph type="pic" sz="quarter" idx="17" hasCustomPrompt="1"/>
          </p:nvPr>
        </p:nvSpPr>
        <p:spPr>
          <a:xfrm>
            <a:off x="259200" y="1671902"/>
            <a:ext cx="4590000" cy="1296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0" name="ImageR"/>
          <p:cNvSpPr>
            <a:spLocks noGrp="1"/>
          </p:cNvSpPr>
          <p:nvPr>
            <p:ph type="pic" sz="quarter" idx="20" hasCustomPrompt="1"/>
          </p:nvPr>
        </p:nvSpPr>
        <p:spPr>
          <a:xfrm>
            <a:off x="5007600" y="3324115"/>
            <a:ext cx="4590000" cy="1296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2" name="ImageL"/>
          <p:cNvSpPr>
            <a:spLocks noGrp="1"/>
          </p:cNvSpPr>
          <p:nvPr>
            <p:ph type="pic" sz="quarter" idx="22" hasCustomPrompt="1"/>
          </p:nvPr>
        </p:nvSpPr>
        <p:spPr>
          <a:xfrm>
            <a:off x="259200" y="3325784"/>
            <a:ext cx="4590000" cy="1296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4" name="ImageR"/>
          <p:cNvSpPr>
            <a:spLocks noGrp="1"/>
          </p:cNvSpPr>
          <p:nvPr>
            <p:ph type="pic" sz="quarter" idx="24" hasCustomPrompt="1"/>
          </p:nvPr>
        </p:nvSpPr>
        <p:spPr>
          <a:xfrm>
            <a:off x="5007600" y="4976327"/>
            <a:ext cx="4590000" cy="1296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6" name="ImageL"/>
          <p:cNvSpPr>
            <a:spLocks noGrp="1"/>
          </p:cNvSpPr>
          <p:nvPr>
            <p:ph type="pic" sz="quarter" idx="26" hasCustomPrompt="1"/>
          </p:nvPr>
        </p:nvSpPr>
        <p:spPr>
          <a:xfrm>
            <a:off x="259200" y="4979665"/>
            <a:ext cx="4590000" cy="1296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9" name="Slide Number Placeholder 4">
            <a:extLst>
              <a:ext uri="{FF2B5EF4-FFF2-40B4-BE49-F238E27FC236}">
                <a16:creationId xmlns:a16="http://schemas.microsoft.com/office/drawing/2014/main" id="{5C5E819C-F492-4822-B5A8-5F6D3966910F}"/>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graphicFrame>
        <p:nvGraphicFramePr>
          <p:cNvPr id="20" name="Object 19" hidden="1">
            <a:extLst>
              <a:ext uri="{FF2B5EF4-FFF2-40B4-BE49-F238E27FC236}">
                <a16:creationId xmlns:a16="http://schemas.microsoft.com/office/drawing/2014/main" id="{B387F825-A095-4532-9A5F-669B5421C0EB}"/>
              </a:ext>
            </a:extLst>
          </p:cNvPr>
          <p:cNvGraphicFramePr>
            <a:graphicFrameLocks noChangeAspect="1"/>
          </p:cNvGraphicFramePr>
          <p:nvPr userDrawn="1">
            <p:custDataLst>
              <p:tags r:id="rId3"/>
            </p:custDataLst>
            <p:extLst>
              <p:ext uri="{D42A27DB-BD31-4B8C-83A1-F6EECF244321}">
                <p14:modId xmlns:p14="http://schemas.microsoft.com/office/powerpoint/2010/main" val="42728094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3" name="think-cell Slide" r:id="rId7" imgW="270" imgH="270" progId="TCLayout.ActiveDocument.1">
                  <p:embed/>
                </p:oleObj>
              </mc:Choice>
              <mc:Fallback>
                <p:oleObj name="think-cell Slide" r:id="rId7" imgW="270" imgH="270" progId="TCLayout.ActiveDocument.1">
                  <p:embed/>
                  <p:pic>
                    <p:nvPicPr>
                      <p:cNvPr id="20" name="Object 19" hidden="1">
                        <a:extLst>
                          <a:ext uri="{FF2B5EF4-FFF2-40B4-BE49-F238E27FC236}">
                            <a16:creationId xmlns:a16="http://schemas.microsoft.com/office/drawing/2014/main" id="{B387F825-A095-4532-9A5F-669B5421C0EB}"/>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3" name="TextPlaceholder4">
            <a:extLst>
              <a:ext uri="{FF2B5EF4-FFF2-40B4-BE49-F238E27FC236}">
                <a16:creationId xmlns:a16="http://schemas.microsoft.com/office/drawing/2014/main" id="{48C2B801-2D19-4E68-ACBB-4AA8C3DB61A8}"/>
              </a:ext>
            </a:extLst>
          </p:cNvPr>
          <p:cNvSpPr>
            <a:spLocks noGrp="1"/>
          </p:cNvSpPr>
          <p:nvPr>
            <p:ph type="body" sz="quarter" idx="30" hasCustomPrompt="1"/>
          </p:nvPr>
        </p:nvSpPr>
        <p:spPr>
          <a:xfrm>
            <a:off x="452437"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4" name="TextPlaceholder5">
            <a:extLst>
              <a:ext uri="{FF2B5EF4-FFF2-40B4-BE49-F238E27FC236}">
                <a16:creationId xmlns:a16="http://schemas.microsoft.com/office/drawing/2014/main" id="{EFB362A3-1E35-4EDA-8FF1-E33ABF9BDBDC}"/>
              </a:ext>
            </a:extLst>
          </p:cNvPr>
          <p:cNvSpPr>
            <a:spLocks noGrp="1"/>
          </p:cNvSpPr>
          <p:nvPr>
            <p:ph type="body" sz="quarter" idx="31" hasCustomPrompt="1"/>
          </p:nvPr>
        </p:nvSpPr>
        <p:spPr>
          <a:xfrm>
            <a:off x="5216240" y="1366272"/>
            <a:ext cx="4237323"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5" name="TextPlaceholder4">
            <a:extLst>
              <a:ext uri="{FF2B5EF4-FFF2-40B4-BE49-F238E27FC236}">
                <a16:creationId xmlns:a16="http://schemas.microsoft.com/office/drawing/2014/main" id="{2D1C6B86-72AD-4D08-B5F9-5ECF3A124F88}"/>
              </a:ext>
            </a:extLst>
          </p:cNvPr>
          <p:cNvSpPr>
            <a:spLocks noGrp="1"/>
          </p:cNvSpPr>
          <p:nvPr>
            <p:ph type="body" sz="quarter" idx="27" hasCustomPrompt="1"/>
          </p:nvPr>
        </p:nvSpPr>
        <p:spPr>
          <a:xfrm>
            <a:off x="450582" y="3017095"/>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6" name="TextPlaceholder5">
            <a:extLst>
              <a:ext uri="{FF2B5EF4-FFF2-40B4-BE49-F238E27FC236}">
                <a16:creationId xmlns:a16="http://schemas.microsoft.com/office/drawing/2014/main" id="{08A5621F-297F-496F-8396-E467BC791E90}"/>
              </a:ext>
            </a:extLst>
          </p:cNvPr>
          <p:cNvSpPr>
            <a:spLocks noGrp="1"/>
          </p:cNvSpPr>
          <p:nvPr>
            <p:ph type="body" sz="quarter" idx="32" hasCustomPrompt="1"/>
          </p:nvPr>
        </p:nvSpPr>
        <p:spPr>
          <a:xfrm>
            <a:off x="5222337" y="3017095"/>
            <a:ext cx="4231226"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7" name="TextPlaceholder4">
            <a:extLst>
              <a:ext uri="{FF2B5EF4-FFF2-40B4-BE49-F238E27FC236}">
                <a16:creationId xmlns:a16="http://schemas.microsoft.com/office/drawing/2014/main" id="{0CC5E047-CF83-4FAD-8B7D-46151A9352DC}"/>
              </a:ext>
            </a:extLst>
          </p:cNvPr>
          <p:cNvSpPr>
            <a:spLocks noGrp="1"/>
          </p:cNvSpPr>
          <p:nvPr>
            <p:ph type="body" sz="quarter" idx="33" hasCustomPrompt="1"/>
          </p:nvPr>
        </p:nvSpPr>
        <p:spPr>
          <a:xfrm>
            <a:off x="457813" y="4666594"/>
            <a:ext cx="4242776"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8" name="TextPlaceholder5">
            <a:extLst>
              <a:ext uri="{FF2B5EF4-FFF2-40B4-BE49-F238E27FC236}">
                <a16:creationId xmlns:a16="http://schemas.microsoft.com/office/drawing/2014/main" id="{E0FDECE7-29A0-4D4B-BF39-B96127C82DD0}"/>
              </a:ext>
            </a:extLst>
          </p:cNvPr>
          <p:cNvSpPr>
            <a:spLocks noGrp="1"/>
          </p:cNvSpPr>
          <p:nvPr>
            <p:ph type="body" sz="quarter" idx="34" hasCustomPrompt="1"/>
          </p:nvPr>
        </p:nvSpPr>
        <p:spPr>
          <a:xfrm>
            <a:off x="5216240" y="4666594"/>
            <a:ext cx="4237323"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9" name="Text Placeholder 4">
            <a:extLst>
              <a:ext uri="{FF2B5EF4-FFF2-40B4-BE49-F238E27FC236}">
                <a16:creationId xmlns:a16="http://schemas.microsoft.com/office/drawing/2014/main" id="{71B19297-926F-4789-B6E9-9C9457F44EC6}"/>
              </a:ext>
            </a:extLst>
          </p:cNvPr>
          <p:cNvSpPr>
            <a:spLocks noGrp="1"/>
          </p:cNvSpPr>
          <p:nvPr>
            <p:ph type="body" sz="quarter" idx="19"/>
          </p:nvPr>
        </p:nvSpPr>
        <p:spPr>
          <a:xfrm>
            <a:off x="45366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488100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up Graphics 3x2">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24250314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0" name="think-cell Slide" r:id="rId4" imgW="270" imgH="270" progId="TCLayout.ActiveDocument.1">
                  <p:embed/>
                </p:oleObj>
              </mc:Choice>
              <mc:Fallback>
                <p:oleObj name="think-cell Slide" r:id="rId4" imgW="270" imgH="270" progId="TCLayout.ActiveDocument.1">
                  <p:embed/>
                  <p:pic>
                    <p:nvPicPr>
                      <p:cNvPr id="11" name="Object 10"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ImageR"/>
          <p:cNvSpPr>
            <a:spLocks noGrp="1"/>
          </p:cNvSpPr>
          <p:nvPr>
            <p:ph type="pic" sz="quarter" idx="11" hasCustomPrompt="1"/>
          </p:nvPr>
        </p:nvSpPr>
        <p:spPr>
          <a:xfrm>
            <a:off x="3390429" y="1667414"/>
            <a:ext cx="3114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7" name="ImageL"/>
          <p:cNvSpPr>
            <a:spLocks noGrp="1"/>
          </p:cNvSpPr>
          <p:nvPr>
            <p:ph type="pic" sz="quarter" idx="17" hasCustomPrompt="1"/>
          </p:nvPr>
        </p:nvSpPr>
        <p:spPr>
          <a:xfrm>
            <a:off x="259200" y="1667414"/>
            <a:ext cx="3114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0" name="ImageR"/>
          <p:cNvSpPr>
            <a:spLocks noGrp="1"/>
          </p:cNvSpPr>
          <p:nvPr>
            <p:ph type="pic" sz="quarter" idx="20" hasCustomPrompt="1"/>
          </p:nvPr>
        </p:nvSpPr>
        <p:spPr>
          <a:xfrm>
            <a:off x="6519750" y="1667414"/>
            <a:ext cx="3114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8" name="ImageR"/>
          <p:cNvSpPr>
            <a:spLocks noGrp="1"/>
          </p:cNvSpPr>
          <p:nvPr>
            <p:ph type="pic" sz="quarter" idx="22" hasCustomPrompt="1"/>
          </p:nvPr>
        </p:nvSpPr>
        <p:spPr>
          <a:xfrm>
            <a:off x="3394249" y="4179460"/>
            <a:ext cx="3114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0" name="ImageL"/>
          <p:cNvSpPr>
            <a:spLocks noGrp="1"/>
          </p:cNvSpPr>
          <p:nvPr>
            <p:ph type="pic" sz="quarter" idx="24" hasCustomPrompt="1"/>
          </p:nvPr>
        </p:nvSpPr>
        <p:spPr>
          <a:xfrm>
            <a:off x="259200" y="4179458"/>
            <a:ext cx="3114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2" name="ImageR"/>
          <p:cNvSpPr>
            <a:spLocks noGrp="1"/>
          </p:cNvSpPr>
          <p:nvPr>
            <p:ph type="pic" sz="quarter" idx="26" hasCustomPrompt="1"/>
          </p:nvPr>
        </p:nvSpPr>
        <p:spPr>
          <a:xfrm>
            <a:off x="6519750" y="4179460"/>
            <a:ext cx="3114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8" name="TextPlaceholder4">
            <a:extLst>
              <a:ext uri="{FF2B5EF4-FFF2-40B4-BE49-F238E27FC236}">
                <a16:creationId xmlns:a16="http://schemas.microsoft.com/office/drawing/2014/main" id="{A7BA7FE4-06E0-4833-920C-FF8CDF8546AF}"/>
              </a:ext>
            </a:extLst>
          </p:cNvPr>
          <p:cNvSpPr>
            <a:spLocks noGrp="1"/>
          </p:cNvSpPr>
          <p:nvPr>
            <p:ph type="body" sz="quarter" idx="27" hasCustomPrompt="1"/>
          </p:nvPr>
        </p:nvSpPr>
        <p:spPr>
          <a:xfrm>
            <a:off x="452437" y="3879755"/>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29" name="TextPlaceholder5">
            <a:extLst>
              <a:ext uri="{FF2B5EF4-FFF2-40B4-BE49-F238E27FC236}">
                <a16:creationId xmlns:a16="http://schemas.microsoft.com/office/drawing/2014/main" id="{E3D55071-3F4D-4433-99CA-6CA2D3390D22}"/>
              </a:ext>
            </a:extLst>
          </p:cNvPr>
          <p:cNvSpPr>
            <a:spLocks noGrp="1"/>
          </p:cNvSpPr>
          <p:nvPr>
            <p:ph type="body" sz="quarter" idx="30" hasCustomPrompt="1"/>
          </p:nvPr>
        </p:nvSpPr>
        <p:spPr>
          <a:xfrm>
            <a:off x="3568886" y="3879755"/>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30" name="TextPlaceholder4">
            <a:extLst>
              <a:ext uri="{FF2B5EF4-FFF2-40B4-BE49-F238E27FC236}">
                <a16:creationId xmlns:a16="http://schemas.microsoft.com/office/drawing/2014/main" id="{8DB66154-0019-4E91-AAF3-B83ADCFD4798}"/>
              </a:ext>
            </a:extLst>
          </p:cNvPr>
          <p:cNvSpPr>
            <a:spLocks noGrp="1"/>
          </p:cNvSpPr>
          <p:nvPr>
            <p:ph type="body" sz="quarter" idx="31" hasCustomPrompt="1"/>
          </p:nvPr>
        </p:nvSpPr>
        <p:spPr>
          <a:xfrm>
            <a:off x="452438" y="1366272"/>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31" name="TextPlaceholder5">
            <a:extLst>
              <a:ext uri="{FF2B5EF4-FFF2-40B4-BE49-F238E27FC236}">
                <a16:creationId xmlns:a16="http://schemas.microsoft.com/office/drawing/2014/main" id="{9BCBC737-5AEA-4DD4-8EA3-3B3528567DDD}"/>
              </a:ext>
            </a:extLst>
          </p:cNvPr>
          <p:cNvSpPr>
            <a:spLocks noGrp="1"/>
          </p:cNvSpPr>
          <p:nvPr>
            <p:ph type="body" sz="quarter" idx="32" hasCustomPrompt="1"/>
          </p:nvPr>
        </p:nvSpPr>
        <p:spPr>
          <a:xfrm>
            <a:off x="3579525" y="1366272"/>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32" name="TextPlaceholder5">
            <a:extLst>
              <a:ext uri="{FF2B5EF4-FFF2-40B4-BE49-F238E27FC236}">
                <a16:creationId xmlns:a16="http://schemas.microsoft.com/office/drawing/2014/main" id="{19293730-94B9-46F8-8049-78701056359F}"/>
              </a:ext>
            </a:extLst>
          </p:cNvPr>
          <p:cNvSpPr>
            <a:spLocks noGrp="1"/>
          </p:cNvSpPr>
          <p:nvPr>
            <p:ph type="body" sz="quarter" idx="33" hasCustomPrompt="1"/>
          </p:nvPr>
        </p:nvSpPr>
        <p:spPr>
          <a:xfrm>
            <a:off x="6685335" y="3885851"/>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33" name="TextPlaceholder5">
            <a:extLst>
              <a:ext uri="{FF2B5EF4-FFF2-40B4-BE49-F238E27FC236}">
                <a16:creationId xmlns:a16="http://schemas.microsoft.com/office/drawing/2014/main" id="{D9E4DD56-F452-4D81-957A-9ECEAC86930E}"/>
              </a:ext>
            </a:extLst>
          </p:cNvPr>
          <p:cNvSpPr>
            <a:spLocks noGrp="1"/>
          </p:cNvSpPr>
          <p:nvPr>
            <p:ph type="body" sz="quarter" idx="34" hasCustomPrompt="1"/>
          </p:nvPr>
        </p:nvSpPr>
        <p:spPr>
          <a:xfrm>
            <a:off x="6686914" y="1372368"/>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9" name="Text Placeholder 4">
            <a:extLst>
              <a:ext uri="{FF2B5EF4-FFF2-40B4-BE49-F238E27FC236}">
                <a16:creationId xmlns:a16="http://schemas.microsoft.com/office/drawing/2014/main" id="{5BBC08AC-1CBF-4A6D-9775-95715C7D778D}"/>
              </a:ext>
            </a:extLst>
          </p:cNvPr>
          <p:cNvSpPr>
            <a:spLocks noGrp="1"/>
          </p:cNvSpPr>
          <p:nvPr>
            <p:ph type="body" sz="quarter" idx="19"/>
          </p:nvPr>
        </p:nvSpPr>
        <p:spPr>
          <a:xfrm>
            <a:off x="45366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25" name="Title 1">
            <a:extLst>
              <a:ext uri="{FF2B5EF4-FFF2-40B4-BE49-F238E27FC236}">
                <a16:creationId xmlns:a16="http://schemas.microsoft.com/office/drawing/2014/main" id="{A7C923F3-5CAD-4977-ADFE-71573DD56818}"/>
              </a:ext>
            </a:extLst>
          </p:cNvPr>
          <p:cNvSpPr>
            <a:spLocks noGrp="1"/>
          </p:cNvSpPr>
          <p:nvPr>
            <p:ph type="title" hasCustomPrompt="1"/>
          </p:nvPr>
        </p:nvSpPr>
        <p:spPr>
          <a:xfrm>
            <a:off x="453668" y="468000"/>
            <a:ext cx="8999895" cy="756000"/>
          </a:xfrm>
        </p:spPr>
        <p:txBody>
          <a:bodyPr/>
          <a:lstStyle>
            <a:lvl1pPr>
              <a:defRPr/>
            </a:lvl1pPr>
          </a:lstStyle>
          <a:p>
            <a:r>
              <a:rPr lang="en-GB" noProof="0"/>
              <a:t>Click to add slide title</a:t>
            </a:r>
            <a:endParaRPr lang="en-GB"/>
          </a:p>
        </p:txBody>
      </p:sp>
      <p:sp>
        <p:nvSpPr>
          <p:cNvPr id="26" name="Slide Number Placeholder 4">
            <a:extLst>
              <a:ext uri="{FF2B5EF4-FFF2-40B4-BE49-F238E27FC236}">
                <a16:creationId xmlns:a16="http://schemas.microsoft.com/office/drawing/2014/main" id="{D2065D47-8198-4CFD-9CE2-040085415BEF}"/>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Tree>
    <p:extLst>
      <p:ext uri="{BB962C8B-B14F-4D97-AF65-F5344CB8AC3E}">
        <p14:creationId xmlns:p14="http://schemas.microsoft.com/office/powerpoint/2010/main" val="1872353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TableC"/>
          <p:cNvSpPr>
            <a:spLocks noGrp="1"/>
          </p:cNvSpPr>
          <p:nvPr>
            <p:ph type="tbl" sz="quarter" idx="13" hasCustomPrompt="1"/>
          </p:nvPr>
        </p:nvSpPr>
        <p:spPr>
          <a:xfrm>
            <a:off x="452437" y="1674000"/>
            <a:ext cx="9001125"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10" name="CaptionC"/>
          <p:cNvSpPr>
            <a:spLocks noGrp="1"/>
          </p:cNvSpPr>
          <p:nvPr>
            <p:ph type="body" sz="quarter" idx="16" hasCustomPrompt="1"/>
          </p:nvPr>
        </p:nvSpPr>
        <p:spPr>
          <a:xfrm>
            <a:off x="460187" y="1366272"/>
            <a:ext cx="8993376"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8" name="Slide Number Placeholder 4">
            <a:extLst>
              <a:ext uri="{FF2B5EF4-FFF2-40B4-BE49-F238E27FC236}">
                <a16:creationId xmlns:a16="http://schemas.microsoft.com/office/drawing/2014/main" id="{6911565D-9407-48BA-8FD5-F73B1736628B}"/>
              </a:ext>
            </a:extLst>
          </p:cNvPr>
          <p:cNvSpPr>
            <a:spLocks noGrp="1"/>
          </p:cNvSpPr>
          <p:nvPr>
            <p:ph type="sldNum" sz="quarter" idx="4"/>
          </p:nvPr>
        </p:nvSpPr>
        <p:spPr>
          <a:xfrm>
            <a:off x="8766419" y="147600"/>
            <a:ext cx="687143"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732D5C2F-15EF-4514-BEC6-AA75FB1704C1}"/>
              </a:ext>
            </a:extLst>
          </p:cNvPr>
          <p:cNvSpPr>
            <a:spLocks noGrp="1"/>
          </p:cNvSpPr>
          <p:nvPr>
            <p:ph type="title" hasCustomPrompt="1"/>
          </p:nvPr>
        </p:nvSpPr>
        <p:spPr>
          <a:xfrm>
            <a:off x="452438" y="468000"/>
            <a:ext cx="9001124"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11" name="Text Placeholder 4">
            <a:extLst>
              <a:ext uri="{FF2B5EF4-FFF2-40B4-BE49-F238E27FC236}">
                <a16:creationId xmlns:a16="http://schemas.microsoft.com/office/drawing/2014/main" id="{05A582C3-6DC9-4A9F-8918-9BE1719A9ED9}"/>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391140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up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7" y="1366271"/>
            <a:ext cx="4248151"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TextPlaceholder2"/>
          <p:cNvSpPr>
            <a:spLocks noGrp="1"/>
          </p:cNvSpPr>
          <p:nvPr>
            <p:ph type="body" sz="quarter" idx="15" hasCustomPrompt="1"/>
          </p:nvPr>
        </p:nvSpPr>
        <p:spPr>
          <a:xfrm>
            <a:off x="5205413" y="1366271"/>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13" name="Slide Number Placeholder 4">
            <a:extLst>
              <a:ext uri="{FF2B5EF4-FFF2-40B4-BE49-F238E27FC236}">
                <a16:creationId xmlns:a16="http://schemas.microsoft.com/office/drawing/2014/main" id="{AF2F61F4-48AA-4C7A-A93E-16CD89D1B66A}"/>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21F5BAA4-F0E4-426A-9DF1-BA02DA52FAFD}"/>
              </a:ext>
            </a:extLst>
          </p:cNvPr>
          <p:cNvSpPr>
            <a:spLocks noGrp="1"/>
          </p:cNvSpPr>
          <p:nvPr>
            <p:ph type="title" hasCustomPrompt="1"/>
          </p:nvPr>
        </p:nvSpPr>
        <p:spPr>
          <a:xfrm>
            <a:off x="453600" y="468000"/>
            <a:ext cx="9000000" cy="756000"/>
          </a:xfrm>
          <a:prstGeom prst="rect">
            <a:avLst/>
          </a:prstGeom>
        </p:spPr>
        <p:txBody>
          <a:bodyPr vert="horz" lIns="0" tIns="45720" rIns="0" bIns="45720" rtlCol="0" anchor="ctr">
            <a:noAutofit/>
          </a:bodyPr>
          <a:lstStyle>
            <a:lvl1pPr>
              <a:defRPr lang="en-GB" noProof="0" dirty="0"/>
            </a:lvl1pPr>
          </a:lstStyle>
          <a:p>
            <a:pPr lvl="0"/>
            <a:r>
              <a:rPr lang="en-GB" noProof="0"/>
              <a:t>Click to add slide title</a:t>
            </a:r>
          </a:p>
        </p:txBody>
      </p:sp>
      <p:sp>
        <p:nvSpPr>
          <p:cNvPr id="9" name="Text Placeholder 4">
            <a:extLst>
              <a:ext uri="{FF2B5EF4-FFF2-40B4-BE49-F238E27FC236}">
                <a16:creationId xmlns:a16="http://schemas.microsoft.com/office/drawing/2014/main" id="{91D319E1-98C3-4087-B5A5-C27EC0A272EF}"/>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2097734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above and text below">
    <p:spTree>
      <p:nvGrpSpPr>
        <p:cNvPr id="1" name=""/>
        <p:cNvGrpSpPr/>
        <p:nvPr/>
      </p:nvGrpSpPr>
      <p:grpSpPr>
        <a:xfrm>
          <a:off x="0" y="0"/>
          <a:ext cx="0" cy="0"/>
          <a:chOff x="0" y="0"/>
          <a:chExt cx="0" cy="0"/>
        </a:xfrm>
      </p:grpSpPr>
      <p:sp>
        <p:nvSpPr>
          <p:cNvPr id="9" name="TableC"/>
          <p:cNvSpPr>
            <a:spLocks noGrp="1"/>
          </p:cNvSpPr>
          <p:nvPr>
            <p:ph type="tbl" sz="quarter" idx="13" hasCustomPrompt="1"/>
          </p:nvPr>
        </p:nvSpPr>
        <p:spPr>
          <a:xfrm>
            <a:off x="452437" y="1674000"/>
            <a:ext cx="9001125" cy="2607055"/>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10" name="CaptionC"/>
          <p:cNvSpPr>
            <a:spLocks noGrp="1"/>
          </p:cNvSpPr>
          <p:nvPr>
            <p:ph type="body" sz="quarter" idx="16" hasCustomPrompt="1"/>
          </p:nvPr>
        </p:nvSpPr>
        <p:spPr>
          <a:xfrm>
            <a:off x="460187" y="1366272"/>
            <a:ext cx="8993376"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8" name="Slide Number Placeholder 4">
            <a:extLst>
              <a:ext uri="{FF2B5EF4-FFF2-40B4-BE49-F238E27FC236}">
                <a16:creationId xmlns:a16="http://schemas.microsoft.com/office/drawing/2014/main" id="{6911565D-9407-48BA-8FD5-F73B1736628B}"/>
              </a:ext>
            </a:extLst>
          </p:cNvPr>
          <p:cNvSpPr>
            <a:spLocks noGrp="1"/>
          </p:cNvSpPr>
          <p:nvPr>
            <p:ph type="sldNum" sz="quarter" idx="4"/>
          </p:nvPr>
        </p:nvSpPr>
        <p:spPr>
          <a:xfrm>
            <a:off x="8766419" y="147600"/>
            <a:ext cx="687143"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732D5C2F-15EF-4514-BEC6-AA75FB1704C1}"/>
              </a:ext>
            </a:extLst>
          </p:cNvPr>
          <p:cNvSpPr>
            <a:spLocks noGrp="1"/>
          </p:cNvSpPr>
          <p:nvPr>
            <p:ph type="title" hasCustomPrompt="1"/>
          </p:nvPr>
        </p:nvSpPr>
        <p:spPr>
          <a:xfrm>
            <a:off x="452438" y="468000"/>
            <a:ext cx="9001124"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11" name="Text Placeholder 4">
            <a:extLst>
              <a:ext uri="{FF2B5EF4-FFF2-40B4-BE49-F238E27FC236}">
                <a16:creationId xmlns:a16="http://schemas.microsoft.com/office/drawing/2014/main" id="{05A582C3-6DC9-4A9F-8918-9BE1719A9ED9}"/>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7" name="TextPlaceholder1">
            <a:extLst>
              <a:ext uri="{FF2B5EF4-FFF2-40B4-BE49-F238E27FC236}">
                <a16:creationId xmlns:a16="http://schemas.microsoft.com/office/drawing/2014/main" id="{774EEBAC-3901-43A5-8F7E-BEDEB5584E30}"/>
              </a:ext>
            </a:extLst>
          </p:cNvPr>
          <p:cNvSpPr>
            <a:spLocks noGrp="1"/>
          </p:cNvSpPr>
          <p:nvPr>
            <p:ph type="body" sz="quarter" idx="12" hasCustomPrompt="1"/>
          </p:nvPr>
        </p:nvSpPr>
        <p:spPr>
          <a:xfrm>
            <a:off x="453673" y="4430684"/>
            <a:ext cx="8999889" cy="1770090"/>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892362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Table">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366271"/>
            <a:ext cx="4248150" cy="2144317"/>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9" name="Slide Number Placeholder 4">
            <a:extLst>
              <a:ext uri="{FF2B5EF4-FFF2-40B4-BE49-F238E27FC236}">
                <a16:creationId xmlns:a16="http://schemas.microsoft.com/office/drawing/2014/main" id="{3FC6CE25-6259-47EB-8CD3-06585BB98143}"/>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93D6E5E3-38E2-4540-B8C1-BC5C90670D35}"/>
              </a:ext>
            </a:extLst>
          </p:cNvPr>
          <p:cNvSpPr>
            <a:spLocks noGrp="1"/>
          </p:cNvSpPr>
          <p:nvPr>
            <p:ph type="title" hasCustomPrompt="1"/>
          </p:nvPr>
        </p:nvSpPr>
        <p:spPr>
          <a:xfrm>
            <a:off x="452438" y="468000"/>
            <a:ext cx="900112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10" name="Text Placeholder 4">
            <a:extLst>
              <a:ext uri="{FF2B5EF4-FFF2-40B4-BE49-F238E27FC236}">
                <a16:creationId xmlns:a16="http://schemas.microsoft.com/office/drawing/2014/main" id="{35D29D5B-81D4-4704-B9C4-3E1358E7D968}"/>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6" name="Rounded Rectangle 1">
            <a:extLst>
              <a:ext uri="{FF2B5EF4-FFF2-40B4-BE49-F238E27FC236}">
                <a16:creationId xmlns:a16="http://schemas.microsoft.com/office/drawing/2014/main" id="{238AB6A0-6402-4A7B-8D98-844A0CE56270}"/>
              </a:ext>
            </a:extLst>
          </p:cNvPr>
          <p:cNvSpPr/>
          <p:nvPr userDrawn="1"/>
        </p:nvSpPr>
        <p:spPr>
          <a:xfrm>
            <a:off x="460375" y="3729600"/>
            <a:ext cx="4240213" cy="2131200"/>
          </a:xfrm>
          <a:prstGeom prst="roundRect">
            <a:avLst>
              <a:gd name="adj" fmla="val 6194"/>
            </a:avLst>
          </a:prstGeom>
          <a:solidFill>
            <a:srgbClr val="C7C6E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ound Same Side Corner Rectangle 2">
            <a:extLst>
              <a:ext uri="{FF2B5EF4-FFF2-40B4-BE49-F238E27FC236}">
                <a16:creationId xmlns:a16="http://schemas.microsoft.com/office/drawing/2014/main" id="{CB482583-121D-4442-81AA-F94FB70868A4}"/>
              </a:ext>
            </a:extLst>
          </p:cNvPr>
          <p:cNvSpPr/>
          <p:nvPr userDrawn="1"/>
        </p:nvSpPr>
        <p:spPr>
          <a:xfrm>
            <a:off x="460375" y="3729600"/>
            <a:ext cx="4240213" cy="259200"/>
          </a:xfrm>
          <a:prstGeom prst="round2SameRect">
            <a:avLst>
              <a:gd name="adj1" fmla="val 50000"/>
              <a:gd name="adj2"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GB" sz="1000" b="1" spc="100" dirty="0">
                <a:latin typeface="Franklin Gothic Book" panose="020B0503020102020204" pitchFamily="34" charset="0"/>
              </a:rPr>
              <a:t>KEY QUESTIONS ANSWERED</a:t>
            </a:r>
            <a:r>
              <a:rPr lang="en-GB" sz="1000" b="1" spc="100" baseline="0" dirty="0">
                <a:latin typeface="Franklin Gothic Book" panose="020B0503020102020204" pitchFamily="34" charset="0"/>
              </a:rPr>
              <a:t> IN THIS REPORT</a:t>
            </a:r>
            <a:endParaRPr lang="en-GB" sz="1000" b="1" spc="100" dirty="0">
              <a:latin typeface="Franklin Gothic Book" panose="020B0503020102020204" pitchFamily="34" charset="0"/>
            </a:endParaRPr>
          </a:p>
        </p:txBody>
      </p:sp>
      <p:sp>
        <p:nvSpPr>
          <p:cNvPr id="18" name="TextPlaceholder1">
            <a:extLst>
              <a:ext uri="{FF2B5EF4-FFF2-40B4-BE49-F238E27FC236}">
                <a16:creationId xmlns:a16="http://schemas.microsoft.com/office/drawing/2014/main" id="{D0991ADD-215D-49FB-A9E1-C70719509743}"/>
              </a:ext>
            </a:extLst>
          </p:cNvPr>
          <p:cNvSpPr>
            <a:spLocks noGrp="1"/>
          </p:cNvSpPr>
          <p:nvPr>
            <p:ph type="body" sz="quarter" idx="25" hasCustomPrompt="1"/>
          </p:nvPr>
        </p:nvSpPr>
        <p:spPr>
          <a:xfrm>
            <a:off x="460375" y="4003138"/>
            <a:ext cx="4240213" cy="1857662"/>
          </a:xfrm>
          <a:prstGeom prst="rect">
            <a:avLst/>
          </a:prstGeom>
        </p:spPr>
        <p:txBody>
          <a:bodyPr/>
          <a:lstStyle>
            <a:lvl1pPr marL="171450" indent="-171450">
              <a:lnSpc>
                <a:spcPct val="100000"/>
              </a:lnSpc>
              <a:spcAft>
                <a:spcPts val="400"/>
              </a:spcAft>
              <a:buClr>
                <a:schemeClr val="accent1"/>
              </a:buClr>
              <a:buFont typeface="Wingdings" pitchFamily="2" charset="2"/>
              <a:buChar char="§"/>
              <a:defRPr sz="1000">
                <a:solidFill>
                  <a:srgbClr val="000000"/>
                </a:solidFill>
                <a:latin typeface="Franklin Gothic Book" pitchFamily="34" charset="0"/>
              </a:defRPr>
            </a:lvl1pPr>
            <a:lvl2pPr marL="354013" indent="-176213">
              <a:lnSpc>
                <a:spcPct val="100000"/>
              </a:lnSpc>
              <a:spcAft>
                <a:spcPts val="400"/>
              </a:spcAft>
              <a:buClr>
                <a:schemeClr val="accent1"/>
              </a:buClr>
              <a:buFont typeface="Symbol" pitchFamily="18" charset="2"/>
              <a:buChar char="-"/>
              <a:defRPr sz="1000">
                <a:solidFill>
                  <a:srgbClr val="000000"/>
                </a:solidFill>
                <a:latin typeface="Franklin Gothic Book" pitchFamily="34" charset="0"/>
              </a:defRPr>
            </a:lvl2pPr>
            <a:lvl3pPr marL="541338" indent="-185738">
              <a:lnSpc>
                <a:spcPct val="100000"/>
              </a:lnSpc>
              <a:spcAft>
                <a:spcPts val="400"/>
              </a:spcAft>
              <a:buClr>
                <a:schemeClr val="accent1"/>
              </a:buClr>
              <a:buSzPct val="100000"/>
              <a:buFont typeface="Arial" pitchFamily="34" charset="0"/>
              <a:buChar char="•"/>
              <a:defRPr sz="1000">
                <a:solidFill>
                  <a:srgbClr val="000000"/>
                </a:solidFill>
                <a:latin typeface="Franklin Gothic Book" pitchFamily="34" charset="0"/>
              </a:defRPr>
            </a:lvl3pPr>
            <a:lvl4pPr marL="719138" indent="-177800">
              <a:lnSpc>
                <a:spcPct val="100000"/>
              </a:lnSpc>
              <a:spcAft>
                <a:spcPts val="400"/>
              </a:spcAft>
              <a:buClr>
                <a:schemeClr val="accent1"/>
              </a:buClr>
              <a:buSzPct val="100000"/>
              <a:buFont typeface="Franklin Gothic Book" pitchFamily="34" charset="0"/>
              <a:buChar char="◦"/>
              <a:defRPr sz="1000">
                <a:solidFill>
                  <a:srgbClr val="000000"/>
                </a:solidFill>
                <a:latin typeface="Franklin Gothic Book" pitchFamily="34" charset="0"/>
              </a:defRPr>
            </a:lvl4pPr>
            <a:lvl5pPr marL="719138" indent="0">
              <a:buNone/>
              <a:defRPr/>
            </a:lvl5pPr>
          </a:lstStyle>
          <a:p>
            <a:pPr lvl="0"/>
            <a:r>
              <a:rPr lang="en-US"/>
              <a:t>Click to add text</a:t>
            </a:r>
          </a:p>
          <a:p>
            <a:pPr lvl="1"/>
            <a:r>
              <a:rPr lang="en-US"/>
              <a:t>Second level</a:t>
            </a:r>
          </a:p>
          <a:p>
            <a:pPr lvl="2"/>
            <a:r>
              <a:rPr lang="en-US"/>
              <a:t>Third level</a:t>
            </a:r>
          </a:p>
          <a:p>
            <a:pPr lvl="3"/>
            <a:r>
              <a:rPr lang="en-US"/>
              <a:t>Fourth level</a:t>
            </a:r>
          </a:p>
        </p:txBody>
      </p:sp>
      <p:sp>
        <p:nvSpPr>
          <p:cNvPr id="19" name="Rounded Rectangle 13">
            <a:extLst>
              <a:ext uri="{FF2B5EF4-FFF2-40B4-BE49-F238E27FC236}">
                <a16:creationId xmlns:a16="http://schemas.microsoft.com/office/drawing/2014/main" id="{FC35499B-FAA3-46DA-B5B3-EDED7B7C6733}"/>
              </a:ext>
            </a:extLst>
          </p:cNvPr>
          <p:cNvSpPr/>
          <p:nvPr userDrawn="1"/>
        </p:nvSpPr>
        <p:spPr>
          <a:xfrm>
            <a:off x="5205413" y="3729600"/>
            <a:ext cx="4238625" cy="2131200"/>
          </a:xfrm>
          <a:prstGeom prst="roundRect">
            <a:avLst>
              <a:gd name="adj" fmla="val 6194"/>
            </a:avLst>
          </a:prstGeom>
          <a:solidFill>
            <a:schemeClr val="bg2">
              <a:lumMod val="20000"/>
              <a:lumOff val="80000"/>
              <a:alpha val="50196"/>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ound Same Side Corner Rectangle 14">
            <a:extLst>
              <a:ext uri="{FF2B5EF4-FFF2-40B4-BE49-F238E27FC236}">
                <a16:creationId xmlns:a16="http://schemas.microsoft.com/office/drawing/2014/main" id="{94F3316C-509D-4019-B544-958A6179E799}"/>
              </a:ext>
            </a:extLst>
          </p:cNvPr>
          <p:cNvSpPr/>
          <p:nvPr userDrawn="1"/>
        </p:nvSpPr>
        <p:spPr>
          <a:xfrm>
            <a:off x="5205413" y="3729600"/>
            <a:ext cx="4238625" cy="259200"/>
          </a:xfrm>
          <a:prstGeom prst="round2SameRect">
            <a:avLst>
              <a:gd name="adj1" fmla="val 50000"/>
              <a:gd name="adj2" fmla="val 0"/>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GB" sz="1000" b="1" spc="100" dirty="0">
                <a:latin typeface="Franklin Gothic Book" panose="020B0503020102020204" pitchFamily="34" charset="0"/>
              </a:rPr>
              <a:t>WHO SHOULD READ</a:t>
            </a:r>
            <a:r>
              <a:rPr lang="en-GB" sz="1000" b="1" spc="100" baseline="0" dirty="0">
                <a:latin typeface="Franklin Gothic Book" panose="020B0503020102020204" pitchFamily="34" charset="0"/>
              </a:rPr>
              <a:t> THIS REPORT</a:t>
            </a:r>
            <a:endParaRPr lang="en-GB" sz="1000" b="1" spc="100" dirty="0">
              <a:latin typeface="Franklin Gothic Book" panose="020B0503020102020204" pitchFamily="34" charset="0"/>
            </a:endParaRPr>
          </a:p>
        </p:txBody>
      </p:sp>
      <p:sp>
        <p:nvSpPr>
          <p:cNvPr id="21" name="TextPlaceholder1">
            <a:extLst>
              <a:ext uri="{FF2B5EF4-FFF2-40B4-BE49-F238E27FC236}">
                <a16:creationId xmlns:a16="http://schemas.microsoft.com/office/drawing/2014/main" id="{DA7E5EBC-4B4C-4E57-BEF0-B7F5EF115F8F}"/>
              </a:ext>
            </a:extLst>
          </p:cNvPr>
          <p:cNvSpPr>
            <a:spLocks noGrp="1"/>
          </p:cNvSpPr>
          <p:nvPr>
            <p:ph type="body" sz="quarter" idx="26" hasCustomPrompt="1"/>
          </p:nvPr>
        </p:nvSpPr>
        <p:spPr>
          <a:xfrm>
            <a:off x="5205413" y="4003138"/>
            <a:ext cx="4238625" cy="1857662"/>
          </a:xfrm>
          <a:prstGeom prst="rect">
            <a:avLst/>
          </a:prstGeom>
          <a:ln>
            <a:noFill/>
          </a:ln>
        </p:spPr>
        <p:txBody>
          <a:bodyPr/>
          <a:lstStyle>
            <a:lvl1pPr marL="171450" indent="-171450">
              <a:lnSpc>
                <a:spcPct val="100000"/>
              </a:lnSpc>
              <a:spcAft>
                <a:spcPts val="400"/>
              </a:spcAft>
              <a:buClr>
                <a:schemeClr val="bg2"/>
              </a:buClr>
              <a:buFont typeface="Wingdings" pitchFamily="2" charset="2"/>
              <a:buChar char="§"/>
              <a:defRPr sz="1000">
                <a:solidFill>
                  <a:srgbClr val="000000"/>
                </a:solidFill>
                <a:latin typeface="Franklin Gothic Book" pitchFamily="34" charset="0"/>
              </a:defRPr>
            </a:lvl1pPr>
            <a:lvl2pPr marL="354013" indent="-176213">
              <a:lnSpc>
                <a:spcPct val="100000"/>
              </a:lnSpc>
              <a:spcAft>
                <a:spcPts val="400"/>
              </a:spcAft>
              <a:buClr>
                <a:schemeClr val="bg2"/>
              </a:buClr>
              <a:buFont typeface="Symbol" pitchFamily="18" charset="2"/>
              <a:buChar char="-"/>
              <a:defRPr sz="1000">
                <a:solidFill>
                  <a:srgbClr val="000000"/>
                </a:solidFill>
                <a:latin typeface="Franklin Gothic Book" pitchFamily="34" charset="0"/>
              </a:defRPr>
            </a:lvl2pPr>
            <a:lvl3pPr marL="541338" indent="-185738">
              <a:lnSpc>
                <a:spcPct val="100000"/>
              </a:lnSpc>
              <a:spcAft>
                <a:spcPts val="400"/>
              </a:spcAft>
              <a:buClr>
                <a:schemeClr val="bg2"/>
              </a:buClr>
              <a:buSzPct val="100000"/>
              <a:buFont typeface="Arial" pitchFamily="34" charset="0"/>
              <a:buChar char="•"/>
              <a:defRPr sz="1000">
                <a:solidFill>
                  <a:srgbClr val="000000"/>
                </a:solidFill>
                <a:latin typeface="Franklin Gothic Book" pitchFamily="34" charset="0"/>
              </a:defRPr>
            </a:lvl3pPr>
            <a:lvl4pPr marL="719138" indent="-177800">
              <a:lnSpc>
                <a:spcPct val="100000"/>
              </a:lnSpc>
              <a:spcAft>
                <a:spcPts val="400"/>
              </a:spcAft>
              <a:buClr>
                <a:schemeClr val="accent4">
                  <a:lumMod val="75000"/>
                </a:schemeClr>
              </a:buClr>
              <a:buSzPct val="100000"/>
              <a:buFont typeface="Franklin Gothic Book" pitchFamily="34" charset="0"/>
              <a:buChar char="◦"/>
              <a:defRPr sz="1000">
                <a:solidFill>
                  <a:srgbClr val="000000"/>
                </a:solidFill>
                <a:latin typeface="Franklin Gothic Book" pitchFamily="34" charset="0"/>
              </a:defRPr>
            </a:lvl4pPr>
            <a:lvl5pPr marL="719138" indent="0">
              <a:buNone/>
              <a:defRPr/>
            </a:lvl5pPr>
          </a:lstStyle>
          <a:p>
            <a:pPr lvl="0"/>
            <a:r>
              <a:rPr lang="en-US"/>
              <a:t>Click to add text</a:t>
            </a:r>
          </a:p>
          <a:p>
            <a:pPr lvl="1"/>
            <a:r>
              <a:rPr lang="en-US"/>
              <a:t>Second level</a:t>
            </a:r>
          </a:p>
          <a:p>
            <a:pPr lvl="2"/>
            <a:r>
              <a:rPr lang="en-US"/>
              <a:t>Third level</a:t>
            </a:r>
          </a:p>
          <a:p>
            <a:pPr lvl="3"/>
            <a:r>
              <a:rPr lang="en-US"/>
              <a:t>Fourth level</a:t>
            </a:r>
          </a:p>
        </p:txBody>
      </p:sp>
      <p:sp>
        <p:nvSpPr>
          <p:cNvPr id="22" name="Rounded Rectangle 18">
            <a:extLst>
              <a:ext uri="{FF2B5EF4-FFF2-40B4-BE49-F238E27FC236}">
                <a16:creationId xmlns:a16="http://schemas.microsoft.com/office/drawing/2014/main" id="{7D0B1D9E-E20B-4AAD-B4BE-5357B38902D5}"/>
              </a:ext>
            </a:extLst>
          </p:cNvPr>
          <p:cNvSpPr/>
          <p:nvPr userDrawn="1"/>
        </p:nvSpPr>
        <p:spPr>
          <a:xfrm>
            <a:off x="5205023" y="1381125"/>
            <a:ext cx="4240602" cy="2131200"/>
          </a:xfrm>
          <a:prstGeom prst="roundRect">
            <a:avLst>
              <a:gd name="adj" fmla="val 6194"/>
            </a:avLst>
          </a:prstGeom>
          <a:solidFill>
            <a:schemeClr val="accent5">
              <a:lumMod val="20000"/>
              <a:lumOff val="80000"/>
              <a:alpha val="50196"/>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ound Same Side Corner Rectangle 21">
            <a:extLst>
              <a:ext uri="{FF2B5EF4-FFF2-40B4-BE49-F238E27FC236}">
                <a16:creationId xmlns:a16="http://schemas.microsoft.com/office/drawing/2014/main" id="{2B23C9F2-C86B-4926-9E10-41612B005DD7}"/>
              </a:ext>
            </a:extLst>
          </p:cNvPr>
          <p:cNvSpPr/>
          <p:nvPr userDrawn="1"/>
        </p:nvSpPr>
        <p:spPr>
          <a:xfrm>
            <a:off x="5205023" y="1381125"/>
            <a:ext cx="4240602" cy="259200"/>
          </a:xfrm>
          <a:prstGeom prst="round2SameRect">
            <a:avLst>
              <a:gd name="adj1" fmla="val 50000"/>
              <a:gd name="adj2" fmla="val 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GB" sz="1000" spc="100" dirty="0">
              <a:latin typeface="Franklin Gothic Demi" pitchFamily="34" charset="0"/>
            </a:endParaRPr>
          </a:p>
        </p:txBody>
      </p:sp>
      <p:sp>
        <p:nvSpPr>
          <p:cNvPr id="24" name="Table Placeholder 4">
            <a:extLst>
              <a:ext uri="{FF2B5EF4-FFF2-40B4-BE49-F238E27FC236}">
                <a16:creationId xmlns:a16="http://schemas.microsoft.com/office/drawing/2014/main" id="{7D4ECCA3-79F1-44EE-BB72-66C066A3B9E7}"/>
              </a:ext>
            </a:extLst>
          </p:cNvPr>
          <p:cNvSpPr>
            <a:spLocks noGrp="1"/>
          </p:cNvSpPr>
          <p:nvPr>
            <p:ph type="tbl" sz="quarter" idx="27"/>
          </p:nvPr>
        </p:nvSpPr>
        <p:spPr>
          <a:xfrm>
            <a:off x="5205412" y="1382400"/>
            <a:ext cx="4240987" cy="2113200"/>
          </a:xfrm>
          <a:prstGeom prst="rect">
            <a:avLst/>
          </a:prstGeom>
        </p:spPr>
        <p:txBody>
          <a:bodyPr/>
          <a:lstStyle/>
          <a:p>
            <a:r>
              <a:rPr lang="en-US" dirty="0"/>
              <a:t>Click icon to add table</a:t>
            </a:r>
            <a:endParaRPr lang="en-GB" dirty="0"/>
          </a:p>
        </p:txBody>
      </p:sp>
    </p:spTree>
    <p:extLst>
      <p:ext uri="{BB962C8B-B14F-4D97-AF65-F5344CB8AC3E}">
        <p14:creationId xmlns:p14="http://schemas.microsoft.com/office/powerpoint/2010/main" val="2216100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0117A-DDA0-41BF-BF49-DC86E2C1DBCA}"/>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F32CBE6E-3DD8-424C-AAD2-F7B85369B005}"/>
              </a:ext>
            </a:extLst>
          </p:cNvPr>
          <p:cNvSpPr>
            <a:spLocks noGrp="1"/>
          </p:cNvSpPr>
          <p:nvPr>
            <p:ph type="sldNum" sz="quarter" idx="10"/>
          </p:nvPr>
        </p:nvSpPr>
        <p:spPr/>
        <p:txBody>
          <a:bodyPr/>
          <a:lstStyle/>
          <a:p>
            <a:fld id="{E78626B2-E168-480E-BAE6-B60060C6AB83}" type="slidenum">
              <a:rPr lang="en-GB" smtClean="0"/>
              <a:pPr/>
              <a:t>‹#›</a:t>
            </a:fld>
            <a:endParaRPr lang="en-GB" dirty="0"/>
          </a:p>
        </p:txBody>
      </p:sp>
      <p:sp>
        <p:nvSpPr>
          <p:cNvPr id="4" name="TextPlaceholder1">
            <a:extLst>
              <a:ext uri="{FF2B5EF4-FFF2-40B4-BE49-F238E27FC236}">
                <a16:creationId xmlns:a16="http://schemas.microsoft.com/office/drawing/2014/main" id="{F44AF507-E2A1-46B7-B33A-770B15A237A3}"/>
              </a:ext>
            </a:extLst>
          </p:cNvPr>
          <p:cNvSpPr>
            <a:spLocks noGrp="1"/>
          </p:cNvSpPr>
          <p:nvPr>
            <p:ph type="body" sz="quarter" idx="12" hasCustomPrompt="1"/>
          </p:nvPr>
        </p:nvSpPr>
        <p:spPr>
          <a:xfrm>
            <a:off x="452438" y="1366271"/>
            <a:ext cx="4248150" cy="4834504"/>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Rounded Rectangle 13">
            <a:extLst>
              <a:ext uri="{FF2B5EF4-FFF2-40B4-BE49-F238E27FC236}">
                <a16:creationId xmlns:a16="http://schemas.microsoft.com/office/drawing/2014/main" id="{1427BFE8-BFB3-4674-9EF5-D5E176DE447F}"/>
              </a:ext>
            </a:extLst>
          </p:cNvPr>
          <p:cNvSpPr/>
          <p:nvPr userDrawn="1"/>
        </p:nvSpPr>
        <p:spPr>
          <a:xfrm>
            <a:off x="5205413" y="3729600"/>
            <a:ext cx="4238625" cy="2131200"/>
          </a:xfrm>
          <a:prstGeom prst="roundRect">
            <a:avLst>
              <a:gd name="adj" fmla="val 6194"/>
            </a:avLst>
          </a:prstGeom>
          <a:solidFill>
            <a:schemeClr val="bg2">
              <a:lumMod val="20000"/>
              <a:lumOff val="80000"/>
              <a:alpha val="50196"/>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ound Same Side Corner Rectangle 14">
            <a:extLst>
              <a:ext uri="{FF2B5EF4-FFF2-40B4-BE49-F238E27FC236}">
                <a16:creationId xmlns:a16="http://schemas.microsoft.com/office/drawing/2014/main" id="{0FE938E5-BE1C-4999-840F-DEC5475CC87B}"/>
              </a:ext>
            </a:extLst>
          </p:cNvPr>
          <p:cNvSpPr/>
          <p:nvPr userDrawn="1"/>
        </p:nvSpPr>
        <p:spPr>
          <a:xfrm>
            <a:off x="5205413" y="3729600"/>
            <a:ext cx="4238625" cy="259200"/>
          </a:xfrm>
          <a:prstGeom prst="round2SameRect">
            <a:avLst>
              <a:gd name="adj1" fmla="val 50000"/>
              <a:gd name="adj2" fmla="val 0"/>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GB" sz="1000" b="1" spc="100" dirty="0">
                <a:latin typeface="Franklin Gothic Book" panose="020B0503020102020204" pitchFamily="34" charset="0"/>
              </a:rPr>
              <a:t>WHO SHOULD READ</a:t>
            </a:r>
            <a:r>
              <a:rPr lang="en-GB" sz="1000" b="1" spc="100" baseline="0" dirty="0">
                <a:latin typeface="Franklin Gothic Book" panose="020B0503020102020204" pitchFamily="34" charset="0"/>
              </a:rPr>
              <a:t> THIS REPORT</a:t>
            </a:r>
            <a:endParaRPr lang="en-GB" sz="1000" b="1" spc="100" dirty="0">
              <a:latin typeface="Franklin Gothic Book" panose="020B0503020102020204" pitchFamily="34" charset="0"/>
            </a:endParaRPr>
          </a:p>
        </p:txBody>
      </p:sp>
      <p:sp>
        <p:nvSpPr>
          <p:cNvPr id="10" name="TextPlaceholder1">
            <a:extLst>
              <a:ext uri="{FF2B5EF4-FFF2-40B4-BE49-F238E27FC236}">
                <a16:creationId xmlns:a16="http://schemas.microsoft.com/office/drawing/2014/main" id="{14C82F4B-153D-44B5-8D31-804E62FEE135}"/>
              </a:ext>
            </a:extLst>
          </p:cNvPr>
          <p:cNvSpPr>
            <a:spLocks noGrp="1"/>
          </p:cNvSpPr>
          <p:nvPr>
            <p:ph type="body" sz="quarter" idx="26" hasCustomPrompt="1"/>
          </p:nvPr>
        </p:nvSpPr>
        <p:spPr>
          <a:xfrm>
            <a:off x="5205413" y="4003138"/>
            <a:ext cx="4238625" cy="1857662"/>
          </a:xfrm>
          <a:prstGeom prst="rect">
            <a:avLst/>
          </a:prstGeom>
        </p:spPr>
        <p:txBody>
          <a:bodyPr/>
          <a:lstStyle>
            <a:lvl1pPr marL="171450" indent="-171450">
              <a:lnSpc>
                <a:spcPct val="100000"/>
              </a:lnSpc>
              <a:spcAft>
                <a:spcPts val="400"/>
              </a:spcAft>
              <a:buClr>
                <a:schemeClr val="bg2"/>
              </a:buClr>
              <a:buFont typeface="Wingdings" pitchFamily="2" charset="2"/>
              <a:buChar char="§"/>
              <a:defRPr sz="1000">
                <a:solidFill>
                  <a:srgbClr val="000000"/>
                </a:solidFill>
                <a:latin typeface="Franklin Gothic Book" pitchFamily="34" charset="0"/>
              </a:defRPr>
            </a:lvl1pPr>
            <a:lvl2pPr marL="354013" indent="-176213">
              <a:lnSpc>
                <a:spcPct val="100000"/>
              </a:lnSpc>
              <a:spcAft>
                <a:spcPts val="400"/>
              </a:spcAft>
              <a:buClr>
                <a:schemeClr val="bg2"/>
              </a:buClr>
              <a:buFont typeface="Symbol" pitchFamily="18" charset="2"/>
              <a:buChar char="-"/>
              <a:defRPr sz="1000">
                <a:solidFill>
                  <a:srgbClr val="000000"/>
                </a:solidFill>
                <a:latin typeface="Franklin Gothic Book" pitchFamily="34" charset="0"/>
              </a:defRPr>
            </a:lvl2pPr>
            <a:lvl3pPr marL="541338" indent="-185738">
              <a:lnSpc>
                <a:spcPct val="100000"/>
              </a:lnSpc>
              <a:spcAft>
                <a:spcPts val="400"/>
              </a:spcAft>
              <a:buClr>
                <a:schemeClr val="bg2"/>
              </a:buClr>
              <a:buSzPct val="100000"/>
              <a:buFont typeface="Arial" pitchFamily="34" charset="0"/>
              <a:buChar char="•"/>
              <a:defRPr sz="1000">
                <a:solidFill>
                  <a:srgbClr val="000000"/>
                </a:solidFill>
                <a:latin typeface="Franklin Gothic Book" pitchFamily="34" charset="0"/>
              </a:defRPr>
            </a:lvl3pPr>
            <a:lvl4pPr marL="719138" indent="-177800">
              <a:lnSpc>
                <a:spcPct val="100000"/>
              </a:lnSpc>
              <a:spcAft>
                <a:spcPts val="400"/>
              </a:spcAft>
              <a:buClr>
                <a:schemeClr val="bg2"/>
              </a:buClr>
              <a:buSzPct val="100000"/>
              <a:buFont typeface="Franklin Gothic Book" pitchFamily="34" charset="0"/>
              <a:buChar char="◦"/>
              <a:defRPr sz="1000">
                <a:solidFill>
                  <a:srgbClr val="000000"/>
                </a:solidFill>
                <a:latin typeface="Franklin Gothic Book" pitchFamily="34" charset="0"/>
              </a:defRPr>
            </a:lvl4pPr>
            <a:lvl5pPr marL="719138" indent="0">
              <a:buNone/>
              <a:defRPr/>
            </a:lvl5pPr>
          </a:lstStyle>
          <a:p>
            <a:pPr lvl="0"/>
            <a:r>
              <a:rPr lang="en-US"/>
              <a:t>Click to add text</a:t>
            </a:r>
          </a:p>
          <a:p>
            <a:pPr lvl="1"/>
            <a:r>
              <a:rPr lang="en-US"/>
              <a:t>Second level</a:t>
            </a:r>
          </a:p>
          <a:p>
            <a:pPr lvl="2"/>
            <a:r>
              <a:rPr lang="en-US"/>
              <a:t>Third level</a:t>
            </a:r>
          </a:p>
          <a:p>
            <a:pPr lvl="3"/>
            <a:r>
              <a:rPr lang="en-US"/>
              <a:t>Fourth level</a:t>
            </a:r>
          </a:p>
        </p:txBody>
      </p:sp>
      <p:sp>
        <p:nvSpPr>
          <p:cNvPr id="14" name="Text Placeholder 4">
            <a:extLst>
              <a:ext uri="{FF2B5EF4-FFF2-40B4-BE49-F238E27FC236}">
                <a16:creationId xmlns:a16="http://schemas.microsoft.com/office/drawing/2014/main" id="{A29E1D7D-4126-4F6D-94D9-8067AA339DF5}"/>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5" name="Rounded Rectangle 18">
            <a:extLst>
              <a:ext uri="{FF2B5EF4-FFF2-40B4-BE49-F238E27FC236}">
                <a16:creationId xmlns:a16="http://schemas.microsoft.com/office/drawing/2014/main" id="{63872A46-B470-4068-B876-226B47EC64BF}"/>
              </a:ext>
            </a:extLst>
          </p:cNvPr>
          <p:cNvSpPr/>
          <p:nvPr userDrawn="1"/>
        </p:nvSpPr>
        <p:spPr>
          <a:xfrm>
            <a:off x="5205023" y="1381125"/>
            <a:ext cx="4240602" cy="2131200"/>
          </a:xfrm>
          <a:prstGeom prst="roundRect">
            <a:avLst>
              <a:gd name="adj" fmla="val 6194"/>
            </a:avLst>
          </a:prstGeom>
          <a:solidFill>
            <a:srgbClr val="C7C6EF">
              <a:alpha val="49804"/>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ound Same Side Corner Rectangle 21">
            <a:extLst>
              <a:ext uri="{FF2B5EF4-FFF2-40B4-BE49-F238E27FC236}">
                <a16:creationId xmlns:a16="http://schemas.microsoft.com/office/drawing/2014/main" id="{872E6126-F829-44E2-813C-93212F18636E}"/>
              </a:ext>
            </a:extLst>
          </p:cNvPr>
          <p:cNvSpPr/>
          <p:nvPr userDrawn="1"/>
        </p:nvSpPr>
        <p:spPr>
          <a:xfrm>
            <a:off x="5205023" y="1381125"/>
            <a:ext cx="4240602" cy="259200"/>
          </a:xfrm>
          <a:prstGeom prst="round2SameRect">
            <a:avLst>
              <a:gd name="adj1" fmla="val 50000"/>
              <a:gd name="adj2"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GB" sz="1000" b="1" spc="100" dirty="0">
                <a:latin typeface="Franklin Gothic Book" panose="020B0503020102020204" pitchFamily="34" charset="0"/>
              </a:rPr>
              <a:t>KEY QUESTIONS ANSWERED IN THIS REPORT</a:t>
            </a:r>
          </a:p>
        </p:txBody>
      </p:sp>
      <p:sp>
        <p:nvSpPr>
          <p:cNvPr id="18" name="TextPlaceholder1">
            <a:extLst>
              <a:ext uri="{FF2B5EF4-FFF2-40B4-BE49-F238E27FC236}">
                <a16:creationId xmlns:a16="http://schemas.microsoft.com/office/drawing/2014/main" id="{E285FA3B-FBC6-4FC1-98A0-2DBAFA2FA8F5}"/>
              </a:ext>
            </a:extLst>
          </p:cNvPr>
          <p:cNvSpPr>
            <a:spLocks noGrp="1"/>
          </p:cNvSpPr>
          <p:nvPr>
            <p:ph type="body" sz="quarter" idx="25" hasCustomPrompt="1"/>
          </p:nvPr>
        </p:nvSpPr>
        <p:spPr>
          <a:xfrm>
            <a:off x="5205413" y="1666548"/>
            <a:ext cx="4240213" cy="1857662"/>
          </a:xfrm>
          <a:prstGeom prst="rect">
            <a:avLst/>
          </a:prstGeom>
        </p:spPr>
        <p:txBody>
          <a:bodyPr/>
          <a:lstStyle>
            <a:lvl1pPr marL="171450" indent="-171450">
              <a:lnSpc>
                <a:spcPct val="100000"/>
              </a:lnSpc>
              <a:spcAft>
                <a:spcPts val="400"/>
              </a:spcAft>
              <a:buClr>
                <a:schemeClr val="accent1"/>
              </a:buClr>
              <a:buFont typeface="Wingdings" pitchFamily="2" charset="2"/>
              <a:buChar char="§"/>
              <a:defRPr sz="1000">
                <a:solidFill>
                  <a:srgbClr val="000000"/>
                </a:solidFill>
                <a:latin typeface="Franklin Gothic Book" pitchFamily="34" charset="0"/>
              </a:defRPr>
            </a:lvl1pPr>
            <a:lvl2pPr marL="354013" indent="-176213">
              <a:lnSpc>
                <a:spcPct val="100000"/>
              </a:lnSpc>
              <a:spcAft>
                <a:spcPts val="400"/>
              </a:spcAft>
              <a:buClr>
                <a:schemeClr val="accent1"/>
              </a:buClr>
              <a:buFont typeface="Symbol" pitchFamily="18" charset="2"/>
              <a:buChar char="-"/>
              <a:defRPr sz="1000">
                <a:solidFill>
                  <a:srgbClr val="000000"/>
                </a:solidFill>
                <a:latin typeface="Franklin Gothic Book" pitchFamily="34" charset="0"/>
              </a:defRPr>
            </a:lvl2pPr>
            <a:lvl3pPr marL="541338" indent="-185738">
              <a:lnSpc>
                <a:spcPct val="100000"/>
              </a:lnSpc>
              <a:spcAft>
                <a:spcPts val="400"/>
              </a:spcAft>
              <a:buClr>
                <a:schemeClr val="accent1"/>
              </a:buClr>
              <a:buSzPct val="100000"/>
              <a:buFont typeface="Arial" pitchFamily="34" charset="0"/>
              <a:buChar char="•"/>
              <a:defRPr sz="1000">
                <a:solidFill>
                  <a:srgbClr val="000000"/>
                </a:solidFill>
                <a:latin typeface="Franklin Gothic Book" pitchFamily="34" charset="0"/>
              </a:defRPr>
            </a:lvl3pPr>
            <a:lvl4pPr marL="719138" indent="-177800">
              <a:lnSpc>
                <a:spcPct val="100000"/>
              </a:lnSpc>
              <a:spcAft>
                <a:spcPts val="400"/>
              </a:spcAft>
              <a:buClr>
                <a:schemeClr val="accent1"/>
              </a:buClr>
              <a:buSzPct val="100000"/>
              <a:buFont typeface="Franklin Gothic Book" pitchFamily="34" charset="0"/>
              <a:buChar char="◦"/>
              <a:defRPr sz="1000">
                <a:solidFill>
                  <a:srgbClr val="000000"/>
                </a:solidFill>
                <a:latin typeface="Franklin Gothic Book" pitchFamily="34" charset="0"/>
              </a:defRPr>
            </a:lvl4pPr>
            <a:lvl5pPr marL="719138" indent="0">
              <a:buNone/>
              <a:defRPr/>
            </a:lvl5pPr>
          </a:lstStyle>
          <a:p>
            <a:pPr lvl="0"/>
            <a:r>
              <a:rPr lang="en-US"/>
              <a:t>Click to add text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03059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727160-9A33-4FBE-B12A-FCDD083622B9}"/>
              </a:ext>
            </a:extLst>
          </p:cNvPr>
          <p:cNvSpPr>
            <a:spLocks noGrp="1"/>
          </p:cNvSpPr>
          <p:nvPr>
            <p:ph type="sldNum" sz="quarter" idx="10"/>
          </p:nvPr>
        </p:nvSpPr>
        <p:spPr/>
        <p:txBody>
          <a:bodyPr/>
          <a:lstStyle/>
          <a:p>
            <a:fld id="{E78626B2-E168-480E-BAE6-B60060C6AB83}" type="slidenum">
              <a:rPr lang="en-GB" smtClean="0"/>
              <a:pPr/>
              <a:t>‹#›</a:t>
            </a:fld>
            <a:endParaRPr lang="en-GB" dirty="0"/>
          </a:p>
        </p:txBody>
      </p:sp>
      <p:pic>
        <p:nvPicPr>
          <p:cNvPr id="4" name="Picture 3">
            <a:extLst>
              <a:ext uri="{FF2B5EF4-FFF2-40B4-BE49-F238E27FC236}">
                <a16:creationId xmlns:a16="http://schemas.microsoft.com/office/drawing/2014/main" id="{55AE53AA-30B8-4B3F-A899-A076D537DE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4" y="0"/>
            <a:ext cx="2526797" cy="1286259"/>
          </a:xfrm>
          <a:prstGeom prst="rect">
            <a:avLst/>
          </a:prstGeom>
        </p:spPr>
      </p:pic>
      <p:sp>
        <p:nvSpPr>
          <p:cNvPr id="6" name="Text Placeholder 6">
            <a:extLst>
              <a:ext uri="{FF2B5EF4-FFF2-40B4-BE49-F238E27FC236}">
                <a16:creationId xmlns:a16="http://schemas.microsoft.com/office/drawing/2014/main" id="{EEA759C6-86C3-4843-A6A2-FCAF6510A2CD}"/>
              </a:ext>
            </a:extLst>
          </p:cNvPr>
          <p:cNvSpPr>
            <a:spLocks noGrp="1"/>
          </p:cNvSpPr>
          <p:nvPr>
            <p:ph type="body" sz="quarter" idx="11" hasCustomPrompt="1"/>
          </p:nvPr>
        </p:nvSpPr>
        <p:spPr>
          <a:xfrm>
            <a:off x="3646800" y="1066770"/>
            <a:ext cx="2599200" cy="309600"/>
          </a:xfrm>
          <a:prstGeom prst="rect">
            <a:avLst/>
          </a:prstGeom>
        </p:spPr>
        <p:txBody>
          <a:bodyPr anchor="ctr"/>
          <a:lstStyle>
            <a:lvl1pPr marL="0" indent="0" algn="ctr">
              <a:lnSpc>
                <a:spcPct val="100000"/>
              </a:lnSpc>
              <a:buNone/>
              <a:defRPr sz="1400">
                <a:solidFill>
                  <a:schemeClr val="bg2"/>
                </a:solidFill>
                <a:latin typeface="Franklin Gothic Demi" panose="020B0703020102020204" pitchFamily="34" charset="0"/>
              </a:defRPr>
            </a:lvl1pPr>
            <a:lvl2pPr marL="177800" indent="0" algn="ctr">
              <a:buNone/>
              <a:defRPr sz="1400">
                <a:solidFill>
                  <a:schemeClr val="bg2"/>
                </a:solidFill>
                <a:latin typeface="Franklin Gothic Demi" panose="020B0703020102020204" pitchFamily="34" charset="0"/>
              </a:defRPr>
            </a:lvl2pPr>
            <a:lvl3pPr marL="355600" indent="0" algn="ctr">
              <a:buNone/>
              <a:defRPr sz="1400">
                <a:solidFill>
                  <a:schemeClr val="bg2"/>
                </a:solidFill>
                <a:latin typeface="Franklin Gothic Demi" panose="020B0703020102020204" pitchFamily="34" charset="0"/>
              </a:defRPr>
            </a:lvl3pPr>
            <a:lvl4pPr marL="541338" indent="0" algn="ctr">
              <a:buNone/>
              <a:defRPr sz="1400">
                <a:solidFill>
                  <a:schemeClr val="bg2"/>
                </a:solidFill>
                <a:latin typeface="Franklin Gothic Demi" panose="020B0703020102020204" pitchFamily="34" charset="0"/>
              </a:defRPr>
            </a:lvl4pPr>
            <a:lvl5pPr marL="719138" indent="0" algn="ctr">
              <a:buNone/>
              <a:defRPr sz="1400">
                <a:solidFill>
                  <a:schemeClr val="bg2"/>
                </a:solidFill>
                <a:latin typeface="Franklin Gothic Demi" panose="020B0703020102020204" pitchFamily="34" charset="0"/>
              </a:defRPr>
            </a:lvl5pPr>
          </a:lstStyle>
          <a:p>
            <a:pPr lvl="0"/>
            <a:r>
              <a:rPr lang="en-US"/>
              <a:t>www.companywebsite.com</a:t>
            </a:r>
            <a:endParaRPr lang="en-GB"/>
          </a:p>
        </p:txBody>
      </p:sp>
      <p:sp>
        <p:nvSpPr>
          <p:cNvPr id="7" name="TextBox 6">
            <a:extLst>
              <a:ext uri="{FF2B5EF4-FFF2-40B4-BE49-F238E27FC236}">
                <a16:creationId xmlns:a16="http://schemas.microsoft.com/office/drawing/2014/main" id="{2FC168F8-F1C4-4243-926C-3A9F3C246504}"/>
              </a:ext>
            </a:extLst>
          </p:cNvPr>
          <p:cNvSpPr txBox="1"/>
          <p:nvPr userDrawn="1"/>
        </p:nvSpPr>
        <p:spPr>
          <a:xfrm>
            <a:off x="5608425" y="2363518"/>
            <a:ext cx="1135563" cy="400110"/>
          </a:xfrm>
          <a:prstGeom prst="rect">
            <a:avLst/>
          </a:prstGeom>
          <a:noFill/>
        </p:spPr>
        <p:txBody>
          <a:bodyPr wrap="square" rtlCol="0">
            <a:spAutoFit/>
          </a:bodyPr>
          <a:lstStyle/>
          <a:p>
            <a:pPr algn="ctr"/>
            <a:r>
              <a:rPr lang="en-GB" sz="1000" dirty="0">
                <a:solidFill>
                  <a:schemeClr val="bg1"/>
                </a:solidFill>
                <a:latin typeface="Franklin Gothic Demi" panose="020B0703020102020204" pitchFamily="34" charset="0"/>
              </a:rPr>
              <a:t>Key</a:t>
            </a:r>
            <a:br>
              <a:rPr lang="en-GB" sz="1000" dirty="0">
                <a:solidFill>
                  <a:schemeClr val="bg1"/>
                </a:solidFill>
                <a:latin typeface="Franklin Gothic Demi" panose="020B0703020102020204" pitchFamily="34" charset="0"/>
              </a:rPr>
            </a:br>
            <a:r>
              <a:rPr lang="en-GB" sz="1000" dirty="0">
                <a:solidFill>
                  <a:schemeClr val="bg1"/>
                </a:solidFill>
                <a:latin typeface="Franklin Gothic Demi" panose="020B0703020102020204" pitchFamily="34" charset="0"/>
              </a:rPr>
              <a:t>relationships</a:t>
            </a:r>
          </a:p>
        </p:txBody>
      </p:sp>
      <p:sp>
        <p:nvSpPr>
          <p:cNvPr id="8" name="TextBox 7">
            <a:extLst>
              <a:ext uri="{FF2B5EF4-FFF2-40B4-BE49-F238E27FC236}">
                <a16:creationId xmlns:a16="http://schemas.microsoft.com/office/drawing/2014/main" id="{00A2CC60-1793-480D-89B9-29F92CBC5271}"/>
              </a:ext>
            </a:extLst>
          </p:cNvPr>
          <p:cNvSpPr txBox="1"/>
          <p:nvPr userDrawn="1"/>
        </p:nvSpPr>
        <p:spPr>
          <a:xfrm>
            <a:off x="5358030" y="1578694"/>
            <a:ext cx="1135563" cy="230832"/>
          </a:xfrm>
          <a:prstGeom prst="rect">
            <a:avLst/>
          </a:prstGeom>
          <a:noFill/>
        </p:spPr>
        <p:txBody>
          <a:bodyPr wrap="square" rtlCol="0">
            <a:spAutoFit/>
          </a:bodyPr>
          <a:lstStyle/>
          <a:p>
            <a:pPr algn="ctr"/>
            <a:r>
              <a:rPr lang="en-GB" sz="900" dirty="0">
                <a:solidFill>
                  <a:schemeClr val="bg1"/>
                </a:solidFill>
                <a:latin typeface="Franklin Gothic Demi" panose="020B0703020102020204" pitchFamily="34" charset="0"/>
              </a:rPr>
              <a:t>Founded</a:t>
            </a:r>
          </a:p>
        </p:txBody>
      </p:sp>
      <p:sp>
        <p:nvSpPr>
          <p:cNvPr id="9" name="Oval 8">
            <a:extLst>
              <a:ext uri="{FF2B5EF4-FFF2-40B4-BE49-F238E27FC236}">
                <a16:creationId xmlns:a16="http://schemas.microsoft.com/office/drawing/2014/main" id="{0F871226-26AD-439A-84B1-8705B983E247}"/>
              </a:ext>
            </a:extLst>
          </p:cNvPr>
          <p:cNvSpPr/>
          <p:nvPr userDrawn="1"/>
        </p:nvSpPr>
        <p:spPr>
          <a:xfrm>
            <a:off x="3238410" y="1971508"/>
            <a:ext cx="2043076" cy="204307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50" dirty="0">
                <a:solidFill>
                  <a:schemeClr val="bg1"/>
                </a:solidFill>
                <a:latin typeface="Franklin Gothic Demi" panose="020B0703020102020204" pitchFamily="34" charset="0"/>
              </a:rPr>
              <a:t>NBED</a:t>
            </a:r>
          </a:p>
        </p:txBody>
      </p:sp>
      <p:sp>
        <p:nvSpPr>
          <p:cNvPr id="10" name="TextBox 9">
            <a:extLst>
              <a:ext uri="{FF2B5EF4-FFF2-40B4-BE49-F238E27FC236}">
                <a16:creationId xmlns:a16="http://schemas.microsoft.com/office/drawing/2014/main" id="{31C496B2-DE10-4B9B-9308-20A161D4ED3F}"/>
              </a:ext>
            </a:extLst>
          </p:cNvPr>
          <p:cNvSpPr txBox="1"/>
          <p:nvPr userDrawn="1"/>
        </p:nvSpPr>
        <p:spPr>
          <a:xfrm>
            <a:off x="5816079" y="2705685"/>
            <a:ext cx="993164" cy="507831"/>
          </a:xfrm>
          <a:prstGeom prst="rect">
            <a:avLst/>
          </a:prstGeom>
          <a:noFill/>
        </p:spPr>
        <p:txBody>
          <a:bodyPr wrap="square" rtlCol="0">
            <a:spAutoFit/>
          </a:bodyPr>
          <a:lstStyle/>
          <a:p>
            <a:pPr marL="138113" indent="-138113">
              <a:buClr>
                <a:schemeClr val="bg1"/>
              </a:buClr>
              <a:buSzPct val="100000"/>
              <a:buFont typeface="Wingdings" panose="05000000000000000000" pitchFamily="2" charset="2"/>
              <a:buChar char="§"/>
            </a:pPr>
            <a:r>
              <a:rPr lang="en-GB" sz="900" dirty="0">
                <a:solidFill>
                  <a:schemeClr val="bg1"/>
                </a:solidFill>
                <a:latin typeface="Franklin Gothic Book" panose="020B0503020102020204" pitchFamily="34" charset="0"/>
              </a:rPr>
              <a:t>NBED</a:t>
            </a:r>
          </a:p>
          <a:p>
            <a:pPr marL="138113" indent="-138113">
              <a:buClr>
                <a:schemeClr val="bg1"/>
              </a:buClr>
              <a:buSzPct val="100000"/>
              <a:buFont typeface="Wingdings" panose="05000000000000000000" pitchFamily="2" charset="2"/>
              <a:buChar char="§"/>
            </a:pPr>
            <a:r>
              <a:rPr lang="en-GB" sz="900" dirty="0">
                <a:solidFill>
                  <a:schemeClr val="bg1"/>
                </a:solidFill>
                <a:latin typeface="Franklin Gothic Book" panose="020B0503020102020204" pitchFamily="34" charset="0"/>
              </a:rPr>
              <a:t>NBED</a:t>
            </a:r>
          </a:p>
          <a:p>
            <a:pPr marL="138113" indent="-138113">
              <a:buClr>
                <a:schemeClr val="bg1"/>
              </a:buClr>
              <a:buSzPct val="100000"/>
              <a:buFont typeface="Wingdings" panose="05000000000000000000" pitchFamily="2" charset="2"/>
              <a:buChar char="§"/>
            </a:pPr>
            <a:r>
              <a:rPr lang="en-GB" sz="900" dirty="0">
                <a:solidFill>
                  <a:schemeClr val="bg1"/>
                </a:solidFill>
                <a:latin typeface="Franklin Gothic Book" panose="020B0503020102020204" pitchFamily="34" charset="0"/>
              </a:rPr>
              <a:t>NBED</a:t>
            </a:r>
          </a:p>
        </p:txBody>
      </p:sp>
      <p:sp>
        <p:nvSpPr>
          <p:cNvPr id="11" name="Oval 10">
            <a:extLst>
              <a:ext uri="{FF2B5EF4-FFF2-40B4-BE49-F238E27FC236}">
                <a16:creationId xmlns:a16="http://schemas.microsoft.com/office/drawing/2014/main" id="{7BF72518-0025-43BF-9491-9883D6D8090F}"/>
              </a:ext>
            </a:extLst>
          </p:cNvPr>
          <p:cNvSpPr/>
          <p:nvPr userDrawn="1"/>
        </p:nvSpPr>
        <p:spPr>
          <a:xfrm>
            <a:off x="5501065" y="2265902"/>
            <a:ext cx="1421280" cy="1421280"/>
          </a:xfrm>
          <a:prstGeom prst="ellipse">
            <a:avLst/>
          </a:prstGeom>
          <a:solidFill>
            <a:srgbClr val="F79725"/>
          </a:solidFill>
          <a:ln w="28575">
            <a:solidFill>
              <a:schemeClr val="bg1"/>
            </a:solidFill>
          </a:ln>
          <a:effectLst>
            <a:outerShdw blurRad="101600" sx="101000" sy="101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55A59D8B-1F13-4A2C-A87C-77A33D78C9E2}"/>
              </a:ext>
            </a:extLst>
          </p:cNvPr>
          <p:cNvGrpSpPr/>
          <p:nvPr userDrawn="1"/>
        </p:nvGrpSpPr>
        <p:grpSpPr>
          <a:xfrm>
            <a:off x="1778073" y="5066429"/>
            <a:ext cx="901400" cy="901400"/>
            <a:chOff x="5493843" y="4656438"/>
            <a:chExt cx="901400" cy="901400"/>
          </a:xfrm>
          <a:solidFill>
            <a:srgbClr val="F5AF01"/>
          </a:solidFill>
          <a:effectLst>
            <a:outerShdw blurRad="139700" dist="38100" dir="8100000" algn="tr" rotWithShape="0">
              <a:prstClr val="black">
                <a:alpha val="67000"/>
              </a:prstClr>
            </a:outerShdw>
          </a:effectLst>
        </p:grpSpPr>
        <p:sp>
          <p:nvSpPr>
            <p:cNvPr id="13" name="Rounded Rectangle 12">
              <a:extLst>
                <a:ext uri="{FF2B5EF4-FFF2-40B4-BE49-F238E27FC236}">
                  <a16:creationId xmlns:a16="http://schemas.microsoft.com/office/drawing/2014/main" id="{F5D1C01E-C2EA-4A2F-84CC-C894AC881052}"/>
                </a:ext>
              </a:extLst>
            </p:cNvPr>
            <p:cNvSpPr/>
            <p:nvPr/>
          </p:nvSpPr>
          <p:spPr>
            <a:xfrm>
              <a:off x="5493843" y="5418132"/>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ounded Rectangle 13">
              <a:extLst>
                <a:ext uri="{FF2B5EF4-FFF2-40B4-BE49-F238E27FC236}">
                  <a16:creationId xmlns:a16="http://schemas.microsoft.com/office/drawing/2014/main" id="{CB087F9A-D422-4653-A1C9-9D65E4DC6DDC}"/>
                </a:ext>
              </a:extLst>
            </p:cNvPr>
            <p:cNvSpPr/>
            <p:nvPr/>
          </p:nvSpPr>
          <p:spPr>
            <a:xfrm rot="5400000">
              <a:off x="5874690" y="5037285"/>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 name="Group 14">
            <a:extLst>
              <a:ext uri="{FF2B5EF4-FFF2-40B4-BE49-F238E27FC236}">
                <a16:creationId xmlns:a16="http://schemas.microsoft.com/office/drawing/2014/main" id="{833982C3-FBF7-4F95-A127-F02CC397A8E0}"/>
              </a:ext>
            </a:extLst>
          </p:cNvPr>
          <p:cNvGrpSpPr/>
          <p:nvPr userDrawn="1"/>
        </p:nvGrpSpPr>
        <p:grpSpPr>
          <a:xfrm rot="10800000">
            <a:off x="456506" y="1706065"/>
            <a:ext cx="901400" cy="901400"/>
            <a:chOff x="5493843" y="4656438"/>
            <a:chExt cx="901400" cy="901400"/>
          </a:xfrm>
          <a:solidFill>
            <a:srgbClr val="F5AF01"/>
          </a:solidFill>
          <a:effectLst>
            <a:outerShdw blurRad="139700" dist="38100" dir="8100000" algn="tr" rotWithShape="0">
              <a:prstClr val="black">
                <a:alpha val="67000"/>
              </a:prstClr>
            </a:outerShdw>
          </a:effectLst>
        </p:grpSpPr>
        <p:sp>
          <p:nvSpPr>
            <p:cNvPr id="16" name="Rounded Rectangle 15">
              <a:extLst>
                <a:ext uri="{FF2B5EF4-FFF2-40B4-BE49-F238E27FC236}">
                  <a16:creationId xmlns:a16="http://schemas.microsoft.com/office/drawing/2014/main" id="{E94248BB-ED4A-4496-8B8B-26D155E7A438}"/>
                </a:ext>
              </a:extLst>
            </p:cNvPr>
            <p:cNvSpPr/>
            <p:nvPr/>
          </p:nvSpPr>
          <p:spPr>
            <a:xfrm>
              <a:off x="5493843" y="5418132"/>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ounded Rectangle 16">
              <a:extLst>
                <a:ext uri="{FF2B5EF4-FFF2-40B4-BE49-F238E27FC236}">
                  <a16:creationId xmlns:a16="http://schemas.microsoft.com/office/drawing/2014/main" id="{49DBE4B9-0AD4-4BFF-92D6-BBD4922C178A}"/>
                </a:ext>
              </a:extLst>
            </p:cNvPr>
            <p:cNvSpPr/>
            <p:nvPr/>
          </p:nvSpPr>
          <p:spPr>
            <a:xfrm rot="5400000">
              <a:off x="5874690" y="5037285"/>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 name="Round Diagonal Corner Rectangle 17">
            <a:extLst>
              <a:ext uri="{FF2B5EF4-FFF2-40B4-BE49-F238E27FC236}">
                <a16:creationId xmlns:a16="http://schemas.microsoft.com/office/drawing/2014/main" id="{8813FD62-8DED-4996-B135-747EB07CC8E3}"/>
              </a:ext>
            </a:extLst>
          </p:cNvPr>
          <p:cNvSpPr/>
          <p:nvPr userDrawn="1"/>
        </p:nvSpPr>
        <p:spPr>
          <a:xfrm>
            <a:off x="647316" y="1899366"/>
            <a:ext cx="1828800" cy="3864862"/>
          </a:xfrm>
          <a:prstGeom prst="round2DiagRect">
            <a:avLst>
              <a:gd name="adj1" fmla="val 0"/>
              <a:gd name="adj2" fmla="val 18021"/>
            </a:avLst>
          </a:prstGeom>
          <a:gradFill flip="none" rotWithShape="1">
            <a:gsLst>
              <a:gs pos="0">
                <a:schemeClr val="bg1">
                  <a:lumMod val="85000"/>
                </a:schemeClr>
              </a:gs>
              <a:gs pos="50000">
                <a:schemeClr val="bg1">
                  <a:lumMod val="95000"/>
                </a:schemeClr>
              </a:gs>
              <a:gs pos="100000">
                <a:schemeClr val="bg1"/>
              </a:gs>
            </a:gsLst>
            <a:lin ang="8100000" scaled="1"/>
            <a:tileRect/>
          </a:gradFill>
          <a:ln>
            <a:noFill/>
          </a:ln>
          <a:effectLst>
            <a:outerShdw blurRad="139700" dist="38100" dir="8100000" algn="tr" rotWithShape="0">
              <a:prstClr val="black">
                <a:alpha val="67000"/>
              </a:prstClr>
            </a:outerShdw>
          </a:effectLst>
          <a:scene3d>
            <a:camera prst="orthographicFront"/>
            <a:lightRig rig="threePt" dir="t"/>
          </a:scene3d>
          <a:sp3d contourW="190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0" tIns="216000" rIns="0" rtlCol="0" anchor="t" anchorCtr="0"/>
          <a:lstStyle/>
          <a:p>
            <a:pPr marL="0" indent="0">
              <a:spcAft>
                <a:spcPts val="400"/>
              </a:spcAft>
              <a:buFont typeface="Wingdings" panose="05000000000000000000" pitchFamily="2" charset="2"/>
              <a:buNone/>
            </a:pPr>
            <a:endParaRPr lang="en-GB" sz="900" dirty="0">
              <a:solidFill>
                <a:schemeClr val="bg2"/>
              </a:solidFill>
              <a:latin typeface="Franklin Gothic Book" panose="020B0503020102020204" pitchFamily="34" charset="0"/>
            </a:endParaRPr>
          </a:p>
        </p:txBody>
      </p:sp>
      <p:grpSp>
        <p:nvGrpSpPr>
          <p:cNvPr id="19" name="Group 18">
            <a:extLst>
              <a:ext uri="{FF2B5EF4-FFF2-40B4-BE49-F238E27FC236}">
                <a16:creationId xmlns:a16="http://schemas.microsoft.com/office/drawing/2014/main" id="{F08AF410-B8B0-494E-9BD2-02EB61A4E48E}"/>
              </a:ext>
            </a:extLst>
          </p:cNvPr>
          <p:cNvGrpSpPr/>
          <p:nvPr userDrawn="1"/>
        </p:nvGrpSpPr>
        <p:grpSpPr>
          <a:xfrm>
            <a:off x="8546602" y="5066429"/>
            <a:ext cx="901400" cy="901400"/>
            <a:chOff x="5493843" y="4656438"/>
            <a:chExt cx="901400" cy="901400"/>
          </a:xfrm>
          <a:solidFill>
            <a:srgbClr val="F5AF01"/>
          </a:solidFill>
          <a:effectLst>
            <a:outerShdw blurRad="139700" dist="38100" dir="8100000" algn="tr" rotWithShape="0">
              <a:prstClr val="black">
                <a:alpha val="67000"/>
              </a:prstClr>
            </a:outerShdw>
          </a:effectLst>
        </p:grpSpPr>
        <p:sp>
          <p:nvSpPr>
            <p:cNvPr id="20" name="Rounded Rectangle 19">
              <a:extLst>
                <a:ext uri="{FF2B5EF4-FFF2-40B4-BE49-F238E27FC236}">
                  <a16:creationId xmlns:a16="http://schemas.microsoft.com/office/drawing/2014/main" id="{C8F60850-AD48-48E8-95FB-6FDCA151D569}"/>
                </a:ext>
              </a:extLst>
            </p:cNvPr>
            <p:cNvSpPr/>
            <p:nvPr/>
          </p:nvSpPr>
          <p:spPr>
            <a:xfrm>
              <a:off x="5493843" y="5418132"/>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ounded Rectangle 20">
              <a:extLst>
                <a:ext uri="{FF2B5EF4-FFF2-40B4-BE49-F238E27FC236}">
                  <a16:creationId xmlns:a16="http://schemas.microsoft.com/office/drawing/2014/main" id="{BC08B617-84CD-46FB-AFE3-5A7E76CD6D4A}"/>
                </a:ext>
              </a:extLst>
            </p:cNvPr>
            <p:cNvSpPr/>
            <p:nvPr/>
          </p:nvSpPr>
          <p:spPr>
            <a:xfrm rot="5400000">
              <a:off x="5874690" y="5037285"/>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Group 21">
            <a:extLst>
              <a:ext uri="{FF2B5EF4-FFF2-40B4-BE49-F238E27FC236}">
                <a16:creationId xmlns:a16="http://schemas.microsoft.com/office/drawing/2014/main" id="{8396B5DB-3771-4708-81FA-4AA6CCE29AE7}"/>
              </a:ext>
            </a:extLst>
          </p:cNvPr>
          <p:cNvGrpSpPr/>
          <p:nvPr userDrawn="1"/>
        </p:nvGrpSpPr>
        <p:grpSpPr>
          <a:xfrm rot="10800000">
            <a:off x="7221510" y="1706065"/>
            <a:ext cx="901400" cy="901400"/>
            <a:chOff x="5493843" y="4656438"/>
            <a:chExt cx="901400" cy="901400"/>
          </a:xfrm>
          <a:solidFill>
            <a:srgbClr val="F5AF01"/>
          </a:solidFill>
          <a:effectLst>
            <a:outerShdw blurRad="139700" dist="38100" dir="8100000" algn="tr" rotWithShape="0">
              <a:prstClr val="black">
                <a:alpha val="67000"/>
              </a:prstClr>
            </a:outerShdw>
          </a:effectLst>
        </p:grpSpPr>
        <p:sp>
          <p:nvSpPr>
            <p:cNvPr id="23" name="Rounded Rectangle 22">
              <a:extLst>
                <a:ext uri="{FF2B5EF4-FFF2-40B4-BE49-F238E27FC236}">
                  <a16:creationId xmlns:a16="http://schemas.microsoft.com/office/drawing/2014/main" id="{31A1C417-E2B3-40D8-B9A2-013EF4D22D24}"/>
                </a:ext>
              </a:extLst>
            </p:cNvPr>
            <p:cNvSpPr/>
            <p:nvPr/>
          </p:nvSpPr>
          <p:spPr>
            <a:xfrm>
              <a:off x="5493843" y="5418132"/>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ounded Rectangle 23">
              <a:extLst>
                <a:ext uri="{FF2B5EF4-FFF2-40B4-BE49-F238E27FC236}">
                  <a16:creationId xmlns:a16="http://schemas.microsoft.com/office/drawing/2014/main" id="{18F34D81-15DD-4C5D-922C-0F05C1634AF9}"/>
                </a:ext>
              </a:extLst>
            </p:cNvPr>
            <p:cNvSpPr/>
            <p:nvPr/>
          </p:nvSpPr>
          <p:spPr>
            <a:xfrm rot="5400000">
              <a:off x="5874690" y="5037285"/>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5" name="Round Diagonal Corner Rectangle 24">
            <a:extLst>
              <a:ext uri="{FF2B5EF4-FFF2-40B4-BE49-F238E27FC236}">
                <a16:creationId xmlns:a16="http://schemas.microsoft.com/office/drawing/2014/main" id="{218CBB9E-AF36-41C2-8A47-09694C5F9CB2}"/>
              </a:ext>
            </a:extLst>
          </p:cNvPr>
          <p:cNvSpPr/>
          <p:nvPr userDrawn="1"/>
        </p:nvSpPr>
        <p:spPr>
          <a:xfrm>
            <a:off x="7412320" y="1899366"/>
            <a:ext cx="1828800" cy="3864862"/>
          </a:xfrm>
          <a:prstGeom prst="round2DiagRect">
            <a:avLst>
              <a:gd name="adj1" fmla="val 0"/>
              <a:gd name="adj2" fmla="val 18021"/>
            </a:avLst>
          </a:prstGeom>
          <a:gradFill flip="none" rotWithShape="1">
            <a:gsLst>
              <a:gs pos="0">
                <a:schemeClr val="bg1">
                  <a:lumMod val="85000"/>
                </a:schemeClr>
              </a:gs>
              <a:gs pos="50000">
                <a:schemeClr val="bg1">
                  <a:lumMod val="95000"/>
                </a:schemeClr>
              </a:gs>
              <a:gs pos="100000">
                <a:schemeClr val="bg1"/>
              </a:gs>
            </a:gsLst>
            <a:lin ang="8100000" scaled="1"/>
            <a:tileRect/>
          </a:gradFill>
          <a:ln>
            <a:noFill/>
          </a:ln>
          <a:effectLst>
            <a:outerShdw blurRad="139700" dist="38100" dir="8100000" algn="tr" rotWithShape="0">
              <a:prstClr val="black">
                <a:alpha val="67000"/>
              </a:prstClr>
            </a:outerShdw>
          </a:effectLst>
          <a:scene3d>
            <a:camera prst="orthographicFront"/>
            <a:lightRig rig="threePt" dir="t"/>
          </a:scene3d>
          <a:sp3d contourW="190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0" tIns="216000" rIns="0" rtlCol="0" anchor="t" anchorCtr="0"/>
          <a:lstStyle/>
          <a:p>
            <a:pPr marL="0" indent="0">
              <a:spcAft>
                <a:spcPts val="400"/>
              </a:spcAft>
              <a:buFont typeface="Wingdings" panose="05000000000000000000" pitchFamily="2" charset="2"/>
              <a:buNone/>
            </a:pPr>
            <a:endParaRPr lang="en-GB" sz="900" dirty="0">
              <a:solidFill>
                <a:schemeClr val="bg2"/>
              </a:solidFill>
              <a:latin typeface="Franklin Gothic Book" panose="020B0503020102020204" pitchFamily="34" charset="0"/>
            </a:endParaRPr>
          </a:p>
        </p:txBody>
      </p:sp>
      <p:grpSp>
        <p:nvGrpSpPr>
          <p:cNvPr id="26" name="Group 25">
            <a:extLst>
              <a:ext uri="{FF2B5EF4-FFF2-40B4-BE49-F238E27FC236}">
                <a16:creationId xmlns:a16="http://schemas.microsoft.com/office/drawing/2014/main" id="{76AC5EA2-1BB7-4DD4-88DD-09675A689BBF}"/>
              </a:ext>
            </a:extLst>
          </p:cNvPr>
          <p:cNvGrpSpPr/>
          <p:nvPr userDrawn="1"/>
        </p:nvGrpSpPr>
        <p:grpSpPr>
          <a:xfrm>
            <a:off x="2926552" y="1656594"/>
            <a:ext cx="2666792" cy="2666792"/>
            <a:chOff x="3087923" y="1656594"/>
            <a:chExt cx="2666792" cy="2666792"/>
          </a:xfrm>
          <a:effectLst>
            <a:outerShdw blurRad="101600" sx="101000" sy="101000" algn="ctr" rotWithShape="0">
              <a:prstClr val="black">
                <a:alpha val="60000"/>
              </a:prstClr>
            </a:outerShdw>
          </a:effectLst>
        </p:grpSpPr>
        <p:sp>
          <p:nvSpPr>
            <p:cNvPr id="27" name="Oval 26">
              <a:extLst>
                <a:ext uri="{FF2B5EF4-FFF2-40B4-BE49-F238E27FC236}">
                  <a16:creationId xmlns:a16="http://schemas.microsoft.com/office/drawing/2014/main" id="{B3D250D1-5F3B-46C4-BE34-CB5AFBD03E5F}"/>
                </a:ext>
              </a:extLst>
            </p:cNvPr>
            <p:cNvSpPr/>
            <p:nvPr/>
          </p:nvSpPr>
          <p:spPr>
            <a:xfrm>
              <a:off x="3087923" y="1656594"/>
              <a:ext cx="2666792" cy="2666792"/>
            </a:xfrm>
            <a:prstGeom prst="ellipse">
              <a:avLst/>
            </a:prstGeom>
            <a:solidFill>
              <a:srgbClr val="EE334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016D5E7B-E720-47D8-817A-2F7E706D59D7}"/>
                </a:ext>
              </a:extLst>
            </p:cNvPr>
            <p:cNvSpPr/>
            <p:nvPr/>
          </p:nvSpPr>
          <p:spPr>
            <a:xfrm>
              <a:off x="3399781" y="1968452"/>
              <a:ext cx="2043076" cy="2043076"/>
            </a:xfrm>
            <a:prstGeom prst="ellipse">
              <a:avLst/>
            </a:prstGeom>
            <a:solidFill>
              <a:srgbClr val="EE334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9" name="Oval 28">
            <a:extLst>
              <a:ext uri="{FF2B5EF4-FFF2-40B4-BE49-F238E27FC236}">
                <a16:creationId xmlns:a16="http://schemas.microsoft.com/office/drawing/2014/main" id="{AAABD0CC-E237-43B5-AF33-64A16BECD24D}"/>
              </a:ext>
            </a:extLst>
          </p:cNvPr>
          <p:cNvSpPr/>
          <p:nvPr userDrawn="1"/>
        </p:nvSpPr>
        <p:spPr>
          <a:xfrm>
            <a:off x="4861778" y="3385063"/>
            <a:ext cx="1579206" cy="1579206"/>
          </a:xfrm>
          <a:prstGeom prst="ellipse">
            <a:avLst/>
          </a:prstGeom>
          <a:solidFill>
            <a:srgbClr val="6EBF4B"/>
          </a:solidFill>
          <a:ln w="28575">
            <a:solidFill>
              <a:schemeClr val="bg1"/>
            </a:solidFill>
          </a:ln>
          <a:effectLst>
            <a:outerShdw blurRad="101600" sx="101000" sy="101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54E20B56-6C71-4B97-B003-38E99A4E7652}"/>
              </a:ext>
            </a:extLst>
          </p:cNvPr>
          <p:cNvSpPr/>
          <p:nvPr userDrawn="1"/>
        </p:nvSpPr>
        <p:spPr>
          <a:xfrm>
            <a:off x="5564863" y="1444171"/>
            <a:ext cx="721896" cy="721896"/>
          </a:xfrm>
          <a:prstGeom prst="ellipse">
            <a:avLst/>
          </a:prstGeom>
          <a:solidFill>
            <a:schemeClr val="bg2"/>
          </a:solidFill>
          <a:ln w="12700">
            <a:solidFill>
              <a:schemeClr val="bg1"/>
            </a:solidFill>
          </a:ln>
          <a:effectLst>
            <a:outerShdw blurRad="101600" sx="101000" sy="101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1" name="Straight Connector 30">
            <a:extLst>
              <a:ext uri="{FF2B5EF4-FFF2-40B4-BE49-F238E27FC236}">
                <a16:creationId xmlns:a16="http://schemas.microsoft.com/office/drawing/2014/main" id="{A3FE943F-41C9-456F-9798-9C511FB22045}"/>
              </a:ext>
            </a:extLst>
          </p:cNvPr>
          <p:cNvCxnSpPr/>
          <p:nvPr userDrawn="1"/>
        </p:nvCxnSpPr>
        <p:spPr>
          <a:xfrm>
            <a:off x="3601002" y="4845059"/>
            <a:ext cx="0" cy="1882889"/>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7C45A88-03D0-41EB-9F54-3070BF82C8FC}"/>
              </a:ext>
            </a:extLst>
          </p:cNvPr>
          <p:cNvCxnSpPr/>
          <p:nvPr userDrawn="1"/>
        </p:nvCxnSpPr>
        <p:spPr>
          <a:xfrm>
            <a:off x="2978558" y="5187172"/>
            <a:ext cx="4033567" cy="0"/>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ED94808-4B42-4D27-A240-029293172BD1}"/>
              </a:ext>
            </a:extLst>
          </p:cNvPr>
          <p:cNvCxnSpPr/>
          <p:nvPr userDrawn="1"/>
        </p:nvCxnSpPr>
        <p:spPr>
          <a:xfrm>
            <a:off x="2978558" y="5662347"/>
            <a:ext cx="4033567" cy="0"/>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23C9482-DEDC-4FA7-B380-EE285D529B14}"/>
              </a:ext>
            </a:extLst>
          </p:cNvPr>
          <p:cNvCxnSpPr/>
          <p:nvPr userDrawn="1"/>
        </p:nvCxnSpPr>
        <p:spPr>
          <a:xfrm>
            <a:off x="2978558" y="6137522"/>
            <a:ext cx="4033567" cy="0"/>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B068AEA-DAFF-4572-8040-33EE51E041D0}"/>
              </a:ext>
            </a:extLst>
          </p:cNvPr>
          <p:cNvCxnSpPr/>
          <p:nvPr userDrawn="1"/>
        </p:nvCxnSpPr>
        <p:spPr>
          <a:xfrm>
            <a:off x="2978558" y="6612698"/>
            <a:ext cx="4033567" cy="0"/>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4E9C6B0-29BF-42E8-8305-9066AFA36DF4}"/>
              </a:ext>
            </a:extLst>
          </p:cNvPr>
          <p:cNvSpPr txBox="1"/>
          <p:nvPr userDrawn="1"/>
        </p:nvSpPr>
        <p:spPr>
          <a:xfrm>
            <a:off x="647317" y="1931936"/>
            <a:ext cx="1828800" cy="246221"/>
          </a:xfrm>
          <a:prstGeom prst="rect">
            <a:avLst/>
          </a:prstGeom>
          <a:noFill/>
        </p:spPr>
        <p:txBody>
          <a:bodyPr wrap="square" rtlCol="0">
            <a:spAutoFit/>
          </a:bodyPr>
          <a:lstStyle/>
          <a:p>
            <a:r>
              <a:rPr lang="en-GB" sz="1000" dirty="0">
                <a:solidFill>
                  <a:schemeClr val="bg2"/>
                </a:solidFill>
                <a:latin typeface="Franklin Gothic Demi" panose="020B0703020102020204" pitchFamily="34" charset="0"/>
              </a:rPr>
              <a:t>PRODUCTS AND SERVICES</a:t>
            </a:r>
          </a:p>
        </p:txBody>
      </p:sp>
      <p:sp>
        <p:nvSpPr>
          <p:cNvPr id="37" name="TextBox 36">
            <a:extLst>
              <a:ext uri="{FF2B5EF4-FFF2-40B4-BE49-F238E27FC236}">
                <a16:creationId xmlns:a16="http://schemas.microsoft.com/office/drawing/2014/main" id="{D2295824-ADB9-44F4-BDFA-4D5B8F5CF628}"/>
              </a:ext>
            </a:extLst>
          </p:cNvPr>
          <p:cNvSpPr txBox="1"/>
          <p:nvPr userDrawn="1"/>
        </p:nvSpPr>
        <p:spPr>
          <a:xfrm>
            <a:off x="3611099" y="4892519"/>
            <a:ext cx="1934708" cy="246221"/>
          </a:xfrm>
          <a:prstGeom prst="rect">
            <a:avLst/>
          </a:prstGeom>
          <a:noFill/>
        </p:spPr>
        <p:txBody>
          <a:bodyPr wrap="square" rtlCol="0">
            <a:spAutoFit/>
          </a:bodyPr>
          <a:lstStyle/>
          <a:p>
            <a:r>
              <a:rPr lang="en-GB" sz="1000" dirty="0">
                <a:solidFill>
                  <a:schemeClr val="bg2"/>
                </a:solidFill>
                <a:latin typeface="Franklin Gothic Demi" panose="020B0703020102020204" pitchFamily="34" charset="0"/>
              </a:rPr>
              <a:t>STRATEGY</a:t>
            </a:r>
          </a:p>
        </p:txBody>
      </p:sp>
      <p:pic>
        <p:nvPicPr>
          <p:cNvPr id="38" name="Picture 37">
            <a:extLst>
              <a:ext uri="{FF2B5EF4-FFF2-40B4-BE49-F238E27FC236}">
                <a16:creationId xmlns:a16="http://schemas.microsoft.com/office/drawing/2014/main" id="{C59366D6-083B-417D-A777-63E6586930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61237" y="3857324"/>
            <a:ext cx="1365774" cy="965964"/>
          </a:xfrm>
          <a:prstGeom prst="rect">
            <a:avLst/>
          </a:prstGeom>
        </p:spPr>
      </p:pic>
      <p:sp>
        <p:nvSpPr>
          <p:cNvPr id="39" name="TextBox 38">
            <a:extLst>
              <a:ext uri="{FF2B5EF4-FFF2-40B4-BE49-F238E27FC236}">
                <a16:creationId xmlns:a16="http://schemas.microsoft.com/office/drawing/2014/main" id="{E946F854-842C-4E59-94B9-BF47B101CA92}"/>
              </a:ext>
            </a:extLst>
          </p:cNvPr>
          <p:cNvSpPr txBox="1"/>
          <p:nvPr userDrawn="1"/>
        </p:nvSpPr>
        <p:spPr>
          <a:xfrm>
            <a:off x="5083600" y="4623555"/>
            <a:ext cx="1135563" cy="246221"/>
          </a:xfrm>
          <a:prstGeom prst="rect">
            <a:avLst/>
          </a:prstGeom>
          <a:noFill/>
        </p:spPr>
        <p:txBody>
          <a:bodyPr wrap="square" rtlCol="0">
            <a:spAutoFit/>
          </a:bodyPr>
          <a:lstStyle/>
          <a:p>
            <a:pPr algn="ctr"/>
            <a:endParaRPr lang="en-GB" sz="1000" dirty="0">
              <a:solidFill>
                <a:schemeClr val="bg1"/>
              </a:solidFill>
              <a:latin typeface="Franklin Gothic Demi" panose="020B0703020102020204" pitchFamily="34" charset="0"/>
            </a:endParaRPr>
          </a:p>
        </p:txBody>
      </p:sp>
      <p:sp>
        <p:nvSpPr>
          <p:cNvPr id="40" name="TextBox 39">
            <a:extLst>
              <a:ext uri="{FF2B5EF4-FFF2-40B4-BE49-F238E27FC236}">
                <a16:creationId xmlns:a16="http://schemas.microsoft.com/office/drawing/2014/main" id="{8B453B02-6626-49F9-98C7-C1F7698E3692}"/>
              </a:ext>
            </a:extLst>
          </p:cNvPr>
          <p:cNvSpPr txBox="1"/>
          <p:nvPr userDrawn="1"/>
        </p:nvSpPr>
        <p:spPr>
          <a:xfrm>
            <a:off x="5642045" y="2296278"/>
            <a:ext cx="1135563" cy="400110"/>
          </a:xfrm>
          <a:prstGeom prst="rect">
            <a:avLst/>
          </a:prstGeom>
          <a:noFill/>
        </p:spPr>
        <p:txBody>
          <a:bodyPr wrap="square" rtlCol="0">
            <a:spAutoFit/>
          </a:bodyPr>
          <a:lstStyle/>
          <a:p>
            <a:pPr algn="ctr"/>
            <a:r>
              <a:rPr lang="en-GB" sz="1000" dirty="0">
                <a:solidFill>
                  <a:schemeClr val="bg1"/>
                </a:solidFill>
                <a:latin typeface="Franklin Gothic Demi" panose="020B0703020102020204" pitchFamily="34" charset="0"/>
              </a:rPr>
              <a:t>Key</a:t>
            </a:r>
            <a:br>
              <a:rPr lang="en-GB" sz="1000" dirty="0">
                <a:solidFill>
                  <a:schemeClr val="bg1"/>
                </a:solidFill>
                <a:latin typeface="Franklin Gothic Demi" panose="020B0703020102020204" pitchFamily="34" charset="0"/>
              </a:rPr>
            </a:br>
            <a:r>
              <a:rPr lang="en-GB" sz="1000" dirty="0">
                <a:solidFill>
                  <a:schemeClr val="bg1"/>
                </a:solidFill>
                <a:latin typeface="Franklin Gothic Demi" panose="020B0703020102020204" pitchFamily="34" charset="0"/>
              </a:rPr>
              <a:t>relationships</a:t>
            </a:r>
          </a:p>
        </p:txBody>
      </p:sp>
      <p:sp>
        <p:nvSpPr>
          <p:cNvPr id="41" name="TextBox 40">
            <a:extLst>
              <a:ext uri="{FF2B5EF4-FFF2-40B4-BE49-F238E27FC236}">
                <a16:creationId xmlns:a16="http://schemas.microsoft.com/office/drawing/2014/main" id="{1D217484-DE59-42D2-AF76-B7B1629F95CE}"/>
              </a:ext>
            </a:extLst>
          </p:cNvPr>
          <p:cNvSpPr txBox="1"/>
          <p:nvPr userDrawn="1"/>
        </p:nvSpPr>
        <p:spPr>
          <a:xfrm>
            <a:off x="5358030" y="1578694"/>
            <a:ext cx="1135563" cy="230832"/>
          </a:xfrm>
          <a:prstGeom prst="rect">
            <a:avLst/>
          </a:prstGeom>
          <a:noFill/>
        </p:spPr>
        <p:txBody>
          <a:bodyPr wrap="square" rtlCol="0">
            <a:spAutoFit/>
          </a:bodyPr>
          <a:lstStyle/>
          <a:p>
            <a:pPr algn="ctr"/>
            <a:r>
              <a:rPr lang="en-GB" sz="900" dirty="0">
                <a:solidFill>
                  <a:schemeClr val="bg1"/>
                </a:solidFill>
                <a:latin typeface="Franklin Gothic Demi" panose="020B0703020102020204" pitchFamily="34" charset="0"/>
              </a:rPr>
              <a:t>Founded</a:t>
            </a:r>
          </a:p>
        </p:txBody>
      </p:sp>
      <p:sp>
        <p:nvSpPr>
          <p:cNvPr id="42" name="Rectangle 41">
            <a:extLst>
              <a:ext uri="{FF2B5EF4-FFF2-40B4-BE49-F238E27FC236}">
                <a16:creationId xmlns:a16="http://schemas.microsoft.com/office/drawing/2014/main" id="{036721C7-7592-4FF6-9043-00436D0C38B4}"/>
              </a:ext>
            </a:extLst>
          </p:cNvPr>
          <p:cNvSpPr/>
          <p:nvPr userDrawn="1"/>
        </p:nvSpPr>
        <p:spPr>
          <a:xfrm>
            <a:off x="2978559" y="5240000"/>
            <a:ext cx="567122" cy="365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800" dirty="0">
                <a:solidFill>
                  <a:schemeClr val="bg1"/>
                </a:solidFill>
                <a:latin typeface="Franklin Gothic Demi" panose="020B0703020102020204" pitchFamily="34" charset="0"/>
              </a:rPr>
              <a:t>Territory</a:t>
            </a:r>
          </a:p>
        </p:txBody>
      </p:sp>
      <p:sp>
        <p:nvSpPr>
          <p:cNvPr id="43" name="Rectangle 42">
            <a:extLst>
              <a:ext uri="{FF2B5EF4-FFF2-40B4-BE49-F238E27FC236}">
                <a16:creationId xmlns:a16="http://schemas.microsoft.com/office/drawing/2014/main" id="{1E8FF81E-1A6B-421A-86C0-1DD3F69C7592}"/>
              </a:ext>
            </a:extLst>
          </p:cNvPr>
          <p:cNvSpPr/>
          <p:nvPr userDrawn="1"/>
        </p:nvSpPr>
        <p:spPr>
          <a:xfrm>
            <a:off x="3656659" y="5240000"/>
            <a:ext cx="3354910" cy="365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dirty="0">
              <a:solidFill>
                <a:schemeClr val="bg1"/>
              </a:solidFill>
              <a:latin typeface="Franklin Gothic Demi" panose="020B0703020102020204" pitchFamily="34" charset="0"/>
            </a:endParaRPr>
          </a:p>
        </p:txBody>
      </p:sp>
      <p:sp>
        <p:nvSpPr>
          <p:cNvPr id="44" name="Rectangle 43">
            <a:extLst>
              <a:ext uri="{FF2B5EF4-FFF2-40B4-BE49-F238E27FC236}">
                <a16:creationId xmlns:a16="http://schemas.microsoft.com/office/drawing/2014/main" id="{5EA3090B-43AC-456A-9910-ED82F45E9BD6}"/>
              </a:ext>
            </a:extLst>
          </p:cNvPr>
          <p:cNvSpPr/>
          <p:nvPr userDrawn="1"/>
        </p:nvSpPr>
        <p:spPr>
          <a:xfrm>
            <a:off x="3656659" y="5715059"/>
            <a:ext cx="3354910" cy="365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dirty="0">
              <a:solidFill>
                <a:schemeClr val="bg1"/>
              </a:solidFill>
              <a:latin typeface="Franklin Gothic Demi" panose="020B0703020102020204" pitchFamily="34" charset="0"/>
            </a:endParaRPr>
          </a:p>
        </p:txBody>
      </p:sp>
      <p:sp>
        <p:nvSpPr>
          <p:cNvPr id="45" name="Rectangle 44">
            <a:extLst>
              <a:ext uri="{FF2B5EF4-FFF2-40B4-BE49-F238E27FC236}">
                <a16:creationId xmlns:a16="http://schemas.microsoft.com/office/drawing/2014/main" id="{4A3D00A4-854E-4C81-B6FD-A5B765394687}"/>
              </a:ext>
            </a:extLst>
          </p:cNvPr>
          <p:cNvSpPr/>
          <p:nvPr userDrawn="1"/>
        </p:nvSpPr>
        <p:spPr>
          <a:xfrm>
            <a:off x="3657215" y="6190118"/>
            <a:ext cx="3354910" cy="365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dirty="0">
              <a:solidFill>
                <a:schemeClr val="bg1"/>
              </a:solidFill>
              <a:latin typeface="Franklin Gothic Demi" panose="020B0703020102020204" pitchFamily="34" charset="0"/>
            </a:endParaRPr>
          </a:p>
        </p:txBody>
      </p:sp>
      <p:sp>
        <p:nvSpPr>
          <p:cNvPr id="46" name="Rectangle 45">
            <a:extLst>
              <a:ext uri="{FF2B5EF4-FFF2-40B4-BE49-F238E27FC236}">
                <a16:creationId xmlns:a16="http://schemas.microsoft.com/office/drawing/2014/main" id="{5E26C982-05DA-4253-8CCF-69FDED34ED8E}"/>
              </a:ext>
            </a:extLst>
          </p:cNvPr>
          <p:cNvSpPr/>
          <p:nvPr userDrawn="1"/>
        </p:nvSpPr>
        <p:spPr>
          <a:xfrm>
            <a:off x="2978559" y="5715059"/>
            <a:ext cx="567122" cy="365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800" dirty="0">
                <a:solidFill>
                  <a:schemeClr val="bg1"/>
                </a:solidFill>
                <a:latin typeface="Franklin Gothic Demi" panose="020B0703020102020204" pitchFamily="34" charset="0"/>
              </a:rPr>
              <a:t>Products</a:t>
            </a:r>
          </a:p>
        </p:txBody>
      </p:sp>
      <p:sp>
        <p:nvSpPr>
          <p:cNvPr id="47" name="Rectangle 46">
            <a:extLst>
              <a:ext uri="{FF2B5EF4-FFF2-40B4-BE49-F238E27FC236}">
                <a16:creationId xmlns:a16="http://schemas.microsoft.com/office/drawing/2014/main" id="{A5660C57-F47B-4B40-8B91-100AE0A7B9C1}"/>
              </a:ext>
            </a:extLst>
          </p:cNvPr>
          <p:cNvSpPr/>
          <p:nvPr userDrawn="1"/>
        </p:nvSpPr>
        <p:spPr>
          <a:xfrm>
            <a:off x="2978558" y="6190118"/>
            <a:ext cx="567122" cy="365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800" dirty="0">
                <a:solidFill>
                  <a:schemeClr val="bg1"/>
                </a:solidFill>
                <a:latin typeface="Franklin Gothic Demi" panose="020B0703020102020204" pitchFamily="34" charset="0"/>
              </a:rPr>
              <a:t>Channels</a:t>
            </a:r>
          </a:p>
        </p:txBody>
      </p:sp>
      <p:sp>
        <p:nvSpPr>
          <p:cNvPr id="48" name="TextBox 47">
            <a:extLst>
              <a:ext uri="{FF2B5EF4-FFF2-40B4-BE49-F238E27FC236}">
                <a16:creationId xmlns:a16="http://schemas.microsoft.com/office/drawing/2014/main" id="{3D08FB4D-C25E-453D-84F5-A39EE3ACAD00}"/>
              </a:ext>
            </a:extLst>
          </p:cNvPr>
          <p:cNvSpPr txBox="1"/>
          <p:nvPr userDrawn="1"/>
        </p:nvSpPr>
        <p:spPr>
          <a:xfrm>
            <a:off x="7412320" y="1931936"/>
            <a:ext cx="1828800" cy="246221"/>
          </a:xfrm>
          <a:prstGeom prst="rect">
            <a:avLst/>
          </a:prstGeom>
          <a:noFill/>
        </p:spPr>
        <p:txBody>
          <a:bodyPr wrap="square" rtlCol="0">
            <a:spAutoFit/>
          </a:bodyPr>
          <a:lstStyle/>
          <a:p>
            <a:r>
              <a:rPr lang="en-GB" sz="1000" dirty="0">
                <a:solidFill>
                  <a:schemeClr val="bg2"/>
                </a:solidFill>
                <a:latin typeface="Franklin Gothic Demi" panose="020B0703020102020204" pitchFamily="34" charset="0"/>
              </a:rPr>
              <a:t>ANALYSIS</a:t>
            </a:r>
          </a:p>
        </p:txBody>
      </p:sp>
      <p:sp>
        <p:nvSpPr>
          <p:cNvPr id="49" name="Text Placeholder 59">
            <a:extLst>
              <a:ext uri="{FF2B5EF4-FFF2-40B4-BE49-F238E27FC236}">
                <a16:creationId xmlns:a16="http://schemas.microsoft.com/office/drawing/2014/main" id="{204D481D-8575-43CD-B8AA-88A131CAEAE8}"/>
              </a:ext>
            </a:extLst>
          </p:cNvPr>
          <p:cNvSpPr>
            <a:spLocks noGrp="1"/>
          </p:cNvSpPr>
          <p:nvPr>
            <p:ph type="body" sz="quarter" idx="29" hasCustomPrompt="1"/>
          </p:nvPr>
        </p:nvSpPr>
        <p:spPr>
          <a:xfrm>
            <a:off x="655651" y="2178050"/>
            <a:ext cx="1828800" cy="3586163"/>
          </a:xfrm>
          <a:prstGeom prst="rect">
            <a:avLst/>
          </a:prstGeom>
        </p:spPr>
        <p:txBody>
          <a:bodyPr/>
          <a:lstStyle>
            <a:lvl1pPr marL="136800" marR="0" indent="-136800" algn="l" defTabSz="914400" rtl="0" eaLnBrk="1" fontAlgn="base" latinLnBrk="0" hangingPunct="1">
              <a:lnSpc>
                <a:spcPct val="100000"/>
              </a:lnSpc>
              <a:spcBef>
                <a:spcPct val="0"/>
              </a:spcBef>
              <a:spcAft>
                <a:spcPts val="400"/>
              </a:spcAft>
              <a:buClrTx/>
              <a:buSzTx/>
              <a:buFont typeface="Wingdings" pitchFamily="2" charset="2"/>
              <a:buChar char="§"/>
              <a:tabLst/>
              <a:defRPr sz="900" baseline="0">
                <a:solidFill>
                  <a:schemeClr val="bg2"/>
                </a:solidFill>
                <a:latin typeface="Franklin Gothic Book" panose="020B0503020102020204" pitchFamily="34" charset="0"/>
              </a:defRPr>
            </a:lvl1pPr>
          </a:lstStyle>
          <a:p>
            <a:pPr lvl="0"/>
            <a:r>
              <a:rPr lang="en-US"/>
              <a:t>NBED Describe the company’s products and services in three bullet points.</a:t>
            </a:r>
          </a:p>
          <a:p>
            <a:pPr marL="136800" marR="0" lvl="0" indent="-136800" algn="l" defTabSz="914400" rtl="0" eaLnBrk="1" fontAlgn="base" latinLnBrk="0" hangingPunct="1">
              <a:lnSpc>
                <a:spcPct val="100000"/>
              </a:lnSpc>
              <a:spcBef>
                <a:spcPct val="0"/>
              </a:spcBef>
              <a:spcAft>
                <a:spcPts val="400"/>
              </a:spcAft>
              <a:buClrTx/>
              <a:buSzTx/>
              <a:buFont typeface="Wingdings" pitchFamily="2" charset="2"/>
              <a:buChar char="§"/>
              <a:tabLst/>
              <a:defRPr/>
            </a:pPr>
            <a:r>
              <a:rPr lang="en-US"/>
              <a:t>NBED Describe the company’s products and services in three bullet points.</a:t>
            </a:r>
            <a:endParaRPr lang="en-GB"/>
          </a:p>
          <a:p>
            <a:pPr marL="136800" marR="0" lvl="0" indent="-136800" algn="l" defTabSz="914400" rtl="0" eaLnBrk="1" fontAlgn="base" latinLnBrk="0" hangingPunct="1">
              <a:lnSpc>
                <a:spcPct val="100000"/>
              </a:lnSpc>
              <a:spcBef>
                <a:spcPct val="0"/>
              </a:spcBef>
              <a:spcAft>
                <a:spcPts val="400"/>
              </a:spcAft>
              <a:buClrTx/>
              <a:buSzTx/>
              <a:buFont typeface="Wingdings" pitchFamily="2" charset="2"/>
              <a:buChar char="§"/>
              <a:tabLst/>
              <a:defRPr/>
            </a:pPr>
            <a:r>
              <a:rPr lang="en-US"/>
              <a:t>NBED Describe the company’s products and services in three bullet points.</a:t>
            </a:r>
            <a:endParaRPr lang="en-GB"/>
          </a:p>
          <a:p>
            <a:pPr lvl="0"/>
            <a:endParaRPr lang="en-GB"/>
          </a:p>
        </p:txBody>
      </p:sp>
      <p:sp>
        <p:nvSpPr>
          <p:cNvPr id="50" name="Text Placeholder 59">
            <a:extLst>
              <a:ext uri="{FF2B5EF4-FFF2-40B4-BE49-F238E27FC236}">
                <a16:creationId xmlns:a16="http://schemas.microsoft.com/office/drawing/2014/main" id="{503FCD5B-7CDE-4F01-87DE-1A5B9774DD4D}"/>
              </a:ext>
            </a:extLst>
          </p:cNvPr>
          <p:cNvSpPr>
            <a:spLocks noGrp="1"/>
          </p:cNvSpPr>
          <p:nvPr>
            <p:ph type="body" sz="quarter" idx="30" hasCustomPrompt="1"/>
          </p:nvPr>
        </p:nvSpPr>
        <p:spPr>
          <a:xfrm>
            <a:off x="7419188" y="2178050"/>
            <a:ext cx="1828800" cy="3608453"/>
          </a:xfrm>
          <a:prstGeom prst="rect">
            <a:avLst/>
          </a:prstGeom>
        </p:spPr>
        <p:txBody>
          <a:bodyPr/>
          <a:lstStyle>
            <a:lvl1pPr marL="136800" marR="0" indent="-136800" algn="l" defTabSz="914400" rtl="0" eaLnBrk="1" fontAlgn="base" latinLnBrk="0" hangingPunct="1">
              <a:lnSpc>
                <a:spcPct val="100000"/>
              </a:lnSpc>
              <a:spcBef>
                <a:spcPct val="0"/>
              </a:spcBef>
              <a:spcAft>
                <a:spcPts val="400"/>
              </a:spcAft>
              <a:buClrTx/>
              <a:buSzTx/>
              <a:buFont typeface="Wingdings" pitchFamily="2" charset="2"/>
              <a:buChar char="§"/>
              <a:tabLst/>
              <a:defRPr sz="900" baseline="0">
                <a:solidFill>
                  <a:schemeClr val="bg2"/>
                </a:solidFill>
                <a:latin typeface="Franklin Gothic Book" panose="020B0503020102020204" pitchFamily="34" charset="0"/>
              </a:defRPr>
            </a:lvl1pPr>
          </a:lstStyle>
          <a:p>
            <a:pPr lvl="0"/>
            <a:r>
              <a:rPr lang="en-GB"/>
              <a:t>NBED Analyse the company’s strategy in three bullet points.</a:t>
            </a:r>
          </a:p>
          <a:p>
            <a:pPr marL="136800" marR="0" lvl="0" indent="-136800" algn="l" defTabSz="914400" rtl="0" eaLnBrk="1" fontAlgn="base" latinLnBrk="0" hangingPunct="1">
              <a:lnSpc>
                <a:spcPct val="100000"/>
              </a:lnSpc>
              <a:spcBef>
                <a:spcPct val="0"/>
              </a:spcBef>
              <a:spcAft>
                <a:spcPts val="400"/>
              </a:spcAft>
              <a:buClrTx/>
              <a:buSzTx/>
              <a:buFont typeface="Wingdings" pitchFamily="2" charset="2"/>
              <a:buChar char="§"/>
              <a:tabLst/>
              <a:defRPr/>
            </a:pPr>
            <a:r>
              <a:rPr lang="en-GB"/>
              <a:t>NBED Analyse the company’s strategy in three bullet points.</a:t>
            </a:r>
          </a:p>
          <a:p>
            <a:pPr marL="136800" marR="0" lvl="0" indent="-136800" algn="l" defTabSz="914400" rtl="0" eaLnBrk="1" fontAlgn="base" latinLnBrk="0" hangingPunct="1">
              <a:lnSpc>
                <a:spcPct val="100000"/>
              </a:lnSpc>
              <a:spcBef>
                <a:spcPct val="0"/>
              </a:spcBef>
              <a:spcAft>
                <a:spcPts val="400"/>
              </a:spcAft>
              <a:buClrTx/>
              <a:buSzTx/>
              <a:buFont typeface="Wingdings" pitchFamily="2" charset="2"/>
              <a:buChar char="§"/>
              <a:tabLst/>
              <a:defRPr/>
            </a:pPr>
            <a:r>
              <a:rPr lang="en-GB"/>
              <a:t>NBED Analyse the company’s strategy in three bullet points.</a:t>
            </a:r>
          </a:p>
          <a:p>
            <a:pPr lvl="0"/>
            <a:endParaRPr lang="en-GB"/>
          </a:p>
          <a:p>
            <a:pPr lvl="0"/>
            <a:endParaRPr lang="en-GB"/>
          </a:p>
        </p:txBody>
      </p:sp>
      <p:sp>
        <p:nvSpPr>
          <p:cNvPr id="51" name="Text Placeholder 62">
            <a:extLst>
              <a:ext uri="{FF2B5EF4-FFF2-40B4-BE49-F238E27FC236}">
                <a16:creationId xmlns:a16="http://schemas.microsoft.com/office/drawing/2014/main" id="{F8F97DA1-EF2F-43C2-9E4F-B5A85D1BF2D2}"/>
              </a:ext>
            </a:extLst>
          </p:cNvPr>
          <p:cNvSpPr>
            <a:spLocks noGrp="1"/>
          </p:cNvSpPr>
          <p:nvPr>
            <p:ph type="body" sz="quarter" idx="31" hasCustomPrompt="1"/>
          </p:nvPr>
        </p:nvSpPr>
        <p:spPr>
          <a:xfrm>
            <a:off x="5407025" y="1714487"/>
            <a:ext cx="1033463" cy="333375"/>
          </a:xfrm>
          <a:prstGeom prst="rect">
            <a:avLst/>
          </a:prstGeom>
        </p:spPr>
        <p:txBody>
          <a:bodyPr/>
          <a:lstStyle>
            <a:lvl1pPr marL="136800" indent="-136800" algn="ctr">
              <a:lnSpc>
                <a:spcPct val="100000"/>
              </a:lnSpc>
              <a:spcAft>
                <a:spcPts val="400"/>
              </a:spcAft>
              <a:buNone/>
              <a:defRPr sz="1600">
                <a:solidFill>
                  <a:schemeClr val="bg1"/>
                </a:solidFill>
                <a:latin typeface="Franklin Gothic Book" panose="020B0503020102020204" pitchFamily="34" charset="0"/>
              </a:defRPr>
            </a:lvl1pPr>
          </a:lstStyle>
          <a:p>
            <a:pPr lvl="0"/>
            <a:r>
              <a:rPr lang="en-GB">
                <a:latin typeface="Franklin Gothic Book" panose="020B0503020102020204" pitchFamily="34" charset="0"/>
              </a:rPr>
              <a:t>NBED</a:t>
            </a:r>
            <a:endParaRPr lang="en-GB"/>
          </a:p>
        </p:txBody>
      </p:sp>
      <p:sp>
        <p:nvSpPr>
          <p:cNvPr id="52" name="Text Placeholder 68">
            <a:extLst>
              <a:ext uri="{FF2B5EF4-FFF2-40B4-BE49-F238E27FC236}">
                <a16:creationId xmlns:a16="http://schemas.microsoft.com/office/drawing/2014/main" id="{AEC95F2C-8DAE-47E4-A200-D97C23C37622}"/>
              </a:ext>
            </a:extLst>
          </p:cNvPr>
          <p:cNvSpPr>
            <a:spLocks noGrp="1"/>
          </p:cNvSpPr>
          <p:nvPr>
            <p:ph type="body" sz="quarter" idx="33" hasCustomPrompt="1"/>
          </p:nvPr>
        </p:nvSpPr>
        <p:spPr>
          <a:xfrm>
            <a:off x="3654706" y="5240338"/>
            <a:ext cx="3354388" cy="365125"/>
          </a:xfrm>
          <a:prstGeom prst="rect">
            <a:avLst/>
          </a:prstGeom>
        </p:spPr>
        <p:txBody>
          <a:bodyPr anchor="ctr"/>
          <a:lstStyle>
            <a:lvl1pPr marL="0" indent="0">
              <a:lnSpc>
                <a:spcPct val="100000"/>
              </a:lnSpc>
              <a:spcAft>
                <a:spcPts val="400"/>
              </a:spcAft>
              <a:buNone/>
              <a:defRPr sz="800" baseline="0">
                <a:solidFill>
                  <a:schemeClr val="bg1"/>
                </a:solidFill>
                <a:latin typeface="Franklin Gothic Demi" panose="020B0703020102020204" pitchFamily="34" charset="0"/>
              </a:defRPr>
            </a:lvl1pPr>
          </a:lstStyle>
          <a:p>
            <a:pPr lvl="0"/>
            <a:r>
              <a:rPr lang="en-GB"/>
              <a:t>NBED Describe company’s strategy in terms of geographical footprint.</a:t>
            </a:r>
          </a:p>
        </p:txBody>
      </p:sp>
      <p:sp>
        <p:nvSpPr>
          <p:cNvPr id="53" name="Text Placeholder 68">
            <a:extLst>
              <a:ext uri="{FF2B5EF4-FFF2-40B4-BE49-F238E27FC236}">
                <a16:creationId xmlns:a16="http://schemas.microsoft.com/office/drawing/2014/main" id="{4B30F1A0-4937-483E-958D-1B512FF81975}"/>
              </a:ext>
            </a:extLst>
          </p:cNvPr>
          <p:cNvSpPr>
            <a:spLocks noGrp="1"/>
          </p:cNvSpPr>
          <p:nvPr>
            <p:ph type="body" sz="quarter" idx="34" hasCustomPrompt="1"/>
          </p:nvPr>
        </p:nvSpPr>
        <p:spPr>
          <a:xfrm>
            <a:off x="3657737" y="5715059"/>
            <a:ext cx="3354388" cy="365125"/>
          </a:xfrm>
          <a:prstGeom prst="rect">
            <a:avLst/>
          </a:prstGeom>
        </p:spPr>
        <p:txBody>
          <a:bodyPr anchor="ctr"/>
          <a:lstStyle>
            <a:lvl1pPr marL="0" indent="0">
              <a:lnSpc>
                <a:spcPct val="100000"/>
              </a:lnSpc>
              <a:spcAft>
                <a:spcPts val="400"/>
              </a:spcAft>
              <a:buNone/>
              <a:defRPr sz="800" baseline="0">
                <a:solidFill>
                  <a:schemeClr val="bg1"/>
                </a:solidFill>
                <a:latin typeface="Franklin Gothic Demi" panose="020B0703020102020204" pitchFamily="34" charset="0"/>
              </a:defRPr>
            </a:lvl1pPr>
          </a:lstStyle>
          <a:p>
            <a:pPr lvl="0"/>
            <a:r>
              <a:rPr lang="en-GB"/>
              <a:t>NBED Describe company’s strategy in terms of products and functionality.</a:t>
            </a:r>
          </a:p>
        </p:txBody>
      </p:sp>
      <p:sp>
        <p:nvSpPr>
          <p:cNvPr id="54" name="Text Placeholder 68">
            <a:extLst>
              <a:ext uri="{FF2B5EF4-FFF2-40B4-BE49-F238E27FC236}">
                <a16:creationId xmlns:a16="http://schemas.microsoft.com/office/drawing/2014/main" id="{4393FF2C-D8C5-4A22-9CFF-0CAD954B4B85}"/>
              </a:ext>
            </a:extLst>
          </p:cNvPr>
          <p:cNvSpPr>
            <a:spLocks noGrp="1"/>
          </p:cNvSpPr>
          <p:nvPr>
            <p:ph type="body" sz="quarter" idx="35" hasCustomPrompt="1"/>
          </p:nvPr>
        </p:nvSpPr>
        <p:spPr>
          <a:xfrm>
            <a:off x="3656659" y="6186015"/>
            <a:ext cx="3354388" cy="365125"/>
          </a:xfrm>
          <a:prstGeom prst="rect">
            <a:avLst/>
          </a:prstGeom>
        </p:spPr>
        <p:txBody>
          <a:bodyPr anchor="ctr"/>
          <a:lstStyle>
            <a:lvl1pPr marL="0" indent="0">
              <a:lnSpc>
                <a:spcPct val="100000"/>
              </a:lnSpc>
              <a:spcAft>
                <a:spcPts val="400"/>
              </a:spcAft>
              <a:buNone/>
              <a:defRPr sz="800" baseline="0">
                <a:solidFill>
                  <a:schemeClr val="bg1"/>
                </a:solidFill>
                <a:latin typeface="Franklin Gothic Demi" panose="020B0703020102020204" pitchFamily="34" charset="0"/>
              </a:defRPr>
            </a:lvl1pPr>
          </a:lstStyle>
          <a:p>
            <a:pPr lvl="0"/>
            <a:r>
              <a:rPr lang="en-GB"/>
              <a:t>NBED Describe company’s strategy in terms of channels to market.</a:t>
            </a:r>
          </a:p>
        </p:txBody>
      </p:sp>
      <p:sp>
        <p:nvSpPr>
          <p:cNvPr id="55" name="Text Placeholder 68">
            <a:extLst>
              <a:ext uri="{FF2B5EF4-FFF2-40B4-BE49-F238E27FC236}">
                <a16:creationId xmlns:a16="http://schemas.microsoft.com/office/drawing/2014/main" id="{FB287283-1B3C-40E7-93F7-580A9B1E01ED}"/>
              </a:ext>
            </a:extLst>
          </p:cNvPr>
          <p:cNvSpPr>
            <a:spLocks noGrp="1"/>
          </p:cNvSpPr>
          <p:nvPr>
            <p:ph type="body" sz="quarter" idx="36" hasCustomPrompt="1"/>
          </p:nvPr>
        </p:nvSpPr>
        <p:spPr>
          <a:xfrm>
            <a:off x="5652629" y="2810483"/>
            <a:ext cx="1269716" cy="365125"/>
          </a:xfrm>
          <a:prstGeom prst="rect">
            <a:avLst/>
          </a:prstGeom>
        </p:spPr>
        <p:txBody>
          <a:bodyPr anchor="ctr"/>
          <a:lstStyle>
            <a:lvl1pPr marL="136800" indent="-136800">
              <a:lnSpc>
                <a:spcPct val="100000"/>
              </a:lnSpc>
              <a:spcAft>
                <a:spcPts val="0"/>
              </a:spcAft>
              <a:buClr>
                <a:schemeClr val="bg1"/>
              </a:buClr>
              <a:buFont typeface="Wingdings" panose="05000000000000000000" pitchFamily="2" charset="2"/>
              <a:buChar char="§"/>
              <a:defRPr sz="900" baseline="0">
                <a:solidFill>
                  <a:schemeClr val="bg1"/>
                </a:solidFill>
                <a:latin typeface="Franklin Gothic Book" panose="020B0503020102020204" pitchFamily="34" charset="0"/>
              </a:defRPr>
            </a:lvl1pPr>
          </a:lstStyle>
          <a:p>
            <a:pPr lvl="0"/>
            <a:r>
              <a:rPr lang="en-GB" sz="900">
                <a:latin typeface="Franklin Gothic Book" panose="020B0503020102020204" pitchFamily="34" charset="0"/>
              </a:rPr>
              <a:t>NBED three</a:t>
            </a:r>
          </a:p>
          <a:p>
            <a:pPr lvl="0"/>
            <a:r>
              <a:rPr lang="en-GB" sz="900">
                <a:latin typeface="Franklin Gothic Book" panose="020B0503020102020204" pitchFamily="34" charset="0"/>
              </a:rPr>
              <a:t>NBED</a:t>
            </a:r>
          </a:p>
          <a:p>
            <a:pPr lvl="0"/>
            <a:r>
              <a:rPr lang="en-GB" sz="900">
                <a:latin typeface="Franklin Gothic Book" panose="020B0503020102020204" pitchFamily="34" charset="0"/>
              </a:rPr>
              <a:t>NBED</a:t>
            </a:r>
            <a:endParaRPr lang="en-GB"/>
          </a:p>
        </p:txBody>
      </p:sp>
      <p:sp>
        <p:nvSpPr>
          <p:cNvPr id="56" name="Text Placeholder 70">
            <a:extLst>
              <a:ext uri="{FF2B5EF4-FFF2-40B4-BE49-F238E27FC236}">
                <a16:creationId xmlns:a16="http://schemas.microsoft.com/office/drawing/2014/main" id="{9F8EB2A4-848A-4FBE-A706-CF2D01E1338B}"/>
              </a:ext>
            </a:extLst>
          </p:cNvPr>
          <p:cNvSpPr>
            <a:spLocks noGrp="1"/>
          </p:cNvSpPr>
          <p:nvPr>
            <p:ph type="body" sz="quarter" idx="37" hasCustomPrompt="1"/>
          </p:nvPr>
        </p:nvSpPr>
        <p:spPr>
          <a:xfrm>
            <a:off x="3202453" y="1968415"/>
            <a:ext cx="2043113" cy="2043113"/>
          </a:xfrm>
          <a:prstGeom prst="rect">
            <a:avLst/>
          </a:prstGeom>
        </p:spPr>
        <p:txBody>
          <a:bodyPr lIns="144000" rIns="144000" anchor="ctr"/>
          <a:lstStyle>
            <a:lvl1pPr marL="136800" indent="-136800" algn="ctr">
              <a:lnSpc>
                <a:spcPct val="100000"/>
              </a:lnSpc>
              <a:spcAft>
                <a:spcPts val="400"/>
              </a:spcAft>
              <a:buNone/>
              <a:defRPr sz="1150" baseline="0">
                <a:solidFill>
                  <a:schemeClr val="bg1"/>
                </a:solidFill>
                <a:latin typeface="Franklin Gothic Demi" panose="020B0703020102020204" pitchFamily="34" charset="0"/>
              </a:defRPr>
            </a:lvl1pPr>
          </a:lstStyle>
          <a:p>
            <a:pPr lvl="0"/>
            <a:r>
              <a:rPr lang="en-GB"/>
              <a:t>NBED Describe the company, its products and its target market very briefly in a single active sentence.</a:t>
            </a:r>
          </a:p>
        </p:txBody>
      </p:sp>
      <p:sp>
        <p:nvSpPr>
          <p:cNvPr id="57" name="Text Placeholder 72">
            <a:extLst>
              <a:ext uri="{FF2B5EF4-FFF2-40B4-BE49-F238E27FC236}">
                <a16:creationId xmlns:a16="http://schemas.microsoft.com/office/drawing/2014/main" id="{C20A6786-9E7B-4041-9461-71F25ED9C206}"/>
              </a:ext>
            </a:extLst>
          </p:cNvPr>
          <p:cNvSpPr>
            <a:spLocks noGrp="1"/>
          </p:cNvSpPr>
          <p:nvPr>
            <p:ph type="body" sz="quarter" idx="38" hasCustomPrompt="1"/>
          </p:nvPr>
        </p:nvSpPr>
        <p:spPr>
          <a:xfrm>
            <a:off x="5084006" y="3546276"/>
            <a:ext cx="1136650" cy="247650"/>
          </a:xfrm>
          <a:prstGeom prst="rect">
            <a:avLst/>
          </a:prstGeom>
        </p:spPr>
        <p:txBody>
          <a:bodyPr anchor="ctr"/>
          <a:lstStyle>
            <a:lvl1pPr marL="136800" indent="-136800" algn="ctr">
              <a:lnSpc>
                <a:spcPct val="100000"/>
              </a:lnSpc>
              <a:spcAft>
                <a:spcPts val="400"/>
              </a:spcAft>
              <a:buNone/>
              <a:defRPr sz="1000">
                <a:solidFill>
                  <a:schemeClr val="bg1"/>
                </a:solidFill>
                <a:latin typeface="Franklin Gothic Demi" panose="020B0703020102020204" pitchFamily="34" charset="0"/>
              </a:defRPr>
            </a:lvl1pPr>
          </a:lstStyle>
          <a:p>
            <a:pPr lvl="0"/>
            <a:r>
              <a:rPr lang="en-GB"/>
              <a:t>NBED City (HQ)</a:t>
            </a:r>
          </a:p>
        </p:txBody>
      </p:sp>
      <p:sp>
        <p:nvSpPr>
          <p:cNvPr id="58" name="Text Placeholder 58">
            <a:extLst>
              <a:ext uri="{FF2B5EF4-FFF2-40B4-BE49-F238E27FC236}">
                <a16:creationId xmlns:a16="http://schemas.microsoft.com/office/drawing/2014/main" id="{894DEC4C-3D7E-4200-908F-7D6AFC1A6F5D}"/>
              </a:ext>
            </a:extLst>
          </p:cNvPr>
          <p:cNvSpPr>
            <a:spLocks noGrp="1"/>
          </p:cNvSpPr>
          <p:nvPr>
            <p:ph type="body" sz="quarter" idx="40" hasCustomPrompt="1"/>
          </p:nvPr>
        </p:nvSpPr>
        <p:spPr>
          <a:xfrm>
            <a:off x="2798619" y="354013"/>
            <a:ext cx="4314969" cy="642937"/>
          </a:xfrm>
          <a:prstGeom prst="rect">
            <a:avLst/>
          </a:prstGeom>
        </p:spPr>
        <p:txBody>
          <a:bodyPr/>
          <a:lstStyle>
            <a:lvl1pPr marL="1400" indent="0" algn="ctr">
              <a:buNone/>
              <a:defRPr sz="2400"/>
            </a:lvl1pPr>
          </a:lstStyle>
          <a:p>
            <a:pPr lvl="0"/>
            <a:r>
              <a:rPr lang="en-GB" sz="2400"/>
              <a:t>NBED company name or logo</a:t>
            </a:r>
            <a:endParaRPr lang="en-GB"/>
          </a:p>
        </p:txBody>
      </p:sp>
    </p:spTree>
    <p:extLst>
      <p:ext uri="{BB962C8B-B14F-4D97-AF65-F5344CB8AC3E}">
        <p14:creationId xmlns:p14="http://schemas.microsoft.com/office/powerpoint/2010/main" val="21691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amp;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5205413" y="1359091"/>
            <a:ext cx="4248150" cy="484168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CaptionR"/>
          <p:cNvSpPr>
            <a:spLocks noGrp="1"/>
          </p:cNvSpPr>
          <p:nvPr>
            <p:ph type="body" sz="quarter" idx="15" hasCustomPrompt="1"/>
          </p:nvPr>
        </p:nvSpPr>
        <p:spPr>
          <a:xfrm>
            <a:off x="455306" y="1360557"/>
            <a:ext cx="4245282"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3" name="TableR"/>
          <p:cNvSpPr>
            <a:spLocks noGrp="1"/>
          </p:cNvSpPr>
          <p:nvPr>
            <p:ph type="tbl" sz="quarter" idx="13" hasCustomPrompt="1"/>
          </p:nvPr>
        </p:nvSpPr>
        <p:spPr>
          <a:xfrm>
            <a:off x="455306" y="1673998"/>
            <a:ext cx="4230000"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9" name="Slide Number Placeholder 4">
            <a:extLst>
              <a:ext uri="{FF2B5EF4-FFF2-40B4-BE49-F238E27FC236}">
                <a16:creationId xmlns:a16="http://schemas.microsoft.com/office/drawing/2014/main" id="{C7D48CCF-9B5E-45E3-953F-F102B6A596E2}"/>
              </a:ext>
            </a:extLst>
          </p:cNvPr>
          <p:cNvSpPr>
            <a:spLocks noGrp="1"/>
          </p:cNvSpPr>
          <p:nvPr>
            <p:ph type="sldNum" sz="quarter" idx="4"/>
          </p:nvPr>
        </p:nvSpPr>
        <p:spPr>
          <a:xfrm>
            <a:off x="8863862" y="147600"/>
            <a:ext cx="58970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212D6465-61A0-499C-875D-703F8217DE5B}"/>
              </a:ext>
            </a:extLst>
          </p:cNvPr>
          <p:cNvSpPr>
            <a:spLocks noGrp="1"/>
          </p:cNvSpPr>
          <p:nvPr>
            <p:ph type="title" hasCustomPrompt="1"/>
          </p:nvPr>
        </p:nvSpPr>
        <p:spPr>
          <a:xfrm>
            <a:off x="455306" y="468000"/>
            <a:ext cx="8998257"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10" name="Text Placeholder 4">
            <a:extLst>
              <a:ext uri="{FF2B5EF4-FFF2-40B4-BE49-F238E27FC236}">
                <a16:creationId xmlns:a16="http://schemas.microsoft.com/office/drawing/2014/main" id="{56FC41E4-A698-4645-9B9F-68E3DD7E2EDB}"/>
              </a:ext>
            </a:extLst>
          </p:cNvPr>
          <p:cNvSpPr>
            <a:spLocks noGrp="1"/>
          </p:cNvSpPr>
          <p:nvPr>
            <p:ph type="body" sz="quarter" idx="19"/>
          </p:nvPr>
        </p:nvSpPr>
        <p:spPr>
          <a:xfrm>
            <a:off x="455306"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3817369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thirds Table &amp;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6506936" y="1359091"/>
            <a:ext cx="2946627" cy="484168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CaptionR"/>
          <p:cNvSpPr>
            <a:spLocks noGrp="1"/>
          </p:cNvSpPr>
          <p:nvPr>
            <p:ph type="body" sz="quarter" idx="15" hasCustomPrompt="1"/>
          </p:nvPr>
        </p:nvSpPr>
        <p:spPr>
          <a:xfrm>
            <a:off x="455306" y="1360557"/>
            <a:ext cx="568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3" name="TableR"/>
          <p:cNvSpPr>
            <a:spLocks noGrp="1"/>
          </p:cNvSpPr>
          <p:nvPr>
            <p:ph type="tbl" sz="quarter" idx="13" hasCustomPrompt="1"/>
          </p:nvPr>
        </p:nvSpPr>
        <p:spPr>
          <a:xfrm>
            <a:off x="453600" y="1673998"/>
            <a:ext cx="5688000"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9" name="Slide Number Placeholder 4">
            <a:extLst>
              <a:ext uri="{FF2B5EF4-FFF2-40B4-BE49-F238E27FC236}">
                <a16:creationId xmlns:a16="http://schemas.microsoft.com/office/drawing/2014/main" id="{C7D48CCF-9B5E-45E3-953F-F102B6A596E2}"/>
              </a:ext>
            </a:extLst>
          </p:cNvPr>
          <p:cNvSpPr>
            <a:spLocks noGrp="1"/>
          </p:cNvSpPr>
          <p:nvPr>
            <p:ph type="sldNum" sz="quarter" idx="4"/>
          </p:nvPr>
        </p:nvSpPr>
        <p:spPr>
          <a:xfrm>
            <a:off x="8863862" y="147600"/>
            <a:ext cx="58970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212D6465-61A0-499C-875D-703F8217DE5B}"/>
              </a:ext>
            </a:extLst>
          </p:cNvPr>
          <p:cNvSpPr>
            <a:spLocks noGrp="1"/>
          </p:cNvSpPr>
          <p:nvPr>
            <p:ph type="title" hasCustomPrompt="1"/>
          </p:nvPr>
        </p:nvSpPr>
        <p:spPr>
          <a:xfrm>
            <a:off x="455306" y="468000"/>
            <a:ext cx="8998257"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10" name="Text Placeholder 4">
            <a:extLst>
              <a:ext uri="{FF2B5EF4-FFF2-40B4-BE49-F238E27FC236}">
                <a16:creationId xmlns:a16="http://schemas.microsoft.com/office/drawing/2014/main" id="{9A0687CE-CED8-4341-971D-4A7513B04028}"/>
              </a:ext>
            </a:extLst>
          </p:cNvPr>
          <p:cNvSpPr>
            <a:spLocks noGrp="1"/>
          </p:cNvSpPr>
          <p:nvPr>
            <p:ph type="body" sz="quarter" idx="19"/>
          </p:nvPr>
        </p:nvSpPr>
        <p:spPr>
          <a:xfrm>
            <a:off x="453600"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4543709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5401660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10" name="think-cell Slide" r:id="rId5" imgW="352" imgH="354" progId="TCLayout.ActiveDocument.1">
                  <p:embed/>
                </p:oleObj>
              </mc:Choice>
              <mc:Fallback>
                <p:oleObj name="think-cell Slide" r:id="rId5" imgW="352" imgH="35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0A33C42C-1D91-4A0A-A96E-829B8E77A3E6}"/>
              </a:ext>
            </a:extLst>
          </p:cNvPr>
          <p:cNvSpPr>
            <a:spLocks noGrp="1"/>
          </p:cNvSpPr>
          <p:nvPr>
            <p:ph type="title" hasCustomPrompt="1"/>
          </p:nvPr>
        </p:nvSpPr>
        <p:spPr>
          <a:xfrm>
            <a:off x="452438" y="468000"/>
            <a:ext cx="9001126"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13" name="Slide Number Placeholder 4">
            <a:extLst>
              <a:ext uri="{FF2B5EF4-FFF2-40B4-BE49-F238E27FC236}">
                <a16:creationId xmlns:a16="http://schemas.microsoft.com/office/drawing/2014/main" id="{AE0E7511-01BB-47C3-8E46-3A993F9F75A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graphicFrame>
        <p:nvGraphicFramePr>
          <p:cNvPr id="7" name="Object 6" hidden="1">
            <a:extLst>
              <a:ext uri="{FF2B5EF4-FFF2-40B4-BE49-F238E27FC236}">
                <a16:creationId xmlns:a16="http://schemas.microsoft.com/office/drawing/2014/main" id="{C1825229-089A-49F9-B984-18BFAA94E4E0}"/>
              </a:ext>
            </a:extLst>
          </p:cNvPr>
          <p:cNvGraphicFramePr>
            <a:graphicFrameLocks noChangeAspect="1"/>
          </p:cNvGraphicFramePr>
          <p:nvPr userDrawn="1">
            <p:custDataLst>
              <p:tags r:id="rId3"/>
            </p:custDataLst>
            <p:extLst>
              <p:ext uri="{D42A27DB-BD31-4B8C-83A1-F6EECF244321}">
                <p14:modId xmlns:p14="http://schemas.microsoft.com/office/powerpoint/2010/main" val="22974090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11" name="think-cell Slide" r:id="rId7" imgW="352" imgH="354" progId="TCLayout.ActiveDocument.1">
                  <p:embed/>
                </p:oleObj>
              </mc:Choice>
              <mc:Fallback>
                <p:oleObj name="think-cell Slide" r:id="rId7" imgW="352" imgH="354" progId="TCLayout.ActiveDocument.1">
                  <p:embed/>
                  <p:pic>
                    <p:nvPicPr>
                      <p:cNvPr id="7" name="Object 6" hidden="1">
                        <a:extLst>
                          <a:ext uri="{FF2B5EF4-FFF2-40B4-BE49-F238E27FC236}">
                            <a16:creationId xmlns:a16="http://schemas.microsoft.com/office/drawing/2014/main" id="{C1825229-089A-49F9-B984-18BFAA94E4E0}"/>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ext Placeholder 4">
            <a:extLst>
              <a:ext uri="{FF2B5EF4-FFF2-40B4-BE49-F238E27FC236}">
                <a16:creationId xmlns:a16="http://schemas.microsoft.com/office/drawing/2014/main" id="{5D8529D8-EEA7-4D67-BB50-66A4A07C8696}"/>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3741139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3586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bout the authors">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FC012E25-6313-4DD0-A770-DE70CB5A1F66}"/>
              </a:ext>
            </a:extLst>
          </p:cNvPr>
          <p:cNvSpPr>
            <a:spLocks noGrp="1"/>
          </p:cNvSpPr>
          <p:nvPr>
            <p:ph type="body" sz="quarter" idx="16"/>
          </p:nvPr>
        </p:nvSpPr>
        <p:spPr>
          <a:xfrm>
            <a:off x="1570008" y="2713940"/>
            <a:ext cx="7875013" cy="1214438"/>
          </a:xfrm>
          <a:prstGeom prst="rect">
            <a:avLst/>
          </a:prstGeom>
          <a:solidFill>
            <a:srgbClr val="AA182C"/>
          </a:solidFill>
        </p:spPr>
        <p:txBody>
          <a:bodyPr tIns="72000" bIns="72000"/>
          <a:lstStyle>
            <a:lvl1pPr marL="0" indent="0">
              <a:lnSpc>
                <a:spcPct val="105000"/>
              </a:lnSpc>
              <a:buNone/>
              <a:defRPr sz="1000">
                <a:solidFill>
                  <a:schemeClr val="bg1"/>
                </a:solidFill>
                <a:latin typeface="Franklin Gothic Book"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9FF52FDF-0F5B-496E-809E-E848E6A4BD0F}"/>
              </a:ext>
            </a:extLst>
          </p:cNvPr>
          <p:cNvSpPr>
            <a:spLocks noGrp="1"/>
          </p:cNvSpPr>
          <p:nvPr>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98816E7F-8928-4D1A-B90E-C2CBB7B4199C}"/>
              </a:ext>
            </a:extLst>
          </p:cNvPr>
          <p:cNvSpPr>
            <a:spLocks noGrp="1"/>
          </p:cNvSpPr>
          <p:nvPr>
            <p:ph type="sldNum" sz="quarter" idx="11"/>
          </p:nvPr>
        </p:nvSpPr>
        <p:spPr/>
        <p:txBody>
          <a:bodyPr/>
          <a:lstStyle/>
          <a:p>
            <a:fld id="{E78626B2-E168-480E-BAE6-B60060C6AB83}" type="slidenum">
              <a:rPr lang="en-GB" smtClean="0"/>
              <a:pPr/>
              <a:t>‹#›</a:t>
            </a:fld>
            <a:endParaRPr lang="en-GB" dirty="0"/>
          </a:p>
        </p:txBody>
      </p:sp>
      <p:sp>
        <p:nvSpPr>
          <p:cNvPr id="29" name="Text Placeholder 3">
            <a:extLst>
              <a:ext uri="{FF2B5EF4-FFF2-40B4-BE49-F238E27FC236}">
                <a16:creationId xmlns:a16="http://schemas.microsoft.com/office/drawing/2014/main" id="{42DB2079-983A-4EF4-9FC8-C4E8CDB545BE}"/>
              </a:ext>
            </a:extLst>
          </p:cNvPr>
          <p:cNvSpPr>
            <a:spLocks noGrp="1"/>
          </p:cNvSpPr>
          <p:nvPr>
            <p:ph type="body" sz="quarter" idx="15"/>
          </p:nvPr>
        </p:nvSpPr>
        <p:spPr>
          <a:xfrm>
            <a:off x="1570008" y="1381125"/>
            <a:ext cx="7875013" cy="1214438"/>
          </a:xfrm>
          <a:prstGeom prst="rect">
            <a:avLst/>
          </a:prstGeom>
          <a:solidFill>
            <a:srgbClr val="AA182C"/>
          </a:solidFill>
        </p:spPr>
        <p:txBody>
          <a:bodyPr tIns="72000" bIns="72000"/>
          <a:lstStyle>
            <a:lvl1pPr marL="0" indent="0">
              <a:lnSpc>
                <a:spcPct val="105000"/>
              </a:lnSpc>
              <a:buNone/>
              <a:defRPr sz="1000">
                <a:solidFill>
                  <a:schemeClr val="bg1"/>
                </a:solidFill>
                <a:latin typeface="Franklin Gothic Book"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US"/>
              <a:t>Click to edit Master text styles</a:t>
            </a:r>
          </a:p>
        </p:txBody>
      </p:sp>
      <p:sp>
        <p:nvSpPr>
          <p:cNvPr id="30" name="Picture Placeholder 5">
            <a:extLst>
              <a:ext uri="{FF2B5EF4-FFF2-40B4-BE49-F238E27FC236}">
                <a16:creationId xmlns:a16="http://schemas.microsoft.com/office/drawing/2014/main" id="{D38715EE-0510-4CF9-BE6C-AEE36F2CB31A}"/>
              </a:ext>
            </a:extLst>
          </p:cNvPr>
          <p:cNvSpPr>
            <a:spLocks noGrp="1"/>
          </p:cNvSpPr>
          <p:nvPr>
            <p:ph type="pic" sz="quarter" idx="13" hasCustomPrompt="1"/>
          </p:nvPr>
        </p:nvSpPr>
        <p:spPr>
          <a:xfrm>
            <a:off x="450000" y="1364400"/>
            <a:ext cx="968400" cy="1213200"/>
          </a:xfrm>
          <a:prstGeom prst="rect">
            <a:avLst/>
          </a:prstGeom>
        </p:spPr>
        <p:txBody>
          <a:bodyPr/>
          <a:lstStyle>
            <a:lvl1pPr marL="0" indent="0">
              <a:lnSpc>
                <a:spcPct val="100000"/>
              </a:lnSpc>
              <a:buNone/>
              <a:defRPr sz="1000" baseline="0">
                <a:solidFill>
                  <a:srgbClr val="000000"/>
                </a:solidFill>
                <a:latin typeface="Franklin Gothic Book" pitchFamily="34" charset="0"/>
              </a:defRPr>
            </a:lvl1pPr>
          </a:lstStyle>
          <a:p>
            <a:r>
              <a:rPr lang="en-GB" dirty="0"/>
              <a:t>NBED: Editor will insert photo(s)</a:t>
            </a:r>
          </a:p>
        </p:txBody>
      </p:sp>
      <p:sp>
        <p:nvSpPr>
          <p:cNvPr id="31" name="Picture Placeholder 5">
            <a:extLst>
              <a:ext uri="{FF2B5EF4-FFF2-40B4-BE49-F238E27FC236}">
                <a16:creationId xmlns:a16="http://schemas.microsoft.com/office/drawing/2014/main" id="{93BA5575-68F8-4F26-9907-C949BD51F36A}"/>
              </a:ext>
            </a:extLst>
          </p:cNvPr>
          <p:cNvSpPr>
            <a:spLocks noGrp="1"/>
          </p:cNvSpPr>
          <p:nvPr>
            <p:ph type="pic" sz="quarter" idx="14" hasCustomPrompt="1"/>
          </p:nvPr>
        </p:nvSpPr>
        <p:spPr>
          <a:xfrm>
            <a:off x="448868" y="2715178"/>
            <a:ext cx="968400" cy="1213200"/>
          </a:xfrm>
          <a:prstGeom prst="rect">
            <a:avLst/>
          </a:prstGeom>
        </p:spPr>
        <p:txBody>
          <a:bodyPr/>
          <a:lstStyle>
            <a:lvl1pPr marL="0" indent="0">
              <a:lnSpc>
                <a:spcPct val="100000"/>
              </a:lnSpc>
              <a:buNone/>
              <a:defRPr sz="1000" baseline="0">
                <a:solidFill>
                  <a:srgbClr val="000000"/>
                </a:solidFill>
                <a:latin typeface="Franklin Gothic Book" pitchFamily="34" charset="0"/>
              </a:defRPr>
            </a:lvl1pPr>
          </a:lstStyle>
          <a:p>
            <a:r>
              <a:rPr lang="en-GB" dirty="0"/>
              <a:t>NBED: Editor will insert photo(s)</a:t>
            </a:r>
          </a:p>
        </p:txBody>
      </p:sp>
    </p:spTree>
    <p:extLst>
      <p:ext uri="{BB962C8B-B14F-4D97-AF65-F5344CB8AC3E}">
        <p14:creationId xmlns:p14="http://schemas.microsoft.com/office/powerpoint/2010/main" val="5847737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186E338C-1DD4-4DCE-8211-F0041025B55C}"/>
              </a:ext>
            </a:extLst>
          </p:cNvPr>
          <p:cNvSpPr>
            <a:spLocks noGrp="1"/>
          </p:cNvSpPr>
          <p:nvPr>
            <p:ph type="tbl" sz="quarter" idx="10" hasCustomPrompt="1"/>
          </p:nvPr>
        </p:nvSpPr>
        <p:spPr>
          <a:xfrm>
            <a:off x="2760496" y="1672259"/>
            <a:ext cx="5656263" cy="4320000"/>
          </a:xfrm>
          <a:prstGeom prst="rect">
            <a:avLst/>
          </a:prstGeom>
        </p:spPr>
        <p:txBody>
          <a:bodyPr/>
          <a:lstStyle>
            <a:lvl1pPr marL="1400" marR="0" indent="0" algn="l" defTabSz="914400" rtl="0" eaLnBrk="1" fontAlgn="base" latinLnBrk="0" hangingPunct="1">
              <a:lnSpc>
                <a:spcPct val="100000"/>
              </a:lnSpc>
              <a:spcBef>
                <a:spcPct val="0"/>
              </a:spcBef>
              <a:spcAft>
                <a:spcPts val="800"/>
              </a:spcAft>
              <a:buClr>
                <a:schemeClr val="accent2"/>
              </a:buClr>
              <a:buSzTx/>
              <a:buFont typeface="Wingdings" pitchFamily="2" charset="2"/>
              <a:buNone/>
              <a:tabLst/>
              <a:defRPr sz="1400" spc="20" baseline="0"/>
            </a:lvl1pPr>
          </a:lstStyle>
          <a:p>
            <a:pPr marL="1400" marR="0" lvl="0" indent="0" algn="l" defTabSz="914400" rtl="0" eaLnBrk="1" fontAlgn="base" latinLnBrk="0" hangingPunct="1">
              <a:lnSpc>
                <a:spcPct val="100000"/>
              </a:lnSpc>
              <a:spcBef>
                <a:spcPct val="0"/>
              </a:spcBef>
              <a:spcAft>
                <a:spcPts val="800"/>
              </a:spcAft>
              <a:buClr>
                <a:schemeClr val="accent2"/>
              </a:buClr>
              <a:buSzTx/>
              <a:buFont typeface="Wingdings" pitchFamily="2" charset="2"/>
              <a:buNone/>
              <a:tabLst/>
              <a:defRPr/>
            </a:pPr>
            <a:r>
              <a:rPr lang="en-GB" dirty="0"/>
              <a:t>Copy the table from the first slide, click on this box and paste it here</a:t>
            </a:r>
          </a:p>
          <a:p>
            <a:endParaRPr lang="en-GB" dirty="0"/>
          </a:p>
        </p:txBody>
      </p:sp>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4092415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4" name="think-cell Slide" r:id="rId5" imgW="352" imgH="354" progId="TCLayout.ActiveDocument.1">
                  <p:embed/>
                </p:oleObj>
              </mc:Choice>
              <mc:Fallback>
                <p:oleObj name="think-cell Slide" r:id="rId5" imgW="352" imgH="35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7" name="Object 6" hidden="1">
            <a:extLst>
              <a:ext uri="{FF2B5EF4-FFF2-40B4-BE49-F238E27FC236}">
                <a16:creationId xmlns:a16="http://schemas.microsoft.com/office/drawing/2014/main" id="{6116999E-8C02-452E-A595-C9CF6FB3613A}"/>
              </a:ext>
            </a:extLst>
          </p:cNvPr>
          <p:cNvGraphicFramePr>
            <a:graphicFrameLocks noChangeAspect="1"/>
          </p:cNvGraphicFramePr>
          <p:nvPr userDrawn="1">
            <p:custDataLst>
              <p:tags r:id="rId3"/>
            </p:custDataLst>
            <p:extLst>
              <p:ext uri="{D42A27DB-BD31-4B8C-83A1-F6EECF244321}">
                <p14:modId xmlns:p14="http://schemas.microsoft.com/office/powerpoint/2010/main" val="8583469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5" name="think-cell Slide" r:id="rId7" imgW="352" imgH="354" progId="TCLayout.ActiveDocument.1">
                  <p:embed/>
                </p:oleObj>
              </mc:Choice>
              <mc:Fallback>
                <p:oleObj name="think-cell Slide" r:id="rId7" imgW="352" imgH="354" progId="TCLayout.ActiveDocument.1">
                  <p:embed/>
                  <p:pic>
                    <p:nvPicPr>
                      <p:cNvPr id="7" name="Object 6" hidden="1">
                        <a:extLst>
                          <a:ext uri="{FF2B5EF4-FFF2-40B4-BE49-F238E27FC236}">
                            <a16:creationId xmlns:a16="http://schemas.microsoft.com/office/drawing/2014/main" id="{6116999E-8C02-452E-A595-C9CF6FB3613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Oval 8">
            <a:extLst>
              <a:ext uri="{FF2B5EF4-FFF2-40B4-BE49-F238E27FC236}">
                <a16:creationId xmlns:a16="http://schemas.microsoft.com/office/drawing/2014/main" id="{F55EB2C2-FB29-4140-8C9A-D7D2CE693539}"/>
              </a:ext>
            </a:extLst>
          </p:cNvPr>
          <p:cNvSpPr/>
          <p:nvPr userDrawn="1"/>
        </p:nvSpPr>
        <p:spPr>
          <a:xfrm>
            <a:off x="1044145" y="1158951"/>
            <a:ext cx="1331399" cy="1331399"/>
          </a:xfrm>
          <a:prstGeom prst="ellipse">
            <a:avLst/>
          </a:prstGeom>
          <a:solidFill>
            <a:srgbClr val="AA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ranklin Gothic Book" panose="020B0503020102020204" pitchFamily="34" charset="0"/>
            </a:endParaRPr>
          </a:p>
        </p:txBody>
      </p:sp>
      <p:grpSp>
        <p:nvGrpSpPr>
          <p:cNvPr id="10" name="Group 9">
            <a:extLst>
              <a:ext uri="{FF2B5EF4-FFF2-40B4-BE49-F238E27FC236}">
                <a16:creationId xmlns:a16="http://schemas.microsoft.com/office/drawing/2014/main" id="{8AF6CFA7-4A9E-4956-BBAE-6B246072272D}"/>
              </a:ext>
            </a:extLst>
          </p:cNvPr>
          <p:cNvGrpSpPr/>
          <p:nvPr userDrawn="1"/>
        </p:nvGrpSpPr>
        <p:grpSpPr>
          <a:xfrm>
            <a:off x="2791636" y="1244275"/>
            <a:ext cx="3788834" cy="114300"/>
            <a:chOff x="2791636" y="1244275"/>
            <a:chExt cx="3788834" cy="114300"/>
          </a:xfrm>
          <a:solidFill>
            <a:schemeClr val="accent1"/>
          </a:solidFill>
        </p:grpSpPr>
        <p:sp>
          <p:nvSpPr>
            <p:cNvPr id="11" name="Oval 10">
              <a:extLst>
                <a:ext uri="{FF2B5EF4-FFF2-40B4-BE49-F238E27FC236}">
                  <a16:creationId xmlns:a16="http://schemas.microsoft.com/office/drawing/2014/main" id="{BA85809C-5E20-42CF-988D-5EC2A6244CDC}"/>
                </a:ext>
              </a:extLst>
            </p:cNvPr>
            <p:cNvSpPr/>
            <p:nvPr/>
          </p:nvSpPr>
          <p:spPr>
            <a:xfrm>
              <a:off x="27916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2" name="Oval 11">
              <a:extLst>
                <a:ext uri="{FF2B5EF4-FFF2-40B4-BE49-F238E27FC236}">
                  <a16:creationId xmlns:a16="http://schemas.microsoft.com/office/drawing/2014/main" id="{FDEE397A-5080-46A5-B89A-28D629EBE123}"/>
                </a:ext>
              </a:extLst>
            </p:cNvPr>
            <p:cNvSpPr/>
            <p:nvPr/>
          </p:nvSpPr>
          <p:spPr>
            <a:xfrm>
              <a:off x="30329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3" name="Oval 12">
              <a:extLst>
                <a:ext uri="{FF2B5EF4-FFF2-40B4-BE49-F238E27FC236}">
                  <a16:creationId xmlns:a16="http://schemas.microsoft.com/office/drawing/2014/main" id="{6CD5F6DA-E862-41FD-8E9A-9B8E5EA605D4}"/>
                </a:ext>
              </a:extLst>
            </p:cNvPr>
            <p:cNvSpPr/>
            <p:nvPr/>
          </p:nvSpPr>
          <p:spPr>
            <a:xfrm>
              <a:off x="32869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4" name="Oval 13">
              <a:extLst>
                <a:ext uri="{FF2B5EF4-FFF2-40B4-BE49-F238E27FC236}">
                  <a16:creationId xmlns:a16="http://schemas.microsoft.com/office/drawing/2014/main" id="{E08DAE44-20E3-490A-9877-8F988927136D}"/>
                </a:ext>
              </a:extLst>
            </p:cNvPr>
            <p:cNvSpPr/>
            <p:nvPr/>
          </p:nvSpPr>
          <p:spPr>
            <a:xfrm>
              <a:off x="3524003"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5" name="Oval 14">
              <a:extLst>
                <a:ext uri="{FF2B5EF4-FFF2-40B4-BE49-F238E27FC236}">
                  <a16:creationId xmlns:a16="http://schemas.microsoft.com/office/drawing/2014/main" id="{E6FD752C-4496-4A75-A7CF-2D560513DD7B}"/>
                </a:ext>
              </a:extLst>
            </p:cNvPr>
            <p:cNvSpPr/>
            <p:nvPr/>
          </p:nvSpPr>
          <p:spPr>
            <a:xfrm>
              <a:off x="37695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6" name="Oval 15">
              <a:extLst>
                <a:ext uri="{FF2B5EF4-FFF2-40B4-BE49-F238E27FC236}">
                  <a16:creationId xmlns:a16="http://schemas.microsoft.com/office/drawing/2014/main" id="{B516F00A-6B04-488E-B1FE-6D6CDE3E25A7}"/>
                </a:ext>
              </a:extLst>
            </p:cNvPr>
            <p:cNvSpPr/>
            <p:nvPr/>
          </p:nvSpPr>
          <p:spPr>
            <a:xfrm>
              <a:off x="40150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7" name="Oval 16">
              <a:extLst>
                <a:ext uri="{FF2B5EF4-FFF2-40B4-BE49-F238E27FC236}">
                  <a16:creationId xmlns:a16="http://schemas.microsoft.com/office/drawing/2014/main" id="{927538BF-1F0C-458F-847C-FF5A8434FDF6}"/>
                </a:ext>
              </a:extLst>
            </p:cNvPr>
            <p:cNvSpPr/>
            <p:nvPr/>
          </p:nvSpPr>
          <p:spPr>
            <a:xfrm>
              <a:off x="42563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8" name="Oval 17">
              <a:extLst>
                <a:ext uri="{FF2B5EF4-FFF2-40B4-BE49-F238E27FC236}">
                  <a16:creationId xmlns:a16="http://schemas.microsoft.com/office/drawing/2014/main" id="{40C596A9-83F3-451F-82BC-96F19BDFF1C7}"/>
                </a:ext>
              </a:extLst>
            </p:cNvPr>
            <p:cNvSpPr/>
            <p:nvPr/>
          </p:nvSpPr>
          <p:spPr>
            <a:xfrm>
              <a:off x="44976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9" name="Oval 18">
              <a:extLst>
                <a:ext uri="{FF2B5EF4-FFF2-40B4-BE49-F238E27FC236}">
                  <a16:creationId xmlns:a16="http://schemas.microsoft.com/office/drawing/2014/main" id="{8632D3B7-F0B1-42BF-862D-39914E013DC3}"/>
                </a:ext>
              </a:extLst>
            </p:cNvPr>
            <p:cNvSpPr/>
            <p:nvPr/>
          </p:nvSpPr>
          <p:spPr>
            <a:xfrm>
              <a:off x="4755904"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0" name="Oval 19">
              <a:extLst>
                <a:ext uri="{FF2B5EF4-FFF2-40B4-BE49-F238E27FC236}">
                  <a16:creationId xmlns:a16="http://schemas.microsoft.com/office/drawing/2014/main" id="{BC2F6950-9A14-46CF-917B-3D66920B0A94}"/>
                </a:ext>
              </a:extLst>
            </p:cNvPr>
            <p:cNvSpPr/>
            <p:nvPr/>
          </p:nvSpPr>
          <p:spPr>
            <a:xfrm>
              <a:off x="4992548"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1" name="Oval 20">
              <a:extLst>
                <a:ext uri="{FF2B5EF4-FFF2-40B4-BE49-F238E27FC236}">
                  <a16:creationId xmlns:a16="http://schemas.microsoft.com/office/drawing/2014/main" id="{8172BB9B-7A0C-4C81-B3C9-E5C17600F8A8}"/>
                </a:ext>
              </a:extLst>
            </p:cNvPr>
            <p:cNvSpPr/>
            <p:nvPr/>
          </p:nvSpPr>
          <p:spPr>
            <a:xfrm>
              <a:off x="5242738"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2" name="Oval 21">
              <a:extLst>
                <a:ext uri="{FF2B5EF4-FFF2-40B4-BE49-F238E27FC236}">
                  <a16:creationId xmlns:a16="http://schemas.microsoft.com/office/drawing/2014/main" id="{4F00A241-2AE8-4F73-BAA6-BF695631A298}"/>
                </a:ext>
              </a:extLst>
            </p:cNvPr>
            <p:cNvSpPr/>
            <p:nvPr/>
          </p:nvSpPr>
          <p:spPr>
            <a:xfrm>
              <a:off x="5488271"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3" name="Oval 22">
              <a:extLst>
                <a:ext uri="{FF2B5EF4-FFF2-40B4-BE49-F238E27FC236}">
                  <a16:creationId xmlns:a16="http://schemas.microsoft.com/office/drawing/2014/main" id="{F4D57CD4-63A0-47F1-BFE6-1B83391BBFCD}"/>
                </a:ext>
              </a:extLst>
            </p:cNvPr>
            <p:cNvSpPr/>
            <p:nvPr/>
          </p:nvSpPr>
          <p:spPr>
            <a:xfrm>
              <a:off x="5725337"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4" name="Oval 23">
              <a:extLst>
                <a:ext uri="{FF2B5EF4-FFF2-40B4-BE49-F238E27FC236}">
                  <a16:creationId xmlns:a16="http://schemas.microsoft.com/office/drawing/2014/main" id="{8EECDE49-64C5-409F-A7A2-CDA8BAB994ED}"/>
                </a:ext>
              </a:extLst>
            </p:cNvPr>
            <p:cNvSpPr/>
            <p:nvPr/>
          </p:nvSpPr>
          <p:spPr>
            <a:xfrm>
              <a:off x="59708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5" name="Oval 24">
              <a:extLst>
                <a:ext uri="{FF2B5EF4-FFF2-40B4-BE49-F238E27FC236}">
                  <a16:creationId xmlns:a16="http://schemas.microsoft.com/office/drawing/2014/main" id="{B0A7FE3C-CFDC-4398-A37B-9E4F0B99910F}"/>
                </a:ext>
              </a:extLst>
            </p:cNvPr>
            <p:cNvSpPr/>
            <p:nvPr/>
          </p:nvSpPr>
          <p:spPr>
            <a:xfrm>
              <a:off x="62206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6" name="Oval 25">
              <a:extLst>
                <a:ext uri="{FF2B5EF4-FFF2-40B4-BE49-F238E27FC236}">
                  <a16:creationId xmlns:a16="http://schemas.microsoft.com/office/drawing/2014/main" id="{1FC6D0F2-357F-415F-BFF4-1FF6F6561309}"/>
                </a:ext>
              </a:extLst>
            </p:cNvPr>
            <p:cNvSpPr/>
            <p:nvPr/>
          </p:nvSpPr>
          <p:spPr>
            <a:xfrm>
              <a:off x="64661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grpSp>
      <p:sp>
        <p:nvSpPr>
          <p:cNvPr id="27" name="Title">
            <a:extLst>
              <a:ext uri="{FF2B5EF4-FFF2-40B4-BE49-F238E27FC236}">
                <a16:creationId xmlns:a16="http://schemas.microsoft.com/office/drawing/2014/main" id="{6AC7CF9F-37DB-4669-AC61-D930C13EEABE}"/>
              </a:ext>
            </a:extLst>
          </p:cNvPr>
          <p:cNvSpPr txBox="1">
            <a:spLocks noChangeAspect="1"/>
          </p:cNvSpPr>
          <p:nvPr userDrawn="1"/>
        </p:nvSpPr>
        <p:spPr>
          <a:xfrm>
            <a:off x="1038533" y="1405703"/>
            <a:ext cx="1358783" cy="75599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ts val="2500"/>
              </a:lnSpc>
              <a:spcBef>
                <a:spcPts val="0"/>
              </a:spcBef>
              <a:spcAft>
                <a:spcPts val="0"/>
              </a:spcAft>
              <a:buNone/>
              <a:tabLst/>
              <a:defRPr lang="en-GB" sz="1800" b="0" i="0" u="none" strike="noStrike" kern="1200" cap="none" spc="0" baseline="0">
                <a:solidFill>
                  <a:srgbClr val="005FAA"/>
                </a:solidFill>
                <a:uFillTx/>
                <a:latin typeface="Arial" panose="020B0604020202020204" pitchFamily="34" charset="0"/>
                <a:ea typeface="ＭＳ Ｐゴシック"/>
                <a:cs typeface="Arial" panose="020B0604020202020204" pitchFamily="34" charset="0"/>
              </a:defRPr>
            </a:lvl1pPr>
          </a:lstStyle>
          <a:p>
            <a:pPr algn="ctr">
              <a:lnSpc>
                <a:spcPts val="2400"/>
              </a:lnSpc>
            </a:pPr>
            <a:r>
              <a:rPr lang="en-GB" spc="100" dirty="0">
                <a:solidFill>
                  <a:schemeClr val="bg1"/>
                </a:solidFill>
                <a:latin typeface="Franklin Gothic Medium" panose="020B0603020102020204" pitchFamily="34" charset="0"/>
              </a:rPr>
              <a:t>Contents</a:t>
            </a:r>
          </a:p>
        </p:txBody>
      </p:sp>
    </p:spTree>
    <p:extLst>
      <p:ext uri="{BB962C8B-B14F-4D97-AF65-F5344CB8AC3E}">
        <p14:creationId xmlns:p14="http://schemas.microsoft.com/office/powerpoint/2010/main" val="219479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up Text &amp; Headings">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672271"/>
            <a:ext cx="4248150" cy="4528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Arial" panose="020B06040202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TextPlaceholder2"/>
          <p:cNvSpPr>
            <a:spLocks noGrp="1"/>
          </p:cNvSpPr>
          <p:nvPr>
            <p:ph type="body" sz="quarter" idx="15" hasCustomPrompt="1"/>
          </p:nvPr>
        </p:nvSpPr>
        <p:spPr>
          <a:xfrm>
            <a:off x="5205413" y="1672271"/>
            <a:ext cx="4248150" cy="4528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9" name="TextPlaceholder3"/>
          <p:cNvSpPr>
            <a:spLocks noGrp="1"/>
          </p:cNvSpPr>
          <p:nvPr>
            <p:ph type="body" sz="quarter" idx="16" hasCustomPrompt="1"/>
          </p:nvPr>
        </p:nvSpPr>
        <p:spPr>
          <a:xfrm>
            <a:off x="452438" y="1368000"/>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2" name="TextPlaceholder4">
            <a:extLst>
              <a:ext uri="{FF2B5EF4-FFF2-40B4-BE49-F238E27FC236}">
                <a16:creationId xmlns:a16="http://schemas.microsoft.com/office/drawing/2014/main" id="{09D0F16E-2C76-4794-B0EB-224D484CE4B0}"/>
              </a:ext>
            </a:extLst>
          </p:cNvPr>
          <p:cNvSpPr>
            <a:spLocks noGrp="1"/>
          </p:cNvSpPr>
          <p:nvPr>
            <p:ph type="body" sz="quarter" idx="22" hasCustomPrompt="1"/>
          </p:nvPr>
        </p:nvSpPr>
        <p:spPr>
          <a:xfrm>
            <a:off x="5205412"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5" name="Slide Number Placeholder 4">
            <a:extLst>
              <a:ext uri="{FF2B5EF4-FFF2-40B4-BE49-F238E27FC236}">
                <a16:creationId xmlns:a16="http://schemas.microsoft.com/office/drawing/2014/main" id="{D36FA5EA-5FD8-472E-A81B-65EEC05BAD7A}"/>
              </a:ext>
            </a:extLst>
          </p:cNvPr>
          <p:cNvSpPr>
            <a:spLocks noGrp="1"/>
          </p:cNvSpPr>
          <p:nvPr>
            <p:ph type="sldNum" sz="quarter" idx="4"/>
          </p:nvPr>
        </p:nvSpPr>
        <p:spPr>
          <a:xfrm>
            <a:off x="8860698" y="147600"/>
            <a:ext cx="592866"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16" name="Title 1">
            <a:extLst>
              <a:ext uri="{FF2B5EF4-FFF2-40B4-BE49-F238E27FC236}">
                <a16:creationId xmlns:a16="http://schemas.microsoft.com/office/drawing/2014/main" id="{0515EF3F-BACD-4323-B8E2-E221CC3CD242}"/>
              </a:ext>
            </a:extLst>
          </p:cNvPr>
          <p:cNvSpPr>
            <a:spLocks noGrp="1"/>
          </p:cNvSpPr>
          <p:nvPr>
            <p:ph type="title" hasCustomPrompt="1"/>
          </p:nvPr>
        </p:nvSpPr>
        <p:spPr>
          <a:xfrm>
            <a:off x="452438" y="468000"/>
            <a:ext cx="900112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10" name="Text Placeholder 4">
            <a:extLst>
              <a:ext uri="{FF2B5EF4-FFF2-40B4-BE49-F238E27FC236}">
                <a16:creationId xmlns:a16="http://schemas.microsoft.com/office/drawing/2014/main" id="{24AA5B79-E9E1-47FF-908A-C516D2CF201A}"/>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6936538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B78C20-957D-43BA-93BD-F7632AE7F8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0" y="1831"/>
            <a:ext cx="9884834" cy="6843347"/>
          </a:xfrm>
          <a:prstGeom prst="rect">
            <a:avLst/>
          </a:prstGeom>
        </p:spPr>
      </p:pic>
      <p:sp>
        <p:nvSpPr>
          <p:cNvPr id="5" name="Rectangle 4">
            <a:extLst>
              <a:ext uri="{FF2B5EF4-FFF2-40B4-BE49-F238E27FC236}">
                <a16:creationId xmlns:a16="http://schemas.microsoft.com/office/drawing/2014/main" id="{20FDBFA6-2131-4B06-AE14-6F562919D09F}"/>
              </a:ext>
            </a:extLst>
          </p:cNvPr>
          <p:cNvSpPr/>
          <p:nvPr userDrawn="1"/>
        </p:nvSpPr>
        <p:spPr>
          <a:xfrm>
            <a:off x="1078787" y="2242328"/>
            <a:ext cx="8827213" cy="1962045"/>
          </a:xfrm>
          <a:prstGeom prst="rect">
            <a:avLst/>
          </a:prstGeom>
          <a:solidFill>
            <a:srgbClr val="AA182C">
              <a:alpha val="90000"/>
            </a:srgb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679B8B8C-C2B2-4DD2-AC4D-EE2A14945F56}"/>
              </a:ext>
            </a:extLst>
          </p:cNvPr>
          <p:cNvSpPr/>
          <p:nvPr userDrawn="1"/>
        </p:nvSpPr>
        <p:spPr>
          <a:xfrm>
            <a:off x="0" y="2242328"/>
            <a:ext cx="832207" cy="1962045"/>
          </a:xfrm>
          <a:prstGeom prst="rect">
            <a:avLst/>
          </a:prstGeom>
          <a:solidFill>
            <a:srgbClr val="AA182C">
              <a:alpha val="90000"/>
            </a:srgb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F9EA1CF-A592-485F-BD4F-74B12293A68C}"/>
              </a:ext>
            </a:extLst>
          </p:cNvPr>
          <p:cNvSpPr txBox="1"/>
          <p:nvPr userDrawn="1"/>
        </p:nvSpPr>
        <p:spPr>
          <a:xfrm>
            <a:off x="1254345" y="2386250"/>
            <a:ext cx="8393999" cy="1677382"/>
          </a:xfrm>
          <a:prstGeom prst="rect">
            <a:avLst/>
          </a:prstGeom>
          <a:noFill/>
        </p:spPr>
        <p:txBody>
          <a:bodyPr wrap="square" rtlCol="0">
            <a:spAutoFit/>
          </a:bodyPr>
          <a:lstStyle/>
          <a:p>
            <a:pPr marL="0" indent="0" algn="l">
              <a:spcAft>
                <a:spcPts val="300"/>
              </a:spcAft>
            </a:pPr>
            <a:r>
              <a:rPr lang="en-GB" sz="900" b="0" dirty="0">
                <a:solidFill>
                  <a:schemeClr val="bg1"/>
                </a:solidFill>
                <a:latin typeface="+mn-lt"/>
              </a:rPr>
              <a:t>PUBLISHED</a:t>
            </a:r>
            <a:r>
              <a:rPr lang="en-GB" sz="900" b="0" baseline="0" dirty="0">
                <a:solidFill>
                  <a:schemeClr val="bg1"/>
                </a:solidFill>
                <a:latin typeface="+mn-lt"/>
              </a:rPr>
              <a:t> BY ANALYSYS MASON LIMITED IN</a:t>
            </a:r>
            <a:endParaRPr lang="en-GB" sz="900" b="0" dirty="0">
              <a:solidFill>
                <a:schemeClr val="bg1"/>
              </a:solidFill>
              <a:latin typeface="+mn-lt"/>
            </a:endParaRPr>
          </a:p>
          <a:p>
            <a:pPr marL="0" indent="0" algn="l">
              <a:spcAft>
                <a:spcPts val="300"/>
              </a:spcAft>
            </a:pPr>
            <a:r>
              <a:rPr lang="en-GB" sz="800" b="0" dirty="0">
                <a:solidFill>
                  <a:schemeClr val="bg1"/>
                </a:solidFill>
                <a:latin typeface="+mn-lt"/>
              </a:rPr>
              <a:t>Bush House • North West Wing • Aldwych • London • WC2B 4PJ • UK</a:t>
            </a:r>
          </a:p>
          <a:p>
            <a:pPr marL="0" indent="0" algn="l">
              <a:spcAft>
                <a:spcPts val="300"/>
              </a:spcAft>
            </a:pPr>
            <a:r>
              <a:rPr lang="en-GB" sz="800" b="0" dirty="0">
                <a:solidFill>
                  <a:schemeClr val="bg1"/>
                </a:solidFill>
                <a:latin typeface="+mn-lt"/>
              </a:rPr>
              <a:t>Tel: +44 (0)20 7395 9000 • Email: research@analysysmason.com • www.analysysmason.com/research • Registered in England and Wales No. 5177472</a:t>
            </a:r>
          </a:p>
          <a:p>
            <a:pPr marL="0" indent="0" algn="l">
              <a:spcAft>
                <a:spcPts val="300"/>
              </a:spcAft>
            </a:pPr>
            <a:r>
              <a:rPr lang="en-GB" sz="800" dirty="0">
                <a:solidFill>
                  <a:schemeClr val="bg1"/>
                </a:solidFill>
                <a:latin typeface="Franklin Gothic Book" pitchFamily="34" charset="0"/>
              </a:rPr>
              <a:t>© Analysys Mason Limited 2020. All rights reserved. No part of this publication may be reproduced, stored in a retrieval system or transmitted in any form or by any means – electronic, mechanical, photocopying, recording or otherwise – without the prior written permission of the publisher.</a:t>
            </a:r>
          </a:p>
          <a:p>
            <a:pPr marL="0" indent="0" algn="l">
              <a:spcAft>
                <a:spcPts val="300"/>
              </a:spcAft>
            </a:pPr>
            <a:r>
              <a:rPr lang="en-GB" sz="800" dirty="0">
                <a:solidFill>
                  <a:schemeClr val="bg1"/>
                </a:solidFill>
                <a:latin typeface="Franklin Gothic Book" pitchFamily="34" charset="0"/>
              </a:rPr>
              <a:t>Figures and projections contained in this report are based on publicly available information only and are produced by the Research Division of Analysys Mason Limited independently of any client-specific work within Analysys Mason Limited. The opinions expressed are those of the stated authors only.</a:t>
            </a:r>
          </a:p>
          <a:p>
            <a:pPr marL="0" indent="0" algn="l">
              <a:spcAft>
                <a:spcPts val="300"/>
              </a:spcAft>
            </a:pPr>
            <a:r>
              <a:rPr lang="en-GB" sz="800" dirty="0">
                <a:solidFill>
                  <a:schemeClr val="bg1"/>
                </a:solidFill>
                <a:latin typeface="Franklin Gothic Book" pitchFamily="34" charset="0"/>
              </a:rPr>
              <a:t>Analysys Mason Limited recognises that many terms appearing in this report are proprietary; all such trademarks are acknowledged and every effort has been made to indicate them by the normal UK publishing practice of capitalisation. However, the presence of a term, in whatever form, does not affect its legal status as a trademark.</a:t>
            </a:r>
          </a:p>
          <a:p>
            <a:pPr marL="0" indent="0" algn="l">
              <a:spcAft>
                <a:spcPts val="300"/>
              </a:spcAft>
            </a:pPr>
            <a:r>
              <a:rPr lang="en-GB" sz="800" dirty="0">
                <a:solidFill>
                  <a:schemeClr val="bg1"/>
                </a:solidFill>
                <a:latin typeface="Franklin Gothic Book" pitchFamily="34" charset="0"/>
              </a:rPr>
              <a:t>Analysys Mason Limited maintains that all reasonable care and skill have been used in the compilation of this publication. However, Analysys Mason Limited shall not be under any liability for loss or damage (including consequential loss) whatsoever or howsoever arising as a result of the use of this publication by the customer, his servants, agents or any third party.</a:t>
            </a:r>
          </a:p>
        </p:txBody>
      </p:sp>
      <p:sp>
        <p:nvSpPr>
          <p:cNvPr id="8" name="Text Placeholder 4">
            <a:extLst>
              <a:ext uri="{FF2B5EF4-FFF2-40B4-BE49-F238E27FC236}">
                <a16:creationId xmlns:a16="http://schemas.microsoft.com/office/drawing/2014/main" id="{239EDBC7-8743-418B-B108-4AA016A8B21B}"/>
              </a:ext>
            </a:extLst>
          </p:cNvPr>
          <p:cNvSpPr>
            <a:spLocks noGrp="1"/>
          </p:cNvSpPr>
          <p:nvPr>
            <p:ph type="body" sz="quarter" idx="10" hasCustomPrompt="1"/>
          </p:nvPr>
        </p:nvSpPr>
        <p:spPr>
          <a:xfrm>
            <a:off x="3546060" y="2395774"/>
            <a:ext cx="3091028" cy="234550"/>
          </a:xfrm>
          <a:prstGeom prst="rect">
            <a:avLst/>
          </a:prstGeom>
        </p:spPr>
        <p:txBody>
          <a:bodyPr lIns="36000" tIns="36000" rIns="36000" bIns="36000"/>
          <a:lstStyle>
            <a:lvl1pPr marL="0" indent="0" algn="l">
              <a:lnSpc>
                <a:spcPct val="100000"/>
              </a:lnSpc>
              <a:buNone/>
              <a:defRPr sz="900" b="1" spc="20" baseline="0">
                <a:solidFill>
                  <a:schemeClr val="bg1"/>
                </a:solidFill>
                <a:latin typeface="Franklin Gothic Book" panose="020B0503020102020204" pitchFamily="34" charset="0"/>
              </a:defRPr>
            </a:lvl1pPr>
            <a:lvl2pPr marL="177800" indent="0" algn="r">
              <a:lnSpc>
                <a:spcPct val="100000"/>
              </a:lnSpc>
              <a:buNone/>
              <a:defRPr sz="900">
                <a:solidFill>
                  <a:schemeClr val="bg1"/>
                </a:solidFill>
                <a:latin typeface="Franklin Gothic Heavy" panose="020B0903020102020204" pitchFamily="34" charset="0"/>
              </a:defRPr>
            </a:lvl2pPr>
            <a:lvl3pPr marL="355600" indent="0" algn="r">
              <a:lnSpc>
                <a:spcPct val="100000"/>
              </a:lnSpc>
              <a:buNone/>
              <a:defRPr sz="900">
                <a:solidFill>
                  <a:schemeClr val="bg1"/>
                </a:solidFill>
                <a:latin typeface="Franklin Gothic Heavy" panose="020B0903020102020204" pitchFamily="34" charset="0"/>
              </a:defRPr>
            </a:lvl3pPr>
            <a:lvl4pPr marL="541338" indent="0" algn="r">
              <a:lnSpc>
                <a:spcPct val="100000"/>
              </a:lnSpc>
              <a:buNone/>
              <a:defRPr sz="900">
                <a:solidFill>
                  <a:schemeClr val="bg1"/>
                </a:solidFill>
                <a:latin typeface="Franklin Gothic Heavy" panose="020B0903020102020204" pitchFamily="34" charset="0"/>
              </a:defRPr>
            </a:lvl4pPr>
            <a:lvl5pPr marL="719138" indent="0" algn="r">
              <a:lnSpc>
                <a:spcPct val="100000"/>
              </a:lnSpc>
              <a:buNone/>
              <a:defRPr sz="900">
                <a:solidFill>
                  <a:schemeClr val="bg1"/>
                </a:solidFill>
                <a:latin typeface="Franklin Gothic Heavy" panose="020B0903020102020204" pitchFamily="34" charset="0"/>
              </a:defRPr>
            </a:lvl5pPr>
          </a:lstStyle>
          <a:p>
            <a:pPr lvl="0"/>
            <a:r>
              <a:rPr lang="en-US"/>
              <a:t>INSERT PUBLICATION MONTH AND YEAR</a:t>
            </a:r>
            <a:endParaRPr lang="en-GB"/>
          </a:p>
        </p:txBody>
      </p:sp>
    </p:spTree>
    <p:extLst>
      <p:ext uri="{BB962C8B-B14F-4D97-AF65-F5344CB8AC3E}">
        <p14:creationId xmlns:p14="http://schemas.microsoft.com/office/powerpoint/2010/main" val="3581668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3673" y="1366271"/>
            <a:ext cx="8999889" cy="4834503"/>
          </a:xfrm>
          <a:prstGeom prst="rect">
            <a:avLst/>
          </a:prstGeom>
        </p:spPr>
        <p:txBody>
          <a:bodyPr lIns="0" rIns="0"/>
          <a:lstStyle>
            <a:lvl1pPr marL="177800" indent="-177800">
              <a:lnSpc>
                <a:spcPct val="100000"/>
              </a:lnSpc>
              <a:spcAft>
                <a:spcPts val="800"/>
              </a:spcAft>
              <a:buSzPct val="130000"/>
              <a:buFont typeface="Calibri" pitchFamily="34" charset="0"/>
              <a:buChar char="▪"/>
              <a:defRPr/>
            </a:lvl1pPr>
            <a:lvl2pPr marL="354013" indent="-176213">
              <a:lnSpc>
                <a:spcPct val="100000"/>
              </a:lnSpc>
              <a:spcAft>
                <a:spcPts val="800"/>
              </a:spcAft>
              <a:buFont typeface="Calibri" pitchFamily="34" charset="0"/>
              <a:buChar char="–"/>
              <a:defRPr/>
            </a:lvl2pPr>
            <a:lvl3pPr marL="541338" indent="-185738">
              <a:lnSpc>
                <a:spcPct val="100000"/>
              </a:lnSpc>
              <a:spcAft>
                <a:spcPts val="800"/>
              </a:spcAft>
              <a:buSzPct val="80000"/>
              <a:buFont typeface="Calibri" pitchFamily="34" charset="0"/>
              <a:buChar char="▪"/>
              <a:defRPr/>
            </a:lvl3pPr>
            <a:lvl4pPr marL="719138" indent="-177800">
              <a:lnSpc>
                <a:spcPct val="100000"/>
              </a:lnSpc>
              <a:spcAft>
                <a:spcPts val="800"/>
              </a:spcAft>
              <a:buSzPct val="70000"/>
              <a:buFont typeface="Calibri"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Slide Number Placeholder 4">
            <a:extLst>
              <a:ext uri="{FF2B5EF4-FFF2-40B4-BE49-F238E27FC236}">
                <a16:creationId xmlns:a16="http://schemas.microsoft.com/office/drawing/2014/main" id="{363A9C88-25E2-4A40-B105-6360CA98A400}"/>
              </a:ext>
            </a:extLst>
          </p:cNvPr>
          <p:cNvSpPr>
            <a:spLocks noGrp="1"/>
          </p:cNvSpPr>
          <p:nvPr>
            <p:ph type="sldNum" sz="quarter" idx="4"/>
          </p:nvPr>
        </p:nvSpPr>
        <p:spPr>
          <a:xfrm>
            <a:off x="8950321" y="147600"/>
            <a:ext cx="504000"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9" name="Title 1">
            <a:extLst>
              <a:ext uri="{FF2B5EF4-FFF2-40B4-BE49-F238E27FC236}">
                <a16:creationId xmlns:a16="http://schemas.microsoft.com/office/drawing/2014/main" id="{A408951A-F2F8-4657-BD13-A84E0DC79F57}"/>
              </a:ext>
            </a:extLst>
          </p:cNvPr>
          <p:cNvSpPr>
            <a:spLocks noGrp="1"/>
          </p:cNvSpPr>
          <p:nvPr>
            <p:ph type="title" hasCustomPrompt="1"/>
          </p:nvPr>
        </p:nvSpPr>
        <p:spPr>
          <a:xfrm>
            <a:off x="453674" y="468000"/>
            <a:ext cx="8999889"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6" name="Content Placeholder 5">
            <a:extLst>
              <a:ext uri="{FF2B5EF4-FFF2-40B4-BE49-F238E27FC236}">
                <a16:creationId xmlns:a16="http://schemas.microsoft.com/office/drawing/2014/main" id="{A3A5124D-D2BD-4E5B-BDD2-F3452154B047}"/>
              </a:ext>
            </a:extLst>
          </p:cNvPr>
          <p:cNvSpPr>
            <a:spLocks noGrp="1"/>
          </p:cNvSpPr>
          <p:nvPr>
            <p:ph sz="quarter" idx="17" hasCustomPrompt="1"/>
          </p:nvPr>
        </p:nvSpPr>
        <p:spPr>
          <a:xfrm>
            <a:off x="454024" y="147638"/>
            <a:ext cx="2952000" cy="287337"/>
          </a:xfrm>
        </p:spPr>
        <p:txBody>
          <a:bodyPr wrap="none" lIns="0" rIns="0" anchor="ctr" anchorCtr="0"/>
          <a:lstStyle>
            <a:lvl1pPr marL="1400" indent="0">
              <a:buFontTx/>
              <a:buNone/>
              <a:defRPr lang="en-GB" sz="900" b="0" kern="1200" baseline="0" dirty="0">
                <a:solidFill>
                  <a:srgbClr val="7F7F7F"/>
                </a:solidFill>
                <a:latin typeface="Franklin Gothic Book" panose="020B0503020102020204" pitchFamily="34" charset="0"/>
                <a:ea typeface="ＭＳ Ｐゴシック" charset="-128"/>
                <a:cs typeface="Arial" pitchFamily="34" charset="0"/>
              </a:defRPr>
            </a:lvl1pPr>
          </a:lstStyle>
          <a:p>
            <a:pPr lvl="0"/>
            <a:r>
              <a:rPr lang="en-US" dirty="0"/>
              <a:t>Header text | More header text</a:t>
            </a:r>
            <a:endParaRPr lang="en-GB" dirty="0"/>
          </a:p>
        </p:txBody>
      </p:sp>
      <p:sp>
        <p:nvSpPr>
          <p:cNvPr id="10" name="Footer Placeholder 9">
            <a:extLst>
              <a:ext uri="{FF2B5EF4-FFF2-40B4-BE49-F238E27FC236}">
                <a16:creationId xmlns:a16="http://schemas.microsoft.com/office/drawing/2014/main" id="{8781828E-D685-40B0-AAF6-82E74CFEE47D}"/>
              </a:ext>
            </a:extLst>
          </p:cNvPr>
          <p:cNvSpPr>
            <a:spLocks noGrp="1"/>
          </p:cNvSpPr>
          <p:nvPr>
            <p:ph type="ftr" sz="quarter" idx="18"/>
          </p:nvPr>
        </p:nvSpPr>
        <p:spPr/>
        <p:txBody>
          <a:bodyPr/>
          <a:lstStyle>
            <a:lvl1pPr>
              <a:defRPr baseline="0"/>
            </a:lvl1pPr>
          </a:lstStyle>
          <a:p>
            <a:endParaRPr lang="en-GB" dirty="0"/>
          </a:p>
        </p:txBody>
      </p:sp>
    </p:spTree>
    <p:extLst>
      <p:ext uri="{BB962C8B-B14F-4D97-AF65-F5344CB8AC3E}">
        <p14:creationId xmlns:p14="http://schemas.microsoft.com/office/powerpoint/2010/main" val="1977597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Vendor snapshot [client vers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B1568C-E04E-4817-9391-27D37E141308}"/>
              </a:ext>
            </a:extLst>
          </p:cNvPr>
          <p:cNvSpPr/>
          <p:nvPr userDrawn="1"/>
        </p:nvSpPr>
        <p:spPr>
          <a:xfrm>
            <a:off x="2278505" y="157397"/>
            <a:ext cx="1753849" cy="1870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52"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734" y="0"/>
            <a:ext cx="2526797" cy="1286259"/>
          </a:xfrm>
          <a:prstGeom prst="rect">
            <a:avLst/>
          </a:prstGeom>
        </p:spPr>
      </p:pic>
      <p:sp>
        <p:nvSpPr>
          <p:cNvPr id="2" name="Rectangle 1"/>
          <p:cNvSpPr/>
          <p:nvPr userDrawn="1"/>
        </p:nvSpPr>
        <p:spPr>
          <a:xfrm>
            <a:off x="0" y="6244281"/>
            <a:ext cx="9906000" cy="625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p:cNvSpPr>
            <a:spLocks noGrp="1"/>
          </p:cNvSpPr>
          <p:nvPr>
            <p:ph type="title" hasCustomPrompt="1"/>
          </p:nvPr>
        </p:nvSpPr>
        <p:spPr>
          <a:xfrm>
            <a:off x="2402920" y="432000"/>
            <a:ext cx="5101750" cy="756000"/>
          </a:xfrm>
          <a:prstGeom prst="rect">
            <a:avLst/>
          </a:prstGeom>
        </p:spPr>
        <p:txBody>
          <a:bodyPr vert="horz" lIns="91440" tIns="45720" rIns="91440" bIns="45720" rtlCol="0" anchor="ctr">
            <a:noAutofit/>
          </a:bodyPr>
          <a:lstStyle>
            <a:lvl1pPr algn="ctr">
              <a:defRPr baseline="0">
                <a:solidFill>
                  <a:schemeClr val="accent1"/>
                </a:solidFill>
              </a:defRPr>
            </a:lvl1pPr>
          </a:lstStyle>
          <a:p>
            <a:r>
              <a:rPr lang="en-US" sz="2200" dirty="0">
                <a:solidFill>
                  <a:srgbClr val="221F72"/>
                </a:solidFill>
              </a:rPr>
              <a:t>NBED Company name or logo</a:t>
            </a:r>
            <a:endParaRPr lang="en-GB" dirty="0"/>
          </a:p>
        </p:txBody>
      </p:sp>
      <p:sp>
        <p:nvSpPr>
          <p:cNvPr id="7" name="Text Placeholder 6"/>
          <p:cNvSpPr>
            <a:spLocks noGrp="1"/>
          </p:cNvSpPr>
          <p:nvPr>
            <p:ph type="body" sz="quarter" idx="10" hasCustomPrompt="1"/>
          </p:nvPr>
        </p:nvSpPr>
        <p:spPr>
          <a:xfrm>
            <a:off x="3646800" y="1066770"/>
            <a:ext cx="2599200" cy="309600"/>
          </a:xfrm>
          <a:prstGeom prst="rect">
            <a:avLst/>
          </a:prstGeom>
        </p:spPr>
        <p:txBody>
          <a:bodyPr anchor="ctr"/>
          <a:lstStyle>
            <a:lvl1pPr marL="0" indent="0" algn="ctr">
              <a:lnSpc>
                <a:spcPct val="100000"/>
              </a:lnSpc>
              <a:buNone/>
              <a:defRPr sz="1400">
                <a:solidFill>
                  <a:schemeClr val="bg2"/>
                </a:solidFill>
                <a:latin typeface="Franklin Gothic Demi" panose="020B0703020102020204" pitchFamily="34" charset="0"/>
              </a:defRPr>
            </a:lvl1pPr>
            <a:lvl2pPr marL="177800" indent="0" algn="ctr">
              <a:buNone/>
              <a:defRPr sz="1400">
                <a:solidFill>
                  <a:schemeClr val="bg2"/>
                </a:solidFill>
                <a:latin typeface="Franklin Gothic Demi" panose="020B0703020102020204" pitchFamily="34" charset="0"/>
              </a:defRPr>
            </a:lvl2pPr>
            <a:lvl3pPr marL="355600" indent="0" algn="ctr">
              <a:buNone/>
              <a:defRPr sz="1400">
                <a:solidFill>
                  <a:schemeClr val="bg2"/>
                </a:solidFill>
                <a:latin typeface="Franklin Gothic Demi" panose="020B0703020102020204" pitchFamily="34" charset="0"/>
              </a:defRPr>
            </a:lvl3pPr>
            <a:lvl4pPr marL="541338" indent="0" algn="ctr">
              <a:buNone/>
              <a:defRPr sz="1400">
                <a:solidFill>
                  <a:schemeClr val="bg2"/>
                </a:solidFill>
                <a:latin typeface="Franklin Gothic Demi" panose="020B0703020102020204" pitchFamily="34" charset="0"/>
              </a:defRPr>
            </a:lvl4pPr>
            <a:lvl5pPr marL="719138" indent="0" algn="ctr">
              <a:buNone/>
              <a:defRPr sz="1400">
                <a:solidFill>
                  <a:schemeClr val="bg2"/>
                </a:solidFill>
                <a:latin typeface="Franklin Gothic Demi" panose="020B0703020102020204" pitchFamily="34" charset="0"/>
              </a:defRPr>
            </a:lvl5pPr>
          </a:lstStyle>
          <a:p>
            <a:pPr lvl="0"/>
            <a:r>
              <a:rPr lang="en-US" dirty="0"/>
              <a:t>www.companywebsite.com</a:t>
            </a:r>
            <a:endParaRPr lang="en-GB" dirty="0"/>
          </a:p>
        </p:txBody>
      </p:sp>
      <p:sp>
        <p:nvSpPr>
          <p:cNvPr id="87" name="TextBox 86"/>
          <p:cNvSpPr txBox="1"/>
          <p:nvPr userDrawn="1"/>
        </p:nvSpPr>
        <p:spPr>
          <a:xfrm>
            <a:off x="5608425" y="2363518"/>
            <a:ext cx="1135563" cy="400110"/>
          </a:xfrm>
          <a:prstGeom prst="rect">
            <a:avLst/>
          </a:prstGeom>
          <a:noFill/>
        </p:spPr>
        <p:txBody>
          <a:bodyPr wrap="square" rtlCol="0">
            <a:spAutoFit/>
          </a:bodyPr>
          <a:lstStyle/>
          <a:p>
            <a:pPr algn="ctr"/>
            <a:r>
              <a:rPr lang="en-GB" sz="1000" dirty="0">
                <a:solidFill>
                  <a:schemeClr val="bg1"/>
                </a:solidFill>
                <a:latin typeface="Franklin Gothic Demi" panose="020B0703020102020204" pitchFamily="34" charset="0"/>
              </a:rPr>
              <a:t>Key</a:t>
            </a:r>
            <a:br>
              <a:rPr lang="en-GB" sz="1000" dirty="0">
                <a:solidFill>
                  <a:schemeClr val="bg1"/>
                </a:solidFill>
                <a:latin typeface="Franklin Gothic Demi" panose="020B0703020102020204" pitchFamily="34" charset="0"/>
              </a:rPr>
            </a:br>
            <a:r>
              <a:rPr lang="en-GB" sz="1000" dirty="0">
                <a:solidFill>
                  <a:schemeClr val="bg1"/>
                </a:solidFill>
                <a:latin typeface="Franklin Gothic Demi" panose="020B0703020102020204" pitchFamily="34" charset="0"/>
              </a:rPr>
              <a:t>relationships</a:t>
            </a:r>
          </a:p>
        </p:txBody>
      </p:sp>
      <p:sp>
        <p:nvSpPr>
          <p:cNvPr id="88" name="TextBox 87"/>
          <p:cNvSpPr txBox="1"/>
          <p:nvPr userDrawn="1"/>
        </p:nvSpPr>
        <p:spPr>
          <a:xfrm>
            <a:off x="5358030" y="1578694"/>
            <a:ext cx="1135563" cy="230832"/>
          </a:xfrm>
          <a:prstGeom prst="rect">
            <a:avLst/>
          </a:prstGeom>
          <a:noFill/>
        </p:spPr>
        <p:txBody>
          <a:bodyPr wrap="square" rtlCol="0">
            <a:spAutoFit/>
          </a:bodyPr>
          <a:lstStyle/>
          <a:p>
            <a:pPr algn="ctr"/>
            <a:r>
              <a:rPr lang="en-GB" sz="900" dirty="0">
                <a:solidFill>
                  <a:schemeClr val="bg1"/>
                </a:solidFill>
                <a:latin typeface="Franklin Gothic Demi" panose="020B0703020102020204" pitchFamily="34" charset="0"/>
              </a:rPr>
              <a:t>Founded</a:t>
            </a:r>
          </a:p>
        </p:txBody>
      </p:sp>
      <p:sp>
        <p:nvSpPr>
          <p:cNvPr id="90" name="Oval 89"/>
          <p:cNvSpPr/>
          <p:nvPr userDrawn="1"/>
        </p:nvSpPr>
        <p:spPr>
          <a:xfrm>
            <a:off x="3238410" y="1971508"/>
            <a:ext cx="2043076" cy="204307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50" dirty="0">
                <a:solidFill>
                  <a:schemeClr val="bg1"/>
                </a:solidFill>
                <a:latin typeface="Franklin Gothic Demi" panose="020B0703020102020204" pitchFamily="34" charset="0"/>
              </a:rPr>
              <a:t>NBED</a:t>
            </a:r>
          </a:p>
        </p:txBody>
      </p:sp>
      <p:sp>
        <p:nvSpPr>
          <p:cNvPr id="91" name="TextBox 90"/>
          <p:cNvSpPr txBox="1"/>
          <p:nvPr userDrawn="1"/>
        </p:nvSpPr>
        <p:spPr>
          <a:xfrm>
            <a:off x="5816079" y="2705685"/>
            <a:ext cx="993164" cy="507831"/>
          </a:xfrm>
          <a:prstGeom prst="rect">
            <a:avLst/>
          </a:prstGeom>
          <a:noFill/>
        </p:spPr>
        <p:txBody>
          <a:bodyPr wrap="square" rtlCol="0">
            <a:spAutoFit/>
          </a:bodyPr>
          <a:lstStyle/>
          <a:p>
            <a:pPr marL="138113" indent="-138113">
              <a:buClr>
                <a:schemeClr val="bg1"/>
              </a:buClr>
              <a:buSzPct val="100000"/>
              <a:buFont typeface="Wingdings" panose="05000000000000000000" pitchFamily="2" charset="2"/>
              <a:buChar char="§"/>
            </a:pPr>
            <a:r>
              <a:rPr lang="en-GB" sz="900" dirty="0">
                <a:solidFill>
                  <a:schemeClr val="bg1"/>
                </a:solidFill>
                <a:latin typeface="Franklin Gothic Book" panose="020B0503020102020204" pitchFamily="34" charset="0"/>
              </a:rPr>
              <a:t>NBED</a:t>
            </a:r>
          </a:p>
          <a:p>
            <a:pPr marL="138113" indent="-138113">
              <a:buClr>
                <a:schemeClr val="bg1"/>
              </a:buClr>
              <a:buSzPct val="100000"/>
              <a:buFont typeface="Wingdings" panose="05000000000000000000" pitchFamily="2" charset="2"/>
              <a:buChar char="§"/>
            </a:pPr>
            <a:r>
              <a:rPr lang="en-GB" sz="900" dirty="0">
                <a:solidFill>
                  <a:schemeClr val="bg1"/>
                </a:solidFill>
                <a:latin typeface="Franklin Gothic Book" panose="020B0503020102020204" pitchFamily="34" charset="0"/>
              </a:rPr>
              <a:t>NBED</a:t>
            </a:r>
          </a:p>
          <a:p>
            <a:pPr marL="138113" indent="-138113">
              <a:buClr>
                <a:schemeClr val="bg1"/>
              </a:buClr>
              <a:buSzPct val="100000"/>
              <a:buFont typeface="Wingdings" panose="05000000000000000000" pitchFamily="2" charset="2"/>
              <a:buChar char="§"/>
            </a:pPr>
            <a:r>
              <a:rPr lang="en-GB" sz="900" dirty="0">
                <a:solidFill>
                  <a:schemeClr val="bg1"/>
                </a:solidFill>
                <a:latin typeface="Franklin Gothic Book" panose="020B0503020102020204" pitchFamily="34" charset="0"/>
              </a:rPr>
              <a:t>NBED</a:t>
            </a:r>
          </a:p>
        </p:txBody>
      </p:sp>
      <p:sp>
        <p:nvSpPr>
          <p:cNvPr id="11" name="Oval 10"/>
          <p:cNvSpPr/>
          <p:nvPr userDrawn="1"/>
        </p:nvSpPr>
        <p:spPr>
          <a:xfrm>
            <a:off x="5501065" y="2265902"/>
            <a:ext cx="1421280" cy="1421280"/>
          </a:xfrm>
          <a:prstGeom prst="ellipse">
            <a:avLst/>
          </a:prstGeom>
          <a:solidFill>
            <a:srgbClr val="F79725"/>
          </a:solidFill>
          <a:ln w="28575">
            <a:solidFill>
              <a:schemeClr val="bg1"/>
            </a:solidFill>
          </a:ln>
          <a:effectLst>
            <a:outerShdw blurRad="101600" sx="101000" sy="101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p:cNvGrpSpPr/>
          <p:nvPr userDrawn="1"/>
        </p:nvGrpSpPr>
        <p:grpSpPr>
          <a:xfrm>
            <a:off x="1778073" y="5066429"/>
            <a:ext cx="901400" cy="901400"/>
            <a:chOff x="5493843" y="4656438"/>
            <a:chExt cx="901400" cy="901400"/>
          </a:xfrm>
          <a:solidFill>
            <a:srgbClr val="F5AF01"/>
          </a:solidFill>
          <a:effectLst>
            <a:outerShdw blurRad="139700" dist="38100" dir="8100000" algn="tr" rotWithShape="0">
              <a:prstClr val="black">
                <a:alpha val="67000"/>
              </a:prstClr>
            </a:outerShdw>
          </a:effectLst>
        </p:grpSpPr>
        <p:sp>
          <p:nvSpPr>
            <p:cNvPr id="13" name="Rounded Rectangle 12"/>
            <p:cNvSpPr/>
            <p:nvPr/>
          </p:nvSpPr>
          <p:spPr>
            <a:xfrm>
              <a:off x="5493843" y="5418132"/>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ounded Rectangle 13"/>
            <p:cNvSpPr/>
            <p:nvPr/>
          </p:nvSpPr>
          <p:spPr>
            <a:xfrm rot="5400000">
              <a:off x="5874690" y="5037285"/>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 name="Group 14"/>
          <p:cNvGrpSpPr/>
          <p:nvPr userDrawn="1"/>
        </p:nvGrpSpPr>
        <p:grpSpPr>
          <a:xfrm rot="10800000">
            <a:off x="456506" y="1706065"/>
            <a:ext cx="901400" cy="901400"/>
            <a:chOff x="5493843" y="4656438"/>
            <a:chExt cx="901400" cy="901400"/>
          </a:xfrm>
          <a:solidFill>
            <a:srgbClr val="F5AF01"/>
          </a:solidFill>
          <a:effectLst>
            <a:outerShdw blurRad="139700" dist="38100" dir="8100000" algn="tr" rotWithShape="0">
              <a:prstClr val="black">
                <a:alpha val="67000"/>
              </a:prstClr>
            </a:outerShdw>
          </a:effectLst>
        </p:grpSpPr>
        <p:sp>
          <p:nvSpPr>
            <p:cNvPr id="16" name="Rounded Rectangle 15"/>
            <p:cNvSpPr/>
            <p:nvPr/>
          </p:nvSpPr>
          <p:spPr>
            <a:xfrm>
              <a:off x="5493843" y="5418132"/>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ounded Rectangle 16"/>
            <p:cNvSpPr/>
            <p:nvPr/>
          </p:nvSpPr>
          <p:spPr>
            <a:xfrm rot="5400000">
              <a:off x="5874690" y="5037285"/>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 name="Round Diagonal Corner Rectangle 17"/>
          <p:cNvSpPr/>
          <p:nvPr userDrawn="1"/>
        </p:nvSpPr>
        <p:spPr>
          <a:xfrm>
            <a:off x="647316" y="1899366"/>
            <a:ext cx="1828800" cy="3864862"/>
          </a:xfrm>
          <a:prstGeom prst="round2DiagRect">
            <a:avLst>
              <a:gd name="adj1" fmla="val 0"/>
              <a:gd name="adj2" fmla="val 18021"/>
            </a:avLst>
          </a:prstGeom>
          <a:gradFill flip="none" rotWithShape="1">
            <a:gsLst>
              <a:gs pos="0">
                <a:schemeClr val="bg1">
                  <a:lumMod val="85000"/>
                </a:schemeClr>
              </a:gs>
              <a:gs pos="50000">
                <a:schemeClr val="bg1">
                  <a:lumMod val="95000"/>
                </a:schemeClr>
              </a:gs>
              <a:gs pos="100000">
                <a:schemeClr val="bg1"/>
              </a:gs>
            </a:gsLst>
            <a:lin ang="8100000" scaled="1"/>
            <a:tileRect/>
          </a:gradFill>
          <a:ln>
            <a:noFill/>
          </a:ln>
          <a:effectLst>
            <a:outerShdw blurRad="139700" dist="38100" dir="8100000" algn="tr" rotWithShape="0">
              <a:prstClr val="black">
                <a:alpha val="67000"/>
              </a:prstClr>
            </a:outerShdw>
          </a:effectLst>
          <a:scene3d>
            <a:camera prst="orthographicFront"/>
            <a:lightRig rig="threePt" dir="t"/>
          </a:scene3d>
          <a:sp3d contourW="190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0" tIns="216000" rIns="0" rtlCol="0" anchor="t" anchorCtr="0"/>
          <a:lstStyle/>
          <a:p>
            <a:pPr marL="0" indent="0">
              <a:spcAft>
                <a:spcPts val="400"/>
              </a:spcAft>
              <a:buFont typeface="Wingdings" panose="05000000000000000000" pitchFamily="2" charset="2"/>
              <a:buNone/>
            </a:pPr>
            <a:endParaRPr lang="en-GB" sz="900" dirty="0">
              <a:solidFill>
                <a:schemeClr val="bg2"/>
              </a:solidFill>
              <a:latin typeface="Franklin Gothic Book" panose="020B0503020102020204" pitchFamily="34" charset="0"/>
            </a:endParaRPr>
          </a:p>
        </p:txBody>
      </p:sp>
      <p:grpSp>
        <p:nvGrpSpPr>
          <p:cNvPr id="19" name="Group 18"/>
          <p:cNvGrpSpPr/>
          <p:nvPr userDrawn="1"/>
        </p:nvGrpSpPr>
        <p:grpSpPr>
          <a:xfrm>
            <a:off x="8546602" y="5066429"/>
            <a:ext cx="901400" cy="901400"/>
            <a:chOff x="5493843" y="4656438"/>
            <a:chExt cx="901400" cy="901400"/>
          </a:xfrm>
          <a:solidFill>
            <a:srgbClr val="F5AF01"/>
          </a:solidFill>
          <a:effectLst>
            <a:outerShdw blurRad="139700" dist="38100" dir="8100000" algn="tr" rotWithShape="0">
              <a:prstClr val="black">
                <a:alpha val="67000"/>
              </a:prstClr>
            </a:outerShdw>
          </a:effectLst>
        </p:grpSpPr>
        <p:sp>
          <p:nvSpPr>
            <p:cNvPr id="20" name="Rounded Rectangle 19"/>
            <p:cNvSpPr/>
            <p:nvPr/>
          </p:nvSpPr>
          <p:spPr>
            <a:xfrm>
              <a:off x="5493843" y="5418132"/>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ounded Rectangle 20"/>
            <p:cNvSpPr/>
            <p:nvPr/>
          </p:nvSpPr>
          <p:spPr>
            <a:xfrm rot="5400000">
              <a:off x="5874690" y="5037285"/>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Group 21"/>
          <p:cNvGrpSpPr/>
          <p:nvPr userDrawn="1"/>
        </p:nvGrpSpPr>
        <p:grpSpPr>
          <a:xfrm rot="10800000">
            <a:off x="7221510" y="1706065"/>
            <a:ext cx="901400" cy="901400"/>
            <a:chOff x="5493843" y="4656438"/>
            <a:chExt cx="901400" cy="901400"/>
          </a:xfrm>
          <a:solidFill>
            <a:srgbClr val="F5AF01"/>
          </a:solidFill>
          <a:effectLst>
            <a:outerShdw blurRad="139700" dist="38100" dir="8100000" algn="tr" rotWithShape="0">
              <a:prstClr val="black">
                <a:alpha val="67000"/>
              </a:prstClr>
            </a:outerShdw>
          </a:effectLst>
        </p:grpSpPr>
        <p:sp>
          <p:nvSpPr>
            <p:cNvPr id="23" name="Rounded Rectangle 22"/>
            <p:cNvSpPr/>
            <p:nvPr/>
          </p:nvSpPr>
          <p:spPr>
            <a:xfrm>
              <a:off x="5493843" y="5418132"/>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ounded Rectangle 23"/>
            <p:cNvSpPr/>
            <p:nvPr/>
          </p:nvSpPr>
          <p:spPr>
            <a:xfrm rot="5400000">
              <a:off x="5874690" y="5037285"/>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5" name="Round Diagonal Corner Rectangle 24"/>
          <p:cNvSpPr/>
          <p:nvPr userDrawn="1"/>
        </p:nvSpPr>
        <p:spPr>
          <a:xfrm>
            <a:off x="7412320" y="1899366"/>
            <a:ext cx="1828800" cy="3864862"/>
          </a:xfrm>
          <a:prstGeom prst="round2DiagRect">
            <a:avLst>
              <a:gd name="adj1" fmla="val 0"/>
              <a:gd name="adj2" fmla="val 18021"/>
            </a:avLst>
          </a:prstGeom>
          <a:gradFill flip="none" rotWithShape="1">
            <a:gsLst>
              <a:gs pos="0">
                <a:schemeClr val="bg1">
                  <a:lumMod val="85000"/>
                </a:schemeClr>
              </a:gs>
              <a:gs pos="50000">
                <a:schemeClr val="bg1">
                  <a:lumMod val="95000"/>
                </a:schemeClr>
              </a:gs>
              <a:gs pos="100000">
                <a:schemeClr val="bg1"/>
              </a:gs>
            </a:gsLst>
            <a:lin ang="8100000" scaled="1"/>
            <a:tileRect/>
          </a:gradFill>
          <a:ln>
            <a:noFill/>
          </a:ln>
          <a:effectLst>
            <a:outerShdw blurRad="139700" dist="38100" dir="8100000" algn="tr" rotWithShape="0">
              <a:prstClr val="black">
                <a:alpha val="67000"/>
              </a:prstClr>
            </a:outerShdw>
          </a:effectLst>
          <a:scene3d>
            <a:camera prst="orthographicFront"/>
            <a:lightRig rig="threePt" dir="t"/>
          </a:scene3d>
          <a:sp3d contourW="190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0" tIns="216000" rIns="0" rtlCol="0" anchor="t" anchorCtr="0"/>
          <a:lstStyle/>
          <a:p>
            <a:pPr marL="0" indent="0">
              <a:spcAft>
                <a:spcPts val="400"/>
              </a:spcAft>
              <a:buFont typeface="Wingdings" panose="05000000000000000000" pitchFamily="2" charset="2"/>
              <a:buNone/>
            </a:pPr>
            <a:endParaRPr lang="en-GB" sz="900" dirty="0">
              <a:solidFill>
                <a:schemeClr val="bg2"/>
              </a:solidFill>
              <a:latin typeface="Franklin Gothic Book" panose="020B0503020102020204" pitchFamily="34" charset="0"/>
            </a:endParaRPr>
          </a:p>
        </p:txBody>
      </p:sp>
      <p:grpSp>
        <p:nvGrpSpPr>
          <p:cNvPr id="26" name="Group 25"/>
          <p:cNvGrpSpPr/>
          <p:nvPr userDrawn="1"/>
        </p:nvGrpSpPr>
        <p:grpSpPr>
          <a:xfrm>
            <a:off x="2926552" y="1656594"/>
            <a:ext cx="2666792" cy="2666792"/>
            <a:chOff x="3087923" y="1656594"/>
            <a:chExt cx="2666792" cy="2666792"/>
          </a:xfrm>
          <a:effectLst>
            <a:outerShdw blurRad="101600" sx="101000" sy="101000" algn="ctr" rotWithShape="0">
              <a:prstClr val="black">
                <a:alpha val="60000"/>
              </a:prstClr>
            </a:outerShdw>
          </a:effectLst>
        </p:grpSpPr>
        <p:sp>
          <p:nvSpPr>
            <p:cNvPr id="27" name="Oval 26"/>
            <p:cNvSpPr/>
            <p:nvPr/>
          </p:nvSpPr>
          <p:spPr>
            <a:xfrm>
              <a:off x="3087923" y="1656594"/>
              <a:ext cx="2666792" cy="2666792"/>
            </a:xfrm>
            <a:prstGeom prst="ellipse">
              <a:avLst/>
            </a:prstGeom>
            <a:solidFill>
              <a:srgbClr val="EE334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p:cNvSpPr/>
            <p:nvPr/>
          </p:nvSpPr>
          <p:spPr>
            <a:xfrm>
              <a:off x="3399781" y="1968452"/>
              <a:ext cx="2043076" cy="2043076"/>
            </a:xfrm>
            <a:prstGeom prst="ellipse">
              <a:avLst/>
            </a:prstGeom>
            <a:solidFill>
              <a:srgbClr val="EE334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9" name="Oval 28"/>
          <p:cNvSpPr/>
          <p:nvPr userDrawn="1"/>
        </p:nvSpPr>
        <p:spPr>
          <a:xfrm>
            <a:off x="4861778" y="3385063"/>
            <a:ext cx="1579206" cy="1579206"/>
          </a:xfrm>
          <a:prstGeom prst="ellipse">
            <a:avLst/>
          </a:prstGeom>
          <a:solidFill>
            <a:srgbClr val="6EBF4B"/>
          </a:solidFill>
          <a:ln w="28575">
            <a:solidFill>
              <a:schemeClr val="bg1"/>
            </a:solidFill>
          </a:ln>
          <a:effectLst>
            <a:outerShdw blurRad="101600" sx="101000" sy="101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p:cNvSpPr/>
          <p:nvPr userDrawn="1"/>
        </p:nvSpPr>
        <p:spPr>
          <a:xfrm>
            <a:off x="5564863" y="1444171"/>
            <a:ext cx="721896" cy="721896"/>
          </a:xfrm>
          <a:prstGeom prst="ellipse">
            <a:avLst/>
          </a:prstGeom>
          <a:solidFill>
            <a:schemeClr val="bg2"/>
          </a:solidFill>
          <a:ln w="12700">
            <a:solidFill>
              <a:schemeClr val="bg1"/>
            </a:solidFill>
          </a:ln>
          <a:effectLst>
            <a:outerShdw blurRad="101600" sx="101000" sy="101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1" name="Straight Connector 30"/>
          <p:cNvCxnSpPr/>
          <p:nvPr userDrawn="1"/>
        </p:nvCxnSpPr>
        <p:spPr>
          <a:xfrm>
            <a:off x="3601002" y="4845059"/>
            <a:ext cx="0" cy="1882889"/>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2978558" y="5187172"/>
            <a:ext cx="4033567" cy="0"/>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2978558" y="5662347"/>
            <a:ext cx="4033567" cy="0"/>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2978558" y="6137522"/>
            <a:ext cx="4033567" cy="0"/>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2978558" y="6612698"/>
            <a:ext cx="4033567" cy="0"/>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userDrawn="1"/>
        </p:nvSpPr>
        <p:spPr>
          <a:xfrm>
            <a:off x="647317" y="1931936"/>
            <a:ext cx="1828800" cy="246221"/>
          </a:xfrm>
          <a:prstGeom prst="rect">
            <a:avLst/>
          </a:prstGeom>
          <a:noFill/>
        </p:spPr>
        <p:txBody>
          <a:bodyPr wrap="square" rtlCol="0">
            <a:spAutoFit/>
          </a:bodyPr>
          <a:lstStyle/>
          <a:p>
            <a:r>
              <a:rPr lang="en-GB" sz="1000" dirty="0">
                <a:solidFill>
                  <a:schemeClr val="bg2"/>
                </a:solidFill>
                <a:latin typeface="Franklin Gothic Demi" panose="020B0703020102020204" pitchFamily="34" charset="0"/>
              </a:rPr>
              <a:t>PRODUCTS AND SERVICES</a:t>
            </a:r>
          </a:p>
        </p:txBody>
      </p:sp>
      <p:sp>
        <p:nvSpPr>
          <p:cNvPr id="37" name="TextBox 36"/>
          <p:cNvSpPr txBox="1"/>
          <p:nvPr userDrawn="1"/>
        </p:nvSpPr>
        <p:spPr>
          <a:xfrm>
            <a:off x="3611099" y="4892519"/>
            <a:ext cx="1934708" cy="246221"/>
          </a:xfrm>
          <a:prstGeom prst="rect">
            <a:avLst/>
          </a:prstGeom>
          <a:noFill/>
        </p:spPr>
        <p:txBody>
          <a:bodyPr wrap="square" rtlCol="0">
            <a:spAutoFit/>
          </a:bodyPr>
          <a:lstStyle/>
          <a:p>
            <a:r>
              <a:rPr lang="en-GB" sz="1000" dirty="0">
                <a:solidFill>
                  <a:schemeClr val="bg2"/>
                </a:solidFill>
                <a:latin typeface="Franklin Gothic Demi" panose="020B0703020102020204" pitchFamily="34" charset="0"/>
              </a:rPr>
              <a:t>STRATEGY</a:t>
            </a:r>
          </a:p>
        </p:txBody>
      </p:sp>
      <p:pic>
        <p:nvPicPr>
          <p:cNvPr id="38" name="Picture 3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961237" y="3857324"/>
            <a:ext cx="1365774" cy="965964"/>
          </a:xfrm>
          <a:prstGeom prst="rect">
            <a:avLst/>
          </a:prstGeom>
        </p:spPr>
      </p:pic>
      <p:sp>
        <p:nvSpPr>
          <p:cNvPr id="40" name="TextBox 39"/>
          <p:cNvSpPr txBox="1"/>
          <p:nvPr userDrawn="1"/>
        </p:nvSpPr>
        <p:spPr>
          <a:xfrm>
            <a:off x="5083600" y="4623555"/>
            <a:ext cx="1135563" cy="246221"/>
          </a:xfrm>
          <a:prstGeom prst="rect">
            <a:avLst/>
          </a:prstGeom>
          <a:noFill/>
        </p:spPr>
        <p:txBody>
          <a:bodyPr wrap="square" rtlCol="0">
            <a:spAutoFit/>
          </a:bodyPr>
          <a:lstStyle/>
          <a:p>
            <a:pPr algn="ctr"/>
            <a:endParaRPr lang="en-GB" sz="1000" dirty="0">
              <a:solidFill>
                <a:schemeClr val="bg1"/>
              </a:solidFill>
              <a:latin typeface="Franklin Gothic Demi" panose="020B0703020102020204" pitchFamily="34" charset="0"/>
            </a:endParaRPr>
          </a:p>
        </p:txBody>
      </p:sp>
      <p:sp>
        <p:nvSpPr>
          <p:cNvPr id="41" name="TextBox 40"/>
          <p:cNvSpPr txBox="1"/>
          <p:nvPr userDrawn="1"/>
        </p:nvSpPr>
        <p:spPr>
          <a:xfrm>
            <a:off x="5642045" y="2296278"/>
            <a:ext cx="1135563" cy="400110"/>
          </a:xfrm>
          <a:prstGeom prst="rect">
            <a:avLst/>
          </a:prstGeom>
          <a:noFill/>
        </p:spPr>
        <p:txBody>
          <a:bodyPr wrap="square" rtlCol="0">
            <a:spAutoFit/>
          </a:bodyPr>
          <a:lstStyle/>
          <a:p>
            <a:pPr algn="ctr"/>
            <a:r>
              <a:rPr lang="en-GB" sz="1000" dirty="0">
                <a:solidFill>
                  <a:schemeClr val="bg1"/>
                </a:solidFill>
                <a:latin typeface="Franklin Gothic Demi" panose="020B0703020102020204" pitchFamily="34" charset="0"/>
              </a:rPr>
              <a:t>Key</a:t>
            </a:r>
            <a:br>
              <a:rPr lang="en-GB" sz="1000" dirty="0">
                <a:solidFill>
                  <a:schemeClr val="bg1"/>
                </a:solidFill>
                <a:latin typeface="Franklin Gothic Demi" panose="020B0703020102020204" pitchFamily="34" charset="0"/>
              </a:rPr>
            </a:br>
            <a:r>
              <a:rPr lang="en-GB" sz="1000" dirty="0">
                <a:solidFill>
                  <a:schemeClr val="bg1"/>
                </a:solidFill>
                <a:latin typeface="Franklin Gothic Demi" panose="020B0703020102020204" pitchFamily="34" charset="0"/>
              </a:rPr>
              <a:t>relationships</a:t>
            </a:r>
          </a:p>
        </p:txBody>
      </p:sp>
      <p:sp>
        <p:nvSpPr>
          <p:cNvPr id="42" name="TextBox 41"/>
          <p:cNvSpPr txBox="1"/>
          <p:nvPr userDrawn="1"/>
        </p:nvSpPr>
        <p:spPr>
          <a:xfrm>
            <a:off x="5358030" y="1578694"/>
            <a:ext cx="1135563" cy="230832"/>
          </a:xfrm>
          <a:prstGeom prst="rect">
            <a:avLst/>
          </a:prstGeom>
          <a:noFill/>
        </p:spPr>
        <p:txBody>
          <a:bodyPr wrap="square" rtlCol="0">
            <a:spAutoFit/>
          </a:bodyPr>
          <a:lstStyle/>
          <a:p>
            <a:pPr algn="ctr"/>
            <a:r>
              <a:rPr lang="en-GB" sz="900" dirty="0">
                <a:solidFill>
                  <a:schemeClr val="bg1"/>
                </a:solidFill>
                <a:latin typeface="Franklin Gothic Demi" panose="020B0703020102020204" pitchFamily="34" charset="0"/>
              </a:rPr>
              <a:t>Founded</a:t>
            </a:r>
          </a:p>
        </p:txBody>
      </p:sp>
      <p:sp>
        <p:nvSpPr>
          <p:cNvPr id="46" name="Rectangle 45"/>
          <p:cNvSpPr/>
          <p:nvPr userDrawn="1"/>
        </p:nvSpPr>
        <p:spPr>
          <a:xfrm>
            <a:off x="2978559" y="5240000"/>
            <a:ext cx="567122" cy="365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800" dirty="0">
                <a:solidFill>
                  <a:schemeClr val="bg1"/>
                </a:solidFill>
                <a:latin typeface="Franklin Gothic Demi" panose="020B0703020102020204" pitchFamily="34" charset="0"/>
              </a:rPr>
              <a:t>Territory</a:t>
            </a:r>
          </a:p>
        </p:txBody>
      </p:sp>
      <p:sp>
        <p:nvSpPr>
          <p:cNvPr id="47" name="Rectangle 46"/>
          <p:cNvSpPr/>
          <p:nvPr userDrawn="1"/>
        </p:nvSpPr>
        <p:spPr>
          <a:xfrm>
            <a:off x="3656659" y="5240000"/>
            <a:ext cx="3354910" cy="365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dirty="0">
              <a:solidFill>
                <a:schemeClr val="bg1"/>
              </a:solidFill>
              <a:latin typeface="Franklin Gothic Demi" panose="020B0703020102020204" pitchFamily="34" charset="0"/>
            </a:endParaRPr>
          </a:p>
        </p:txBody>
      </p:sp>
      <p:sp>
        <p:nvSpPr>
          <p:cNvPr id="48" name="Rectangle 47"/>
          <p:cNvSpPr/>
          <p:nvPr userDrawn="1"/>
        </p:nvSpPr>
        <p:spPr>
          <a:xfrm>
            <a:off x="3656659" y="5715059"/>
            <a:ext cx="3354910" cy="365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dirty="0">
              <a:solidFill>
                <a:schemeClr val="bg1"/>
              </a:solidFill>
              <a:latin typeface="Franklin Gothic Demi" panose="020B0703020102020204" pitchFamily="34" charset="0"/>
            </a:endParaRPr>
          </a:p>
        </p:txBody>
      </p:sp>
      <p:sp>
        <p:nvSpPr>
          <p:cNvPr id="49" name="Rectangle 48"/>
          <p:cNvSpPr/>
          <p:nvPr userDrawn="1"/>
        </p:nvSpPr>
        <p:spPr>
          <a:xfrm>
            <a:off x="3657215" y="6190118"/>
            <a:ext cx="3354910" cy="365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dirty="0">
              <a:solidFill>
                <a:schemeClr val="bg1"/>
              </a:solidFill>
              <a:latin typeface="Franklin Gothic Demi" panose="020B0703020102020204" pitchFamily="34" charset="0"/>
            </a:endParaRPr>
          </a:p>
        </p:txBody>
      </p:sp>
      <p:sp>
        <p:nvSpPr>
          <p:cNvPr id="50" name="Rectangle 49"/>
          <p:cNvSpPr/>
          <p:nvPr userDrawn="1"/>
        </p:nvSpPr>
        <p:spPr>
          <a:xfrm>
            <a:off x="2978559" y="5715059"/>
            <a:ext cx="567122" cy="365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800" dirty="0">
                <a:solidFill>
                  <a:schemeClr val="bg1"/>
                </a:solidFill>
                <a:latin typeface="Franklin Gothic Demi" panose="020B0703020102020204" pitchFamily="34" charset="0"/>
              </a:rPr>
              <a:t>Products</a:t>
            </a:r>
          </a:p>
        </p:txBody>
      </p:sp>
      <p:sp>
        <p:nvSpPr>
          <p:cNvPr id="51" name="Rectangle 50"/>
          <p:cNvSpPr/>
          <p:nvPr userDrawn="1"/>
        </p:nvSpPr>
        <p:spPr>
          <a:xfrm>
            <a:off x="2978558" y="6190118"/>
            <a:ext cx="567122" cy="365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800" dirty="0">
                <a:solidFill>
                  <a:schemeClr val="bg1"/>
                </a:solidFill>
                <a:latin typeface="Franklin Gothic Demi" panose="020B0703020102020204" pitchFamily="34" charset="0"/>
              </a:rPr>
              <a:t>Channels</a:t>
            </a:r>
          </a:p>
        </p:txBody>
      </p:sp>
      <p:pic>
        <p:nvPicPr>
          <p:cNvPr id="53" name="Picture 2"/>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l="12316" t="58822" r="26537"/>
          <a:stretch/>
        </p:blipFill>
        <p:spPr bwMode="auto">
          <a:xfrm>
            <a:off x="7341379" y="0"/>
            <a:ext cx="2564621" cy="1290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TextBox 54"/>
          <p:cNvSpPr txBox="1"/>
          <p:nvPr userDrawn="1"/>
        </p:nvSpPr>
        <p:spPr>
          <a:xfrm>
            <a:off x="7412320" y="1931936"/>
            <a:ext cx="1828800" cy="246221"/>
          </a:xfrm>
          <a:prstGeom prst="rect">
            <a:avLst/>
          </a:prstGeom>
          <a:noFill/>
        </p:spPr>
        <p:txBody>
          <a:bodyPr wrap="square" rtlCol="0">
            <a:spAutoFit/>
          </a:bodyPr>
          <a:lstStyle/>
          <a:p>
            <a:r>
              <a:rPr lang="en-GB" sz="1000" dirty="0">
                <a:solidFill>
                  <a:schemeClr val="bg2"/>
                </a:solidFill>
                <a:latin typeface="Franklin Gothic Demi" panose="020B0703020102020204" pitchFamily="34" charset="0"/>
              </a:rPr>
              <a:t>ANALYSIS</a:t>
            </a:r>
          </a:p>
        </p:txBody>
      </p:sp>
      <p:sp>
        <p:nvSpPr>
          <p:cNvPr id="60" name="Text Placeholder 59"/>
          <p:cNvSpPr>
            <a:spLocks noGrp="1"/>
          </p:cNvSpPr>
          <p:nvPr>
            <p:ph type="body" sz="quarter" idx="29" hasCustomPrompt="1"/>
          </p:nvPr>
        </p:nvSpPr>
        <p:spPr>
          <a:xfrm>
            <a:off x="655651" y="2178050"/>
            <a:ext cx="1828800" cy="3586163"/>
          </a:xfrm>
          <a:prstGeom prst="rect">
            <a:avLst/>
          </a:prstGeom>
        </p:spPr>
        <p:txBody>
          <a:bodyPr/>
          <a:lstStyle>
            <a:lvl1pPr marL="136800" marR="0" indent="-136800" algn="l" defTabSz="914400" rtl="0" eaLnBrk="1" fontAlgn="base" latinLnBrk="0" hangingPunct="1">
              <a:lnSpc>
                <a:spcPct val="100000"/>
              </a:lnSpc>
              <a:spcBef>
                <a:spcPct val="0"/>
              </a:spcBef>
              <a:spcAft>
                <a:spcPts val="400"/>
              </a:spcAft>
              <a:buClrTx/>
              <a:buSzTx/>
              <a:buFont typeface="Wingdings" pitchFamily="2" charset="2"/>
              <a:buChar char="§"/>
              <a:tabLst/>
              <a:defRPr sz="900" baseline="0">
                <a:solidFill>
                  <a:schemeClr val="bg2"/>
                </a:solidFill>
                <a:latin typeface="Franklin Gothic Book" panose="020B0503020102020204" pitchFamily="34" charset="0"/>
              </a:defRPr>
            </a:lvl1pPr>
          </a:lstStyle>
          <a:p>
            <a:pPr lvl="0"/>
            <a:r>
              <a:rPr lang="en-US" dirty="0"/>
              <a:t>NBED Describe the company’s products and services in three bullet points.</a:t>
            </a:r>
          </a:p>
          <a:p>
            <a:pPr marL="136800" marR="0" lvl="0" indent="-136800" algn="l" defTabSz="914400" rtl="0" eaLnBrk="1" fontAlgn="base" latinLnBrk="0" hangingPunct="1">
              <a:lnSpc>
                <a:spcPct val="100000"/>
              </a:lnSpc>
              <a:spcBef>
                <a:spcPct val="0"/>
              </a:spcBef>
              <a:spcAft>
                <a:spcPts val="400"/>
              </a:spcAft>
              <a:buClrTx/>
              <a:buSzTx/>
              <a:buFont typeface="Wingdings" pitchFamily="2" charset="2"/>
              <a:buChar char="§"/>
              <a:tabLst/>
              <a:defRPr/>
            </a:pPr>
            <a:r>
              <a:rPr lang="en-US" dirty="0"/>
              <a:t>NBED Describe the company’s products and services in three bullet points.</a:t>
            </a:r>
            <a:endParaRPr lang="en-GB" dirty="0"/>
          </a:p>
          <a:p>
            <a:pPr marL="136800" marR="0" lvl="0" indent="-136800" algn="l" defTabSz="914400" rtl="0" eaLnBrk="1" fontAlgn="base" latinLnBrk="0" hangingPunct="1">
              <a:lnSpc>
                <a:spcPct val="100000"/>
              </a:lnSpc>
              <a:spcBef>
                <a:spcPct val="0"/>
              </a:spcBef>
              <a:spcAft>
                <a:spcPts val="400"/>
              </a:spcAft>
              <a:buClrTx/>
              <a:buSzTx/>
              <a:buFont typeface="Wingdings" pitchFamily="2" charset="2"/>
              <a:buChar char="§"/>
              <a:tabLst/>
              <a:defRPr/>
            </a:pPr>
            <a:r>
              <a:rPr lang="en-US" dirty="0"/>
              <a:t>NBED Describe the company’s products and services in three bullet points.</a:t>
            </a:r>
            <a:endParaRPr lang="en-GB" dirty="0"/>
          </a:p>
          <a:p>
            <a:pPr lvl="0"/>
            <a:endParaRPr lang="en-GB" dirty="0"/>
          </a:p>
        </p:txBody>
      </p:sp>
      <p:sp>
        <p:nvSpPr>
          <p:cNvPr id="67" name="Text Placeholder 59"/>
          <p:cNvSpPr>
            <a:spLocks noGrp="1"/>
          </p:cNvSpPr>
          <p:nvPr>
            <p:ph type="body" sz="quarter" idx="30" hasCustomPrompt="1"/>
          </p:nvPr>
        </p:nvSpPr>
        <p:spPr>
          <a:xfrm>
            <a:off x="7419188" y="2178050"/>
            <a:ext cx="1828800" cy="3608453"/>
          </a:xfrm>
          <a:prstGeom prst="rect">
            <a:avLst/>
          </a:prstGeom>
        </p:spPr>
        <p:txBody>
          <a:bodyPr/>
          <a:lstStyle>
            <a:lvl1pPr marL="136800" marR="0" indent="-136800" algn="l" defTabSz="914400" rtl="0" eaLnBrk="1" fontAlgn="base" latinLnBrk="0" hangingPunct="1">
              <a:lnSpc>
                <a:spcPct val="100000"/>
              </a:lnSpc>
              <a:spcBef>
                <a:spcPct val="0"/>
              </a:spcBef>
              <a:spcAft>
                <a:spcPts val="400"/>
              </a:spcAft>
              <a:buClrTx/>
              <a:buSzTx/>
              <a:buFont typeface="Wingdings" pitchFamily="2" charset="2"/>
              <a:buChar char="§"/>
              <a:tabLst/>
              <a:defRPr sz="900" baseline="0">
                <a:solidFill>
                  <a:schemeClr val="bg2"/>
                </a:solidFill>
                <a:latin typeface="Franklin Gothic Book" panose="020B0503020102020204" pitchFamily="34" charset="0"/>
              </a:defRPr>
            </a:lvl1pPr>
          </a:lstStyle>
          <a:p>
            <a:pPr lvl="0"/>
            <a:r>
              <a:rPr lang="en-GB" dirty="0"/>
              <a:t>NBED Analyse the company’s strategy in three bullet points.</a:t>
            </a:r>
          </a:p>
          <a:p>
            <a:pPr marL="136800" marR="0" lvl="0" indent="-136800" algn="l" defTabSz="914400" rtl="0" eaLnBrk="1" fontAlgn="base" latinLnBrk="0" hangingPunct="1">
              <a:lnSpc>
                <a:spcPct val="100000"/>
              </a:lnSpc>
              <a:spcBef>
                <a:spcPct val="0"/>
              </a:spcBef>
              <a:spcAft>
                <a:spcPts val="400"/>
              </a:spcAft>
              <a:buClrTx/>
              <a:buSzTx/>
              <a:buFont typeface="Wingdings" pitchFamily="2" charset="2"/>
              <a:buChar char="§"/>
              <a:tabLst/>
              <a:defRPr/>
            </a:pPr>
            <a:r>
              <a:rPr lang="en-GB" dirty="0"/>
              <a:t>NBED Analyse the company’s strategy in three bullet points.</a:t>
            </a:r>
          </a:p>
          <a:p>
            <a:pPr marL="136800" marR="0" lvl="0" indent="-136800" algn="l" defTabSz="914400" rtl="0" eaLnBrk="1" fontAlgn="base" latinLnBrk="0" hangingPunct="1">
              <a:lnSpc>
                <a:spcPct val="100000"/>
              </a:lnSpc>
              <a:spcBef>
                <a:spcPct val="0"/>
              </a:spcBef>
              <a:spcAft>
                <a:spcPts val="400"/>
              </a:spcAft>
              <a:buClrTx/>
              <a:buSzTx/>
              <a:buFont typeface="Wingdings" pitchFamily="2" charset="2"/>
              <a:buChar char="§"/>
              <a:tabLst/>
              <a:defRPr/>
            </a:pPr>
            <a:r>
              <a:rPr lang="en-GB" dirty="0"/>
              <a:t>NBED Analyse the company’s strategy in three bullet points.</a:t>
            </a:r>
          </a:p>
          <a:p>
            <a:pPr lvl="0"/>
            <a:endParaRPr lang="en-GB" dirty="0"/>
          </a:p>
          <a:p>
            <a:pPr lvl="0"/>
            <a:endParaRPr lang="en-GB" dirty="0"/>
          </a:p>
        </p:txBody>
      </p:sp>
      <p:sp>
        <p:nvSpPr>
          <p:cNvPr id="63" name="Text Placeholder 62"/>
          <p:cNvSpPr>
            <a:spLocks noGrp="1"/>
          </p:cNvSpPr>
          <p:nvPr>
            <p:ph type="body" sz="quarter" idx="31" hasCustomPrompt="1"/>
          </p:nvPr>
        </p:nvSpPr>
        <p:spPr>
          <a:xfrm>
            <a:off x="5407025" y="1714487"/>
            <a:ext cx="1033463" cy="333375"/>
          </a:xfrm>
          <a:prstGeom prst="rect">
            <a:avLst/>
          </a:prstGeom>
        </p:spPr>
        <p:txBody>
          <a:bodyPr/>
          <a:lstStyle>
            <a:lvl1pPr marL="136800" indent="-136800" algn="ctr">
              <a:lnSpc>
                <a:spcPct val="100000"/>
              </a:lnSpc>
              <a:spcAft>
                <a:spcPts val="400"/>
              </a:spcAft>
              <a:buNone/>
              <a:defRPr sz="1600">
                <a:solidFill>
                  <a:schemeClr val="bg1"/>
                </a:solidFill>
                <a:latin typeface="Franklin Gothic Book" panose="020B0503020102020204" pitchFamily="34" charset="0"/>
              </a:defRPr>
            </a:lvl1pPr>
          </a:lstStyle>
          <a:p>
            <a:pPr lvl="0"/>
            <a:r>
              <a:rPr lang="en-GB" dirty="0">
                <a:latin typeface="Franklin Gothic Book" panose="020B0503020102020204" pitchFamily="34" charset="0"/>
              </a:rPr>
              <a:t>NBED</a:t>
            </a:r>
            <a:endParaRPr lang="en-GB" dirty="0"/>
          </a:p>
        </p:txBody>
      </p:sp>
      <p:sp>
        <p:nvSpPr>
          <p:cNvPr id="65" name="Text Placeholder 64"/>
          <p:cNvSpPr>
            <a:spLocks noGrp="1"/>
          </p:cNvSpPr>
          <p:nvPr>
            <p:ph type="body" sz="quarter" idx="32" hasCustomPrompt="1"/>
          </p:nvPr>
        </p:nvSpPr>
        <p:spPr>
          <a:xfrm>
            <a:off x="7672210" y="344488"/>
            <a:ext cx="1868665" cy="338137"/>
          </a:xfrm>
          <a:prstGeom prst="rect">
            <a:avLst/>
          </a:prstGeom>
        </p:spPr>
        <p:txBody>
          <a:bodyPr/>
          <a:lstStyle>
            <a:lvl1pPr marL="136800" indent="-136800" algn="ctr">
              <a:lnSpc>
                <a:spcPct val="100000"/>
              </a:lnSpc>
              <a:spcAft>
                <a:spcPts val="400"/>
              </a:spcAft>
              <a:buNone/>
              <a:defRPr sz="1400" baseline="0">
                <a:solidFill>
                  <a:schemeClr val="bg2">
                    <a:lumMod val="40000"/>
                    <a:lumOff val="60000"/>
                  </a:schemeClr>
                </a:solidFill>
                <a:latin typeface="Franklin Gothic Book" panose="020B0503020102020204" pitchFamily="34" charset="0"/>
              </a:defRPr>
            </a:lvl1pPr>
          </a:lstStyle>
          <a:p>
            <a:pPr lvl="0"/>
            <a:r>
              <a:rPr lang="en-GB" dirty="0">
                <a:latin typeface="Franklin Gothic Book" panose="020B0503020102020204" pitchFamily="34" charset="0"/>
              </a:rPr>
              <a:t>NBED SEGMENT</a:t>
            </a:r>
            <a:endParaRPr lang="en-GB" dirty="0"/>
          </a:p>
        </p:txBody>
      </p:sp>
      <p:sp>
        <p:nvSpPr>
          <p:cNvPr id="69" name="Text Placeholder 68"/>
          <p:cNvSpPr>
            <a:spLocks noGrp="1"/>
          </p:cNvSpPr>
          <p:nvPr>
            <p:ph type="body" sz="quarter" idx="33" hasCustomPrompt="1"/>
          </p:nvPr>
        </p:nvSpPr>
        <p:spPr>
          <a:xfrm>
            <a:off x="3654706" y="5240338"/>
            <a:ext cx="3354388" cy="365125"/>
          </a:xfrm>
          <a:prstGeom prst="rect">
            <a:avLst/>
          </a:prstGeom>
        </p:spPr>
        <p:txBody>
          <a:bodyPr anchor="ctr"/>
          <a:lstStyle>
            <a:lvl1pPr marL="0" indent="0">
              <a:lnSpc>
                <a:spcPct val="100000"/>
              </a:lnSpc>
              <a:spcAft>
                <a:spcPts val="400"/>
              </a:spcAft>
              <a:buNone/>
              <a:defRPr sz="800" baseline="0">
                <a:solidFill>
                  <a:schemeClr val="bg1"/>
                </a:solidFill>
                <a:latin typeface="Franklin Gothic Demi" panose="020B0703020102020204" pitchFamily="34" charset="0"/>
              </a:defRPr>
            </a:lvl1pPr>
          </a:lstStyle>
          <a:p>
            <a:pPr lvl="0"/>
            <a:r>
              <a:rPr lang="en-GB" dirty="0"/>
              <a:t>NBED Describe company’s strategy in terms of geographical footprint.</a:t>
            </a:r>
          </a:p>
        </p:txBody>
      </p:sp>
      <p:sp>
        <p:nvSpPr>
          <p:cNvPr id="74" name="Text Placeholder 68"/>
          <p:cNvSpPr>
            <a:spLocks noGrp="1"/>
          </p:cNvSpPr>
          <p:nvPr>
            <p:ph type="body" sz="quarter" idx="34" hasCustomPrompt="1"/>
          </p:nvPr>
        </p:nvSpPr>
        <p:spPr>
          <a:xfrm>
            <a:off x="3657737" y="5715059"/>
            <a:ext cx="3354388" cy="365125"/>
          </a:xfrm>
          <a:prstGeom prst="rect">
            <a:avLst/>
          </a:prstGeom>
        </p:spPr>
        <p:txBody>
          <a:bodyPr anchor="ctr"/>
          <a:lstStyle>
            <a:lvl1pPr marL="0" indent="0">
              <a:lnSpc>
                <a:spcPct val="100000"/>
              </a:lnSpc>
              <a:spcAft>
                <a:spcPts val="400"/>
              </a:spcAft>
              <a:buNone/>
              <a:defRPr sz="800" baseline="0">
                <a:solidFill>
                  <a:schemeClr val="bg1"/>
                </a:solidFill>
                <a:latin typeface="Franklin Gothic Demi" panose="020B0703020102020204" pitchFamily="34" charset="0"/>
              </a:defRPr>
            </a:lvl1pPr>
          </a:lstStyle>
          <a:p>
            <a:pPr lvl="0"/>
            <a:r>
              <a:rPr lang="en-GB" dirty="0"/>
              <a:t>NBED Describe company’s strategy in terms of products and functionality.</a:t>
            </a:r>
          </a:p>
        </p:txBody>
      </p:sp>
      <p:sp>
        <p:nvSpPr>
          <p:cNvPr id="75" name="Text Placeholder 68"/>
          <p:cNvSpPr>
            <a:spLocks noGrp="1"/>
          </p:cNvSpPr>
          <p:nvPr>
            <p:ph type="body" sz="quarter" idx="35" hasCustomPrompt="1"/>
          </p:nvPr>
        </p:nvSpPr>
        <p:spPr>
          <a:xfrm>
            <a:off x="3656659" y="6186015"/>
            <a:ext cx="3354388" cy="365125"/>
          </a:xfrm>
          <a:prstGeom prst="rect">
            <a:avLst/>
          </a:prstGeom>
        </p:spPr>
        <p:txBody>
          <a:bodyPr anchor="ctr"/>
          <a:lstStyle>
            <a:lvl1pPr marL="0" indent="0">
              <a:lnSpc>
                <a:spcPct val="100000"/>
              </a:lnSpc>
              <a:spcAft>
                <a:spcPts val="400"/>
              </a:spcAft>
              <a:buNone/>
              <a:defRPr sz="800" baseline="0">
                <a:solidFill>
                  <a:schemeClr val="bg1"/>
                </a:solidFill>
                <a:latin typeface="Franklin Gothic Demi" panose="020B0703020102020204" pitchFamily="34" charset="0"/>
              </a:defRPr>
            </a:lvl1pPr>
          </a:lstStyle>
          <a:p>
            <a:pPr lvl="0"/>
            <a:r>
              <a:rPr lang="en-GB" dirty="0"/>
              <a:t>NBED Describe company’s strategy in terms of channels to market.</a:t>
            </a:r>
          </a:p>
        </p:txBody>
      </p:sp>
      <p:sp>
        <p:nvSpPr>
          <p:cNvPr id="76" name="Text Placeholder 68"/>
          <p:cNvSpPr>
            <a:spLocks noGrp="1"/>
          </p:cNvSpPr>
          <p:nvPr>
            <p:ph type="body" sz="quarter" idx="36" hasCustomPrompt="1"/>
          </p:nvPr>
        </p:nvSpPr>
        <p:spPr>
          <a:xfrm>
            <a:off x="5652629" y="2810483"/>
            <a:ext cx="1269716" cy="365125"/>
          </a:xfrm>
          <a:prstGeom prst="rect">
            <a:avLst/>
          </a:prstGeom>
        </p:spPr>
        <p:txBody>
          <a:bodyPr anchor="ctr"/>
          <a:lstStyle>
            <a:lvl1pPr marL="136800" indent="-136800">
              <a:lnSpc>
                <a:spcPct val="100000"/>
              </a:lnSpc>
              <a:spcAft>
                <a:spcPts val="0"/>
              </a:spcAft>
              <a:buClr>
                <a:schemeClr val="bg1"/>
              </a:buClr>
              <a:buFont typeface="Wingdings" panose="05000000000000000000" pitchFamily="2" charset="2"/>
              <a:buChar char="§"/>
              <a:defRPr sz="900" baseline="0">
                <a:solidFill>
                  <a:schemeClr val="bg1"/>
                </a:solidFill>
                <a:latin typeface="Franklin Gothic Book" panose="020B0503020102020204" pitchFamily="34" charset="0"/>
              </a:defRPr>
            </a:lvl1pPr>
          </a:lstStyle>
          <a:p>
            <a:pPr lvl="0"/>
            <a:r>
              <a:rPr lang="en-GB" sz="900" dirty="0">
                <a:latin typeface="Franklin Gothic Book" panose="020B0503020102020204" pitchFamily="34" charset="0"/>
              </a:rPr>
              <a:t>NBED three</a:t>
            </a:r>
          </a:p>
          <a:p>
            <a:pPr lvl="0"/>
            <a:r>
              <a:rPr lang="en-GB" sz="900" dirty="0">
                <a:latin typeface="Franklin Gothic Book" panose="020B0503020102020204" pitchFamily="34" charset="0"/>
              </a:rPr>
              <a:t>NBED</a:t>
            </a:r>
          </a:p>
          <a:p>
            <a:pPr lvl="0"/>
            <a:r>
              <a:rPr lang="en-GB" sz="900" dirty="0">
                <a:latin typeface="Franklin Gothic Book" panose="020B0503020102020204" pitchFamily="34" charset="0"/>
              </a:rPr>
              <a:t>NBED</a:t>
            </a:r>
            <a:endParaRPr lang="en-GB" dirty="0"/>
          </a:p>
        </p:txBody>
      </p:sp>
      <p:sp>
        <p:nvSpPr>
          <p:cNvPr id="71" name="Text Placeholder 70"/>
          <p:cNvSpPr>
            <a:spLocks noGrp="1"/>
          </p:cNvSpPr>
          <p:nvPr>
            <p:ph type="body" sz="quarter" idx="37" hasCustomPrompt="1"/>
          </p:nvPr>
        </p:nvSpPr>
        <p:spPr>
          <a:xfrm>
            <a:off x="3202453" y="1968415"/>
            <a:ext cx="2043113" cy="2043113"/>
          </a:xfrm>
          <a:prstGeom prst="rect">
            <a:avLst/>
          </a:prstGeom>
        </p:spPr>
        <p:txBody>
          <a:bodyPr lIns="144000" rIns="144000" anchor="ctr"/>
          <a:lstStyle>
            <a:lvl1pPr marL="136800" indent="-136800" algn="ctr">
              <a:lnSpc>
                <a:spcPct val="100000"/>
              </a:lnSpc>
              <a:spcAft>
                <a:spcPts val="400"/>
              </a:spcAft>
              <a:buNone/>
              <a:defRPr sz="1150" baseline="0">
                <a:solidFill>
                  <a:schemeClr val="bg1"/>
                </a:solidFill>
                <a:latin typeface="Franklin Gothic Demi" panose="020B0703020102020204" pitchFamily="34" charset="0"/>
              </a:defRPr>
            </a:lvl1pPr>
          </a:lstStyle>
          <a:p>
            <a:pPr lvl="0"/>
            <a:r>
              <a:rPr lang="en-GB" dirty="0"/>
              <a:t>NBED Describe the company, its products and its target market very briefly in a single active sentence.</a:t>
            </a:r>
          </a:p>
        </p:txBody>
      </p:sp>
      <p:sp>
        <p:nvSpPr>
          <p:cNvPr id="73" name="Text Placeholder 72"/>
          <p:cNvSpPr>
            <a:spLocks noGrp="1"/>
          </p:cNvSpPr>
          <p:nvPr>
            <p:ph type="body" sz="quarter" idx="38" hasCustomPrompt="1"/>
          </p:nvPr>
        </p:nvSpPr>
        <p:spPr>
          <a:xfrm>
            <a:off x="5084006" y="3546276"/>
            <a:ext cx="1136650" cy="247650"/>
          </a:xfrm>
          <a:prstGeom prst="rect">
            <a:avLst/>
          </a:prstGeom>
        </p:spPr>
        <p:txBody>
          <a:bodyPr anchor="ctr"/>
          <a:lstStyle>
            <a:lvl1pPr marL="136800" indent="-136800" algn="ctr">
              <a:lnSpc>
                <a:spcPct val="100000"/>
              </a:lnSpc>
              <a:spcAft>
                <a:spcPts val="400"/>
              </a:spcAft>
              <a:buNone/>
              <a:defRPr sz="1000">
                <a:solidFill>
                  <a:schemeClr val="bg1"/>
                </a:solidFill>
                <a:latin typeface="Franklin Gothic Demi" panose="020B0703020102020204" pitchFamily="34" charset="0"/>
              </a:defRPr>
            </a:lvl1pPr>
          </a:lstStyle>
          <a:p>
            <a:pPr lvl="0"/>
            <a:r>
              <a:rPr lang="en-GB" dirty="0"/>
              <a:t>NBED City (HQ)</a:t>
            </a:r>
          </a:p>
        </p:txBody>
      </p:sp>
      <p:sp>
        <p:nvSpPr>
          <p:cNvPr id="81" name="Footer"/>
          <p:cNvSpPr txBox="1"/>
          <p:nvPr userDrawn="1"/>
        </p:nvSpPr>
        <p:spPr>
          <a:xfrm>
            <a:off x="367122" y="6477768"/>
            <a:ext cx="1765227" cy="230832"/>
          </a:xfrm>
          <a:prstGeom prst="rect">
            <a:avLst/>
          </a:prstGeom>
          <a:noFill/>
        </p:spPr>
        <p:txBody>
          <a:bodyPr vert="horz" wrap="none" rtlCol="0">
            <a:spAutoFit/>
          </a:bodyPr>
          <a:lstStyle/>
          <a:p>
            <a:pPr algn="l"/>
            <a:r>
              <a:rPr lang="en-GB" sz="900" dirty="0">
                <a:solidFill>
                  <a:srgbClr val="000000"/>
                </a:solidFill>
                <a:latin typeface="Franklin Gothic Book" pitchFamily="34" charset="0"/>
              </a:rPr>
              <a:t>© Analysys Mason Limited 2020</a:t>
            </a:r>
          </a:p>
        </p:txBody>
      </p:sp>
    </p:spTree>
    <p:extLst>
      <p:ext uri="{BB962C8B-B14F-4D97-AF65-F5344CB8AC3E}">
        <p14:creationId xmlns:p14="http://schemas.microsoft.com/office/powerpoint/2010/main" val="20396021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figure L; figure and text 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52092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5014800" y="16740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4" name="TextPlaceholder1">
            <a:extLst>
              <a:ext uri="{FF2B5EF4-FFF2-40B4-BE49-F238E27FC236}">
                <a16:creationId xmlns:a16="http://schemas.microsoft.com/office/drawing/2014/main" id="{081159A2-3FA1-4A7D-A1FB-D8C2F70E897E}"/>
              </a:ext>
            </a:extLst>
          </p:cNvPr>
          <p:cNvSpPr>
            <a:spLocks noGrp="1"/>
          </p:cNvSpPr>
          <p:nvPr>
            <p:ph type="body" sz="quarter" idx="20" hasCustomPrompt="1"/>
          </p:nvPr>
        </p:nvSpPr>
        <p:spPr>
          <a:xfrm>
            <a:off x="5210217" y="3894364"/>
            <a:ext cx="4248150" cy="230641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9" name="ImageL">
            <a:extLst>
              <a:ext uri="{FF2B5EF4-FFF2-40B4-BE49-F238E27FC236}">
                <a16:creationId xmlns:a16="http://schemas.microsoft.com/office/drawing/2014/main" id="{001DA158-D268-45CB-BBA7-0BBF37AB1658}"/>
              </a:ext>
            </a:extLst>
          </p:cNvPr>
          <p:cNvSpPr>
            <a:spLocks noGrp="1"/>
          </p:cNvSpPr>
          <p:nvPr>
            <p:ph type="pic" sz="quarter" idx="17" hasCustomPrompt="1"/>
          </p:nvPr>
        </p:nvSpPr>
        <p:spPr>
          <a:xfrm>
            <a:off x="259200" y="1674000"/>
            <a:ext cx="459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0" name="TextPlaceholder4">
            <a:extLst>
              <a:ext uri="{FF2B5EF4-FFF2-40B4-BE49-F238E27FC236}">
                <a16:creationId xmlns:a16="http://schemas.microsoft.com/office/drawing/2014/main" id="{018358E8-2E86-4FE0-8765-2E9624C1E264}"/>
              </a:ext>
            </a:extLst>
          </p:cNvPr>
          <p:cNvSpPr>
            <a:spLocks noGrp="1"/>
          </p:cNvSpPr>
          <p:nvPr>
            <p:ph type="body" sz="quarter" idx="22" hasCustomPrompt="1"/>
          </p:nvPr>
        </p:nvSpPr>
        <p:spPr>
          <a:xfrm>
            <a:off x="452438"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Tree>
    <p:extLst>
      <p:ext uri="{BB962C8B-B14F-4D97-AF65-F5344CB8AC3E}">
        <p14:creationId xmlns:p14="http://schemas.microsoft.com/office/powerpoint/2010/main" val="41408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10" name="CaptionC"/>
          <p:cNvSpPr>
            <a:spLocks noGrp="1"/>
          </p:cNvSpPr>
          <p:nvPr>
            <p:ph type="body" sz="quarter" idx="16" hasCustomPrompt="1"/>
          </p:nvPr>
        </p:nvSpPr>
        <p:spPr>
          <a:xfrm>
            <a:off x="452438" y="1366272"/>
            <a:ext cx="9001124"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11" name="ImageC"/>
          <p:cNvSpPr>
            <a:spLocks noGrp="1"/>
          </p:cNvSpPr>
          <p:nvPr>
            <p:ph type="pic" sz="quarter" idx="18" hasCustomPrompt="1"/>
          </p:nvPr>
        </p:nvSpPr>
        <p:spPr>
          <a:xfrm>
            <a:off x="259200" y="1676424"/>
            <a:ext cx="9342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8" name="Slide Number Placeholder 4">
            <a:extLst>
              <a:ext uri="{FF2B5EF4-FFF2-40B4-BE49-F238E27FC236}">
                <a16:creationId xmlns:a16="http://schemas.microsoft.com/office/drawing/2014/main" id="{F5B46A7B-1B46-4795-A770-76BEB77DE4AC}"/>
              </a:ext>
            </a:extLst>
          </p:cNvPr>
          <p:cNvSpPr>
            <a:spLocks noGrp="1"/>
          </p:cNvSpPr>
          <p:nvPr>
            <p:ph type="sldNum" sz="quarter" idx="4"/>
          </p:nvPr>
        </p:nvSpPr>
        <p:spPr>
          <a:xfrm>
            <a:off x="8764418" y="147638"/>
            <a:ext cx="689146"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4FA028EA-BDD7-4C71-8EE3-DFA21F4C1CA2}"/>
              </a:ext>
            </a:extLst>
          </p:cNvPr>
          <p:cNvSpPr>
            <a:spLocks noGrp="1"/>
          </p:cNvSpPr>
          <p:nvPr>
            <p:ph type="title" hasCustomPrompt="1"/>
          </p:nvPr>
        </p:nvSpPr>
        <p:spPr>
          <a:xfrm>
            <a:off x="452438" y="468000"/>
            <a:ext cx="9001124"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9" name="Text Placeholder 4">
            <a:extLst>
              <a:ext uri="{FF2B5EF4-FFF2-40B4-BE49-F238E27FC236}">
                <a16:creationId xmlns:a16="http://schemas.microsoft.com/office/drawing/2014/main" id="{ADC95216-6D2F-4AD6-AF43-E80E6CE6EF44}"/>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2151816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c + text below">
    <p:spTree>
      <p:nvGrpSpPr>
        <p:cNvPr id="1" name=""/>
        <p:cNvGrpSpPr/>
        <p:nvPr/>
      </p:nvGrpSpPr>
      <p:grpSpPr>
        <a:xfrm>
          <a:off x="0" y="0"/>
          <a:ext cx="0" cy="0"/>
          <a:chOff x="0" y="0"/>
          <a:chExt cx="0" cy="0"/>
        </a:xfrm>
      </p:grpSpPr>
      <p:sp>
        <p:nvSpPr>
          <p:cNvPr id="10" name="CaptionC"/>
          <p:cNvSpPr>
            <a:spLocks noGrp="1"/>
          </p:cNvSpPr>
          <p:nvPr>
            <p:ph type="body" sz="quarter" idx="16" hasCustomPrompt="1"/>
          </p:nvPr>
        </p:nvSpPr>
        <p:spPr>
          <a:xfrm>
            <a:off x="452438" y="1366272"/>
            <a:ext cx="9001162" cy="252000"/>
          </a:xfrm>
          <a:prstGeom prst="rect">
            <a:avLst/>
          </a:prstGeom>
        </p:spPr>
        <p:txBody>
          <a:bodyPr lIns="0" rIns="0"/>
          <a:lstStyle>
            <a:lvl1pPr marL="0" marR="0" indent="0" algn="l" defTabSz="914400" rtl="0" eaLnBrk="1" fontAlgn="base" latinLnBrk="0" hangingPunct="1">
              <a:lnSpc>
                <a:spcPct val="100000"/>
              </a:lnSpc>
              <a:spcBef>
                <a:spcPct val="0"/>
              </a:spcBef>
              <a:spcAft>
                <a:spcPts val="800"/>
              </a:spcAft>
              <a:buClr>
                <a:schemeClr val="accent2"/>
              </a:buClr>
              <a:buSzTx/>
              <a:buFontTx/>
              <a:buNone/>
              <a:tabLst/>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marL="0" marR="0" lvl="0" indent="0" algn="l" defTabSz="914400" rtl="0" eaLnBrk="1" fontAlgn="base" latinLnBrk="0" hangingPunct="1">
              <a:lnSpc>
                <a:spcPct val="100000"/>
              </a:lnSpc>
              <a:spcBef>
                <a:spcPct val="0"/>
              </a:spcBef>
              <a:spcAft>
                <a:spcPts val="800"/>
              </a:spcAft>
              <a:buClr>
                <a:schemeClr val="accent2"/>
              </a:buClr>
              <a:buSzTx/>
              <a:buFontTx/>
              <a:buNone/>
              <a:tabLst/>
              <a:defRPr/>
            </a:pPr>
            <a:r>
              <a:rPr lang="en-GB"/>
              <a:t>Click to add caption</a:t>
            </a:r>
          </a:p>
          <a:p>
            <a:pPr lvl="0"/>
            <a:endParaRPr lang="en-GB"/>
          </a:p>
        </p:txBody>
      </p:sp>
      <p:sp>
        <p:nvSpPr>
          <p:cNvPr id="11" name="ImageC"/>
          <p:cNvSpPr>
            <a:spLocks noGrp="1"/>
          </p:cNvSpPr>
          <p:nvPr>
            <p:ph type="pic" sz="quarter" idx="18" hasCustomPrompt="1"/>
          </p:nvPr>
        </p:nvSpPr>
        <p:spPr>
          <a:xfrm>
            <a:off x="259200" y="1674000"/>
            <a:ext cx="9342000" cy="3456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4" name="TextPlaceholder1"/>
          <p:cNvSpPr>
            <a:spLocks noGrp="1"/>
          </p:cNvSpPr>
          <p:nvPr>
            <p:ph type="body" sz="quarter" idx="12" hasCustomPrompt="1"/>
          </p:nvPr>
        </p:nvSpPr>
        <p:spPr>
          <a:xfrm>
            <a:off x="452436" y="5156199"/>
            <a:ext cx="9001127" cy="1044575"/>
          </a:xfrm>
          <a:prstGeom prst="rect">
            <a:avLst/>
          </a:prstGeom>
        </p:spPr>
        <p:txBody>
          <a:bodyPr lIns="0" rIns="0"/>
          <a:lstStyle>
            <a:lvl1pPr marL="0" indent="0">
              <a:lnSpc>
                <a:spcPct val="100000"/>
              </a:lnSpc>
              <a:spcAft>
                <a:spcPts val="800"/>
              </a:spcAft>
              <a:buSzPct val="130000"/>
              <a:buFont typeface="Calibri" pitchFamily="34" charset="0"/>
              <a:buNone/>
              <a:defRPr baseline="0"/>
            </a:lvl1pPr>
            <a:lvl2pPr marL="354013" indent="-176213">
              <a:lnSpc>
                <a:spcPct val="100000"/>
              </a:lnSpc>
              <a:spcAft>
                <a:spcPts val="800"/>
              </a:spcAft>
              <a:buFont typeface="Calibri" pitchFamily="34" charset="0"/>
              <a:buChar char="–"/>
              <a:defRPr/>
            </a:lvl2pPr>
            <a:lvl3pPr marL="541338" indent="-185738">
              <a:lnSpc>
                <a:spcPct val="100000"/>
              </a:lnSpc>
              <a:spcAft>
                <a:spcPts val="800"/>
              </a:spcAft>
              <a:buSzPct val="80000"/>
              <a:buFont typeface="Calibri" pitchFamily="34" charset="0"/>
              <a:buChar char="▪"/>
              <a:defRPr/>
            </a:lvl3pPr>
            <a:lvl4pPr marL="719138" indent="-177800">
              <a:lnSpc>
                <a:spcPct val="100000"/>
              </a:lnSpc>
              <a:spcAft>
                <a:spcPts val="800"/>
              </a:spcAft>
              <a:buSzPct val="70000"/>
              <a:buFont typeface="Calibri" pitchFamily="34" charset="0"/>
              <a:buChar char="–"/>
              <a:defRPr/>
            </a:lvl4pPr>
            <a:lvl5pPr marL="719138" indent="0">
              <a:buNone/>
              <a:defRPr/>
            </a:lvl5pPr>
          </a:lstStyle>
          <a:p>
            <a:pPr lvl="0"/>
            <a:r>
              <a:rPr lang="en-GB"/>
              <a:t>Click to add text</a:t>
            </a:r>
          </a:p>
        </p:txBody>
      </p:sp>
      <p:sp>
        <p:nvSpPr>
          <p:cNvPr id="16" name="Slide Number Placeholder 4">
            <a:extLst>
              <a:ext uri="{FF2B5EF4-FFF2-40B4-BE49-F238E27FC236}">
                <a16:creationId xmlns:a16="http://schemas.microsoft.com/office/drawing/2014/main" id="{4AEDD746-78EC-4847-9CFB-F6A3E80400CC}"/>
              </a:ext>
            </a:extLst>
          </p:cNvPr>
          <p:cNvSpPr>
            <a:spLocks noGrp="1"/>
          </p:cNvSpPr>
          <p:nvPr>
            <p:ph type="sldNum" sz="quarter" idx="4"/>
          </p:nvPr>
        </p:nvSpPr>
        <p:spPr>
          <a:xfrm>
            <a:off x="8763244" y="147600"/>
            <a:ext cx="690320"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7" name="Title 1">
            <a:extLst>
              <a:ext uri="{FF2B5EF4-FFF2-40B4-BE49-F238E27FC236}">
                <a16:creationId xmlns:a16="http://schemas.microsoft.com/office/drawing/2014/main" id="{35A1FC62-EB4D-4863-9364-1773B7A8B05C}"/>
              </a:ext>
            </a:extLst>
          </p:cNvPr>
          <p:cNvSpPr>
            <a:spLocks noGrp="1"/>
          </p:cNvSpPr>
          <p:nvPr>
            <p:ph type="title" hasCustomPrompt="1"/>
          </p:nvPr>
        </p:nvSpPr>
        <p:spPr>
          <a:xfrm>
            <a:off x="453137" y="468000"/>
            <a:ext cx="9000426"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9" name="Text Placeholder 4">
            <a:extLst>
              <a:ext uri="{FF2B5EF4-FFF2-40B4-BE49-F238E27FC236}">
                <a16:creationId xmlns:a16="http://schemas.microsoft.com/office/drawing/2014/main" id="{87D64046-74E5-40BB-97DD-69780E5277DC}"/>
              </a:ext>
            </a:extLst>
          </p:cNvPr>
          <p:cNvSpPr>
            <a:spLocks noGrp="1"/>
          </p:cNvSpPr>
          <p:nvPr>
            <p:ph type="body" sz="quarter" idx="19"/>
          </p:nvPr>
        </p:nvSpPr>
        <p:spPr>
          <a:xfrm>
            <a:off x="4531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09160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Graphic">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366270"/>
            <a:ext cx="4248150" cy="484080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CaptionR"/>
          <p:cNvSpPr>
            <a:spLocks noGrp="1"/>
          </p:cNvSpPr>
          <p:nvPr>
            <p:ph type="body" sz="quarter" idx="15" hasCustomPrompt="1"/>
          </p:nvPr>
        </p:nvSpPr>
        <p:spPr>
          <a:xfrm>
            <a:off x="5207301"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9" name="ImageR"/>
          <p:cNvSpPr>
            <a:spLocks noGrp="1"/>
          </p:cNvSpPr>
          <p:nvPr>
            <p:ph type="pic" sz="quarter" idx="11" hasCustomPrompt="1"/>
          </p:nvPr>
        </p:nvSpPr>
        <p:spPr>
          <a:xfrm>
            <a:off x="5011200" y="1674000"/>
            <a:ext cx="4590000" cy="4572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4" name="Slide Number Placeholder 4">
            <a:extLst>
              <a:ext uri="{FF2B5EF4-FFF2-40B4-BE49-F238E27FC236}">
                <a16:creationId xmlns:a16="http://schemas.microsoft.com/office/drawing/2014/main" id="{815945B8-1130-4EB1-9321-44DADA6724E2}"/>
              </a:ext>
            </a:extLst>
          </p:cNvPr>
          <p:cNvSpPr>
            <a:spLocks noGrp="1"/>
          </p:cNvSpPr>
          <p:nvPr>
            <p:ph type="sldNum" sz="quarter" idx="4"/>
          </p:nvPr>
        </p:nvSpPr>
        <p:spPr>
          <a:xfrm>
            <a:off x="8763244" y="147600"/>
            <a:ext cx="690320"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2" name="Title 1">
            <a:extLst>
              <a:ext uri="{FF2B5EF4-FFF2-40B4-BE49-F238E27FC236}">
                <a16:creationId xmlns:a16="http://schemas.microsoft.com/office/drawing/2014/main" id="{9C4906CC-DC99-4AE2-81C7-87C428C98333}"/>
              </a:ext>
            </a:extLst>
          </p:cNvPr>
          <p:cNvSpPr>
            <a:spLocks noGrp="1"/>
          </p:cNvSpPr>
          <p:nvPr>
            <p:ph type="title"/>
          </p:nvPr>
        </p:nvSpPr>
        <p:spPr>
          <a:xfrm>
            <a:off x="453668" y="468000"/>
            <a:ext cx="8999895" cy="756000"/>
          </a:xfrm>
        </p:spPr>
        <p:txBody>
          <a:bodyPr/>
          <a:lstStyle/>
          <a:p>
            <a:r>
              <a:rPr lang="en-US"/>
              <a:t>Click to edit Master title style</a:t>
            </a:r>
            <a:endParaRPr lang="en-GB"/>
          </a:p>
        </p:txBody>
      </p:sp>
      <p:sp>
        <p:nvSpPr>
          <p:cNvPr id="10" name="Text Placeholder 4">
            <a:extLst>
              <a:ext uri="{FF2B5EF4-FFF2-40B4-BE49-F238E27FC236}">
                <a16:creationId xmlns:a16="http://schemas.microsoft.com/office/drawing/2014/main" id="{2039DBEB-E51B-47F0-A76E-CFCD9FD7DDA5}"/>
              </a:ext>
            </a:extLst>
          </p:cNvPr>
          <p:cNvSpPr>
            <a:spLocks noGrp="1"/>
          </p:cNvSpPr>
          <p:nvPr>
            <p:ph type="body" sz="quarter" idx="19"/>
          </p:nvPr>
        </p:nvSpPr>
        <p:spPr>
          <a:xfrm>
            <a:off x="45366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270457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ic &amp;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5205412" y="1365441"/>
            <a:ext cx="4248151" cy="4835334"/>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CaptionR"/>
          <p:cNvSpPr>
            <a:spLocks noGrp="1"/>
          </p:cNvSpPr>
          <p:nvPr>
            <p:ph type="body" sz="quarter" idx="15" hasCustomPrompt="1"/>
          </p:nvPr>
        </p:nvSpPr>
        <p:spPr>
          <a:xfrm>
            <a:off x="452437" y="136696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9" name="ImageR"/>
          <p:cNvSpPr>
            <a:spLocks noGrp="1"/>
          </p:cNvSpPr>
          <p:nvPr>
            <p:ph type="pic" sz="quarter" idx="11" hasCustomPrompt="1"/>
          </p:nvPr>
        </p:nvSpPr>
        <p:spPr>
          <a:xfrm>
            <a:off x="259200" y="1673998"/>
            <a:ext cx="4590000" cy="4572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4" name="Slide Number Placeholder 4">
            <a:extLst>
              <a:ext uri="{FF2B5EF4-FFF2-40B4-BE49-F238E27FC236}">
                <a16:creationId xmlns:a16="http://schemas.microsoft.com/office/drawing/2014/main" id="{B2BD96FC-F029-49CA-BC96-71F983BE27F4}"/>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3AF65460-4E1D-4668-821B-DC1FC9E8FFDE}"/>
              </a:ext>
            </a:extLst>
          </p:cNvPr>
          <p:cNvSpPr>
            <a:spLocks noGrp="1"/>
          </p:cNvSpPr>
          <p:nvPr>
            <p:ph type="title" hasCustomPrompt="1"/>
          </p:nvPr>
        </p:nvSpPr>
        <p:spPr>
          <a:xfrm>
            <a:off x="452438" y="468000"/>
            <a:ext cx="900112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
        <p:nvSpPr>
          <p:cNvPr id="10" name="Text Placeholder 4">
            <a:extLst>
              <a:ext uri="{FF2B5EF4-FFF2-40B4-BE49-F238E27FC236}">
                <a16:creationId xmlns:a16="http://schemas.microsoft.com/office/drawing/2014/main" id="{3F3CB666-FEE0-4D71-9CAA-7CD6AAE32D68}"/>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356407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thirds Graphic &amp;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6386068" y="1365441"/>
            <a:ext cx="3067495" cy="4835334"/>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a:t>Click to add text</a:t>
            </a:r>
          </a:p>
          <a:p>
            <a:pPr lvl="1"/>
            <a:r>
              <a:rPr lang="en-GB"/>
              <a:t>Second level</a:t>
            </a:r>
          </a:p>
          <a:p>
            <a:pPr lvl="2"/>
            <a:r>
              <a:rPr lang="en-GB"/>
              <a:t>Third level</a:t>
            </a:r>
          </a:p>
          <a:p>
            <a:pPr lvl="3"/>
            <a:r>
              <a:rPr lang="en-GB"/>
              <a:t>Fourth level</a:t>
            </a:r>
          </a:p>
        </p:txBody>
      </p:sp>
      <p:sp>
        <p:nvSpPr>
          <p:cNvPr id="8" name="CaptionR"/>
          <p:cNvSpPr>
            <a:spLocks noGrp="1"/>
          </p:cNvSpPr>
          <p:nvPr>
            <p:ph type="body" sz="quarter" idx="15" hasCustomPrompt="1"/>
          </p:nvPr>
        </p:nvSpPr>
        <p:spPr>
          <a:xfrm>
            <a:off x="457552" y="1366960"/>
            <a:ext cx="568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a:t>Click to add caption</a:t>
            </a:r>
          </a:p>
        </p:txBody>
      </p:sp>
      <p:sp>
        <p:nvSpPr>
          <p:cNvPr id="9" name="ImageR"/>
          <p:cNvSpPr>
            <a:spLocks noGrp="1"/>
          </p:cNvSpPr>
          <p:nvPr>
            <p:ph type="pic" sz="quarter" idx="11" hasCustomPrompt="1"/>
          </p:nvPr>
        </p:nvSpPr>
        <p:spPr>
          <a:xfrm>
            <a:off x="259200" y="1674000"/>
            <a:ext cx="6030000" cy="4572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0" name="Text Placeholder 4">
            <a:extLst>
              <a:ext uri="{FF2B5EF4-FFF2-40B4-BE49-F238E27FC236}">
                <a16:creationId xmlns:a16="http://schemas.microsoft.com/office/drawing/2014/main" id="{A105C80A-0D6E-4C15-9DC6-54341055FC0F}"/>
              </a:ext>
            </a:extLst>
          </p:cNvPr>
          <p:cNvSpPr>
            <a:spLocks noGrp="1"/>
          </p:cNvSpPr>
          <p:nvPr>
            <p:ph type="body" sz="quarter" idx="19"/>
          </p:nvPr>
        </p:nvSpPr>
        <p:spPr>
          <a:xfrm>
            <a:off x="452472"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2" name="Slide Number Placeholder 4">
            <a:extLst>
              <a:ext uri="{FF2B5EF4-FFF2-40B4-BE49-F238E27FC236}">
                <a16:creationId xmlns:a16="http://schemas.microsoft.com/office/drawing/2014/main" id="{66250678-A0DB-4D87-A128-815BCB0C1ADE}"/>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3" name="Title 1">
            <a:extLst>
              <a:ext uri="{FF2B5EF4-FFF2-40B4-BE49-F238E27FC236}">
                <a16:creationId xmlns:a16="http://schemas.microsoft.com/office/drawing/2014/main" id="{A35CC3E1-6DC4-4B1E-B74C-C0F7F3FB1AD2}"/>
              </a:ext>
            </a:extLst>
          </p:cNvPr>
          <p:cNvSpPr>
            <a:spLocks noGrp="1"/>
          </p:cNvSpPr>
          <p:nvPr>
            <p:ph type="title" hasCustomPrompt="1"/>
          </p:nvPr>
        </p:nvSpPr>
        <p:spPr>
          <a:xfrm>
            <a:off x="452438" y="468000"/>
            <a:ext cx="900112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a:t>Click to add slide title</a:t>
            </a:r>
          </a:p>
        </p:txBody>
      </p:sp>
    </p:spTree>
    <p:extLst>
      <p:ext uri="{BB962C8B-B14F-4D97-AF65-F5344CB8AC3E}">
        <p14:creationId xmlns:p14="http://schemas.microsoft.com/office/powerpoint/2010/main" val="25257148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3.xml"/><Relationship Id="rId50" Type="http://schemas.openxmlformats.org/officeDocument/2006/relationships/oleObject" Target="../embeddings/oleObject2.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oleObject" Target="../embeddings/oleObject1.bin"/><Relationship Id="rId8" Type="http://schemas.openxmlformats.org/officeDocument/2006/relationships/slideLayout" Target="../slideLayouts/slideLayout8.xml"/><Relationship Id="rId51" Type="http://schemas.openxmlformats.org/officeDocument/2006/relationships/image" Target="../media/image2.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2.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6"/>
            </p:custDataLst>
            <p:extLst>
              <p:ext uri="{D42A27DB-BD31-4B8C-83A1-F6EECF244321}">
                <p14:modId xmlns:p14="http://schemas.microsoft.com/office/powerpoint/2010/main" val="19723132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8" name="think-cell Slide" r:id="rId48" imgW="270" imgH="270" progId="TCLayout.ActiveDocument.1">
                  <p:embed/>
                </p:oleObj>
              </mc:Choice>
              <mc:Fallback>
                <p:oleObj name="think-cell Slide" r:id="rId48" imgW="270" imgH="270" progId="TCLayout.ActiveDocument.1">
                  <p:embed/>
                  <p:pic>
                    <p:nvPicPr>
                      <p:cNvPr id="2" name="Object 1" hidden="1"/>
                      <p:cNvPicPr/>
                      <p:nvPr/>
                    </p:nvPicPr>
                    <p:blipFill>
                      <a:blip r:embed="rId49"/>
                      <a:stretch>
                        <a:fillRect/>
                      </a:stretch>
                    </p:blipFill>
                    <p:spPr>
                      <a:xfrm>
                        <a:off x="1588" y="1588"/>
                        <a:ext cx="1587" cy="1587"/>
                      </a:xfrm>
                      <a:prstGeom prst="rect">
                        <a:avLst/>
                      </a:prstGeom>
                    </p:spPr>
                  </p:pic>
                </p:oleObj>
              </mc:Fallback>
            </mc:AlternateContent>
          </a:graphicData>
        </a:graphic>
      </p:graphicFrame>
      <p:sp>
        <p:nvSpPr>
          <p:cNvPr id="5" name="Title 1"/>
          <p:cNvSpPr>
            <a:spLocks noGrp="1"/>
          </p:cNvSpPr>
          <p:nvPr>
            <p:ph type="title"/>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a:t>Click to add slide title</a:t>
            </a:r>
          </a:p>
        </p:txBody>
      </p:sp>
      <p:sp>
        <p:nvSpPr>
          <p:cNvPr id="7" name="Slide Number Placeholder 4"/>
          <p:cNvSpPr>
            <a:spLocks noGrp="1"/>
          </p:cNvSpPr>
          <p:nvPr>
            <p:ph type="sldNum" sz="quarter" idx="4"/>
          </p:nvPr>
        </p:nvSpPr>
        <p:spPr>
          <a:xfrm>
            <a:off x="8950321" y="147600"/>
            <a:ext cx="504000"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graphicFrame>
        <p:nvGraphicFramePr>
          <p:cNvPr id="9" name="Object 8" hidden="1">
            <a:extLst>
              <a:ext uri="{FF2B5EF4-FFF2-40B4-BE49-F238E27FC236}">
                <a16:creationId xmlns:a16="http://schemas.microsoft.com/office/drawing/2014/main" id="{A02D8E15-DDEB-4A74-AA81-6B0B1BC5ECA3}"/>
              </a:ext>
            </a:extLst>
          </p:cNvPr>
          <p:cNvGraphicFramePr>
            <a:graphicFrameLocks noChangeAspect="1"/>
          </p:cNvGraphicFramePr>
          <p:nvPr userDrawn="1">
            <p:custDataLst>
              <p:tags r:id="rId47"/>
            </p:custDataLst>
            <p:extLst>
              <p:ext uri="{D42A27DB-BD31-4B8C-83A1-F6EECF244321}">
                <p14:modId xmlns:p14="http://schemas.microsoft.com/office/powerpoint/2010/main" val="39173025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9" name="think-cell Slide" r:id="rId50" imgW="270" imgH="270" progId="TCLayout.ActiveDocument.1">
                  <p:embed/>
                </p:oleObj>
              </mc:Choice>
              <mc:Fallback>
                <p:oleObj name="think-cell Slide" r:id="rId50" imgW="270" imgH="270" progId="TCLayout.ActiveDocument.1">
                  <p:embed/>
                  <p:pic>
                    <p:nvPicPr>
                      <p:cNvPr id="9" name="Object 8" hidden="1">
                        <a:extLst>
                          <a:ext uri="{FF2B5EF4-FFF2-40B4-BE49-F238E27FC236}">
                            <a16:creationId xmlns:a16="http://schemas.microsoft.com/office/drawing/2014/main" id="{A02D8E15-DDEB-4A74-AA81-6B0B1BC5ECA3}"/>
                          </a:ext>
                        </a:extLst>
                      </p:cNvPr>
                      <p:cNvPicPr/>
                      <p:nvPr/>
                    </p:nvPicPr>
                    <p:blipFill>
                      <a:blip r:embed="rId49"/>
                      <a:stretch>
                        <a:fillRect/>
                      </a:stretch>
                    </p:blipFill>
                    <p:spPr>
                      <a:xfrm>
                        <a:off x="1588" y="1588"/>
                        <a:ext cx="1587" cy="1587"/>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2525C6DB-0909-49C9-8C01-D85AF517A85D}"/>
              </a:ext>
            </a:extLst>
          </p:cNvPr>
          <p:cNvPicPr>
            <a:picLocks noChangeAspect="1"/>
          </p:cNvPicPr>
          <p:nvPr userDrawn="1"/>
        </p:nvPicPr>
        <p:blipFill>
          <a:blip r:embed="rId51" cstate="hqprint">
            <a:extLst>
              <a:ext uri="{28A0092B-C50C-407E-A947-70E740481C1C}">
                <a14:useLocalDpi xmlns:a14="http://schemas.microsoft.com/office/drawing/2010/main" val="0"/>
              </a:ext>
            </a:extLst>
          </a:blip>
          <a:stretch>
            <a:fillRect/>
          </a:stretch>
        </p:blipFill>
        <p:spPr>
          <a:xfrm>
            <a:off x="8504237" y="6430963"/>
            <a:ext cx="952500" cy="314325"/>
          </a:xfrm>
          <a:prstGeom prst="rect">
            <a:avLst/>
          </a:prstGeom>
        </p:spPr>
      </p:pic>
      <p:sp>
        <p:nvSpPr>
          <p:cNvPr id="11" name="Content Placeholder 5">
            <a:extLst>
              <a:ext uri="{FF2B5EF4-FFF2-40B4-BE49-F238E27FC236}">
                <a16:creationId xmlns:a16="http://schemas.microsoft.com/office/drawing/2014/main" id="{886CA027-F47E-4C89-BC1C-25BBE08525DC}"/>
              </a:ext>
            </a:extLst>
          </p:cNvPr>
          <p:cNvSpPr txBox="1">
            <a:spLocks/>
          </p:cNvSpPr>
          <p:nvPr userDrawn="1"/>
        </p:nvSpPr>
        <p:spPr>
          <a:xfrm>
            <a:off x="454024" y="147638"/>
            <a:ext cx="2952000" cy="287337"/>
          </a:xfrm>
          <a:prstGeom prst="rect">
            <a:avLst/>
          </a:prstGeom>
        </p:spPr>
        <p:txBody>
          <a:bodyPr wrap="none" lIns="0" rIns="0" anchor="ctr" anchorCtr="0"/>
          <a:lstStyle>
            <a:lvl1pPr marL="1400" indent="0" algn="l" rtl="0" eaLnBrk="1" fontAlgn="base" hangingPunct="1">
              <a:lnSpc>
                <a:spcPct val="100000"/>
              </a:lnSpc>
              <a:spcBef>
                <a:spcPct val="0"/>
              </a:spcBef>
              <a:spcAft>
                <a:spcPts val="800"/>
              </a:spcAft>
              <a:buClr>
                <a:schemeClr val="accent2"/>
              </a:buClr>
              <a:buFontTx/>
              <a:buNone/>
              <a:defRPr lang="en-GB" sz="900" b="0" kern="1200" baseline="0" dirty="0">
                <a:solidFill>
                  <a:srgbClr val="7F7F7F"/>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900" b="0" kern="1200" baseline="0" dirty="0">
                <a:solidFill>
                  <a:srgbClr val="7F7F7F"/>
                </a:solidFill>
                <a:latin typeface="Franklin Gothic Book" panose="020B0503020102020204" pitchFamily="34" charset="0"/>
                <a:ea typeface="ＭＳ Ｐゴシック" charset="-128"/>
                <a:cs typeface="Arial" pitchFamily="34" charset="0"/>
              </a:rPr>
              <a:t>Monetisation platforms: worldwide market shares 2019</a:t>
            </a:r>
          </a:p>
        </p:txBody>
      </p:sp>
    </p:spTree>
    <p:extLst>
      <p:ext uri="{BB962C8B-B14F-4D97-AF65-F5344CB8AC3E}">
        <p14:creationId xmlns:p14="http://schemas.microsoft.com/office/powerpoint/2010/main" val="3375179915"/>
      </p:ext>
    </p:extLst>
  </p:cSld>
  <p:clrMap bg1="lt1" tx1="dk1" bg2="lt2" tx2="dk2" accent1="accent1" accent2="accent2" accent3="accent3" accent4="accent4" accent5="accent5" accent6="accent6" hlink="hlink" folHlink="folHlink"/>
  <p:sldLayoutIdLst>
    <p:sldLayoutId id="2147483855" r:id="rId1"/>
    <p:sldLayoutId id="2147483831" r:id="rId2"/>
    <p:sldLayoutId id="2147483832" r:id="rId3"/>
    <p:sldLayoutId id="2147483833" r:id="rId4"/>
    <p:sldLayoutId id="2147483834" r:id="rId5"/>
    <p:sldLayoutId id="2147483835" r:id="rId6"/>
    <p:sldLayoutId id="2147483836" r:id="rId7"/>
    <p:sldLayoutId id="2147483837" r:id="rId8"/>
    <p:sldLayoutId id="2147483852" r:id="rId9"/>
    <p:sldLayoutId id="2147483838" r:id="rId10"/>
    <p:sldLayoutId id="2147483839" r:id="rId11"/>
    <p:sldLayoutId id="2147483853" r:id="rId12"/>
    <p:sldLayoutId id="2147483862" r:id="rId13"/>
    <p:sldLayoutId id="2147483863" r:id="rId14"/>
    <p:sldLayoutId id="2147483865" r:id="rId15"/>
    <p:sldLayoutId id="2147483866" r:id="rId16"/>
    <p:sldLayoutId id="2147483867" r:id="rId17"/>
    <p:sldLayoutId id="2147483869" r:id="rId18"/>
    <p:sldLayoutId id="2147483870" r:id="rId19"/>
    <p:sldLayoutId id="2147483871" r:id="rId20"/>
    <p:sldLayoutId id="2147483840" r:id="rId21"/>
    <p:sldLayoutId id="2147483841" r:id="rId22"/>
    <p:sldLayoutId id="2147483860" r:id="rId23"/>
    <p:sldLayoutId id="2147483861" r:id="rId24"/>
    <p:sldLayoutId id="2147483842" r:id="rId25"/>
    <p:sldLayoutId id="2147483843" r:id="rId26"/>
    <p:sldLayoutId id="2147483844" r:id="rId27"/>
    <p:sldLayoutId id="2147483845" r:id="rId28"/>
    <p:sldLayoutId id="2147483848" r:id="rId29"/>
    <p:sldLayoutId id="2147483864" r:id="rId30"/>
    <p:sldLayoutId id="2147483849" r:id="rId31"/>
    <p:sldLayoutId id="2147483858" r:id="rId32"/>
    <p:sldLayoutId id="2147483859" r:id="rId33"/>
    <p:sldLayoutId id="2147483850" r:id="rId34"/>
    <p:sldLayoutId id="2147483854" r:id="rId35"/>
    <p:sldLayoutId id="2147483846" r:id="rId36"/>
    <p:sldLayoutId id="2147483789" r:id="rId37"/>
    <p:sldLayoutId id="2147483856" r:id="rId38"/>
    <p:sldLayoutId id="2147483851" r:id="rId39"/>
    <p:sldLayoutId id="2147483857" r:id="rId40"/>
    <p:sldLayoutId id="2147483874" r:id="rId41"/>
    <p:sldLayoutId id="2147483875" r:id="rId42"/>
    <p:sldLayoutId id="2147483877" r:id="rId43"/>
  </p:sldLayoutIdLst>
  <p:hf hdr="0" dt="0"/>
  <p:txStyles>
    <p:titleStyle>
      <a:lvl1pPr algn="l" rtl="0" eaLnBrk="1" fontAlgn="base" hangingPunct="1">
        <a:lnSpc>
          <a:spcPts val="2500"/>
        </a:lnSpc>
        <a:spcBef>
          <a:spcPct val="0"/>
        </a:spcBef>
        <a:spcAft>
          <a:spcPct val="0"/>
        </a:spcAft>
        <a:defRPr lang="en-GB" sz="2000" b="1" kern="1200" baseline="0" noProof="0" dirty="0">
          <a:solidFill>
            <a:schemeClr val="tx1"/>
          </a:solidFill>
          <a:latin typeface="Franklin Gothic Book" panose="020B0503020102020204" pitchFamily="34" charset="0"/>
          <a:ea typeface="ＭＳ Ｐゴシック" charset="-128"/>
          <a:cs typeface="Arial" pitchFamily="34" charset="0"/>
        </a:defRPr>
      </a:lvl1pPr>
      <a:lvl2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2pPr>
      <a:lvl3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3pPr>
      <a:lvl4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4pPr>
      <a:lvl5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5pPr>
      <a:lvl6pPr marL="4572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6pPr>
      <a:lvl7pPr marL="9144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7pPr>
      <a:lvl8pPr marL="13716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8pPr>
      <a:lvl9pPr marL="18288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9pPr>
    </p:titleStyle>
    <p:bodyStyle>
      <a:lvl1pPr marL="177800" indent="-176400" algn="l" rtl="0" eaLnBrk="1" fontAlgn="base" hangingPunct="1">
        <a:lnSpc>
          <a:spcPct val="100000"/>
        </a:lnSpc>
        <a:spcBef>
          <a:spcPct val="0"/>
        </a:spcBef>
        <a:spcAft>
          <a:spcPts val="800"/>
        </a:spcAft>
        <a:buClr>
          <a:schemeClr val="accent2"/>
        </a:buClr>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GB"/>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49" userDrawn="1">
          <p15:clr>
            <a:srgbClr val="F26B43"/>
          </p15:clr>
        </p15:guide>
        <p15:guide id="4" pos="285" userDrawn="1">
          <p15:clr>
            <a:srgbClr val="F26B43"/>
          </p15:clr>
        </p15:guide>
        <p15:guide id="7" orient="horz" pos="3906" userDrawn="1">
          <p15:clr>
            <a:srgbClr val="F26B43"/>
          </p15:clr>
        </p15:guide>
        <p15:guide id="8" pos="5955" userDrawn="1">
          <p15:clr>
            <a:srgbClr val="F26B43"/>
          </p15:clr>
        </p15:guide>
        <p15:guide id="9" pos="3279" userDrawn="1">
          <p15:clr>
            <a:srgbClr val="F26B43"/>
          </p15:clr>
        </p15:guide>
        <p15:guide id="10" pos="29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tags" Target="../tags/tag19.xml"/><Relationship Id="rId7" Type="http://schemas.openxmlformats.org/officeDocument/2006/relationships/chart" Target="../charts/chart3.xml"/><Relationship Id="rId2" Type="http://schemas.openxmlformats.org/officeDocument/2006/relationships/tags" Target="../tags/tag18.xml"/><Relationship Id="rId1" Type="http://schemas.openxmlformats.org/officeDocument/2006/relationships/vmlDrawing" Target="../drawings/vmlDrawing10.vml"/><Relationship Id="rId6" Type="http://schemas.openxmlformats.org/officeDocument/2006/relationships/image" Target="../media/image24.emf"/><Relationship Id="rId5" Type="http://schemas.openxmlformats.org/officeDocument/2006/relationships/oleObject" Target="../embeddings/oleObject14.bin"/><Relationship Id="rId4"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tags" Target="../tags/tag21.xml"/><Relationship Id="rId7" Type="http://schemas.openxmlformats.org/officeDocument/2006/relationships/chart" Target="../charts/chart5.xml"/><Relationship Id="rId2" Type="http://schemas.openxmlformats.org/officeDocument/2006/relationships/tags" Target="../tags/tag20.xml"/><Relationship Id="rId1" Type="http://schemas.openxmlformats.org/officeDocument/2006/relationships/vmlDrawing" Target="../drawings/vmlDrawing11.vml"/><Relationship Id="rId6" Type="http://schemas.openxmlformats.org/officeDocument/2006/relationships/image" Target="../media/image24.emf"/><Relationship Id="rId5" Type="http://schemas.openxmlformats.org/officeDocument/2006/relationships/oleObject" Target="../embeddings/oleObject15.bin"/><Relationship Id="rId4"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tags" Target="../tags/tag23.xml"/><Relationship Id="rId7" Type="http://schemas.openxmlformats.org/officeDocument/2006/relationships/chart" Target="../charts/chart7.xml"/><Relationship Id="rId2" Type="http://schemas.openxmlformats.org/officeDocument/2006/relationships/tags" Target="../tags/tag22.xml"/><Relationship Id="rId1" Type="http://schemas.openxmlformats.org/officeDocument/2006/relationships/vmlDrawing" Target="../drawings/vmlDrawing12.vml"/><Relationship Id="rId6" Type="http://schemas.openxmlformats.org/officeDocument/2006/relationships/image" Target="../media/image24.emf"/><Relationship Id="rId5" Type="http://schemas.openxmlformats.org/officeDocument/2006/relationships/oleObject" Target="../embeddings/oleObject16.bin"/><Relationship Id="rId4"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tags" Target="../tags/tag25.xml"/><Relationship Id="rId7" Type="http://schemas.openxmlformats.org/officeDocument/2006/relationships/chart" Target="../charts/chart9.xml"/><Relationship Id="rId2" Type="http://schemas.openxmlformats.org/officeDocument/2006/relationships/tags" Target="../tags/tag24.xml"/><Relationship Id="rId1" Type="http://schemas.openxmlformats.org/officeDocument/2006/relationships/vmlDrawing" Target="../drawings/vmlDrawing13.vml"/><Relationship Id="rId6" Type="http://schemas.openxmlformats.org/officeDocument/2006/relationships/image" Target="../media/image24.emf"/><Relationship Id="rId5" Type="http://schemas.openxmlformats.org/officeDocument/2006/relationships/oleObject" Target="../embeddings/oleObject17.bin"/><Relationship Id="rId4"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tags" Target="../tags/tag27.xml"/><Relationship Id="rId7" Type="http://schemas.openxmlformats.org/officeDocument/2006/relationships/chart" Target="../charts/chart11.xml"/><Relationship Id="rId2" Type="http://schemas.openxmlformats.org/officeDocument/2006/relationships/tags" Target="../tags/tag26.xml"/><Relationship Id="rId1" Type="http://schemas.openxmlformats.org/officeDocument/2006/relationships/vmlDrawing" Target="../drawings/vmlDrawing14.vml"/><Relationship Id="rId6" Type="http://schemas.openxmlformats.org/officeDocument/2006/relationships/image" Target="../media/image24.emf"/><Relationship Id="rId5" Type="http://schemas.openxmlformats.org/officeDocument/2006/relationships/oleObject" Target="../embeddings/oleObject18.bin"/><Relationship Id="rId4"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tags" Target="../tags/tag29.xml"/><Relationship Id="rId7" Type="http://schemas.openxmlformats.org/officeDocument/2006/relationships/chart" Target="../charts/chart13.xml"/><Relationship Id="rId2" Type="http://schemas.openxmlformats.org/officeDocument/2006/relationships/tags" Target="../tags/tag28.xml"/><Relationship Id="rId1" Type="http://schemas.openxmlformats.org/officeDocument/2006/relationships/vmlDrawing" Target="../drawings/vmlDrawing15.vml"/><Relationship Id="rId6" Type="http://schemas.openxmlformats.org/officeDocument/2006/relationships/image" Target="../media/image24.emf"/><Relationship Id="rId5" Type="http://schemas.openxmlformats.org/officeDocument/2006/relationships/oleObject" Target="../embeddings/oleObject19.bin"/><Relationship Id="rId4"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tags" Target="../tags/tag31.xml"/><Relationship Id="rId7" Type="http://schemas.openxmlformats.org/officeDocument/2006/relationships/chart" Target="../charts/chart15.xml"/><Relationship Id="rId2" Type="http://schemas.openxmlformats.org/officeDocument/2006/relationships/tags" Target="../tags/tag30.xml"/><Relationship Id="rId1" Type="http://schemas.openxmlformats.org/officeDocument/2006/relationships/vmlDrawing" Target="../drawings/vmlDrawing16.vml"/><Relationship Id="rId6" Type="http://schemas.openxmlformats.org/officeDocument/2006/relationships/image" Target="../media/image24.emf"/><Relationship Id="rId5" Type="http://schemas.openxmlformats.org/officeDocument/2006/relationships/oleObject" Target="../embeddings/oleObject20.bin"/><Relationship Id="rId4"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tags" Target="../tags/tag33.xml"/><Relationship Id="rId7" Type="http://schemas.openxmlformats.org/officeDocument/2006/relationships/chart" Target="../charts/chart17.xml"/><Relationship Id="rId2" Type="http://schemas.openxmlformats.org/officeDocument/2006/relationships/tags" Target="../tags/tag32.xml"/><Relationship Id="rId1" Type="http://schemas.openxmlformats.org/officeDocument/2006/relationships/vmlDrawing" Target="../drawings/vmlDrawing17.vml"/><Relationship Id="rId6" Type="http://schemas.openxmlformats.org/officeDocument/2006/relationships/image" Target="../media/image24.emf"/><Relationship Id="rId5" Type="http://schemas.openxmlformats.org/officeDocument/2006/relationships/oleObject" Target="../embeddings/oleObject21.bin"/><Relationship Id="rId4"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tags" Target="../tags/tag35.xml"/><Relationship Id="rId7" Type="http://schemas.openxmlformats.org/officeDocument/2006/relationships/chart" Target="../charts/chart19.xml"/><Relationship Id="rId2" Type="http://schemas.openxmlformats.org/officeDocument/2006/relationships/tags" Target="../tags/tag34.xml"/><Relationship Id="rId1" Type="http://schemas.openxmlformats.org/officeDocument/2006/relationships/vmlDrawing" Target="../drawings/vmlDrawing18.vml"/><Relationship Id="rId6" Type="http://schemas.openxmlformats.org/officeDocument/2006/relationships/image" Target="../media/image24.emf"/><Relationship Id="rId5" Type="http://schemas.openxmlformats.org/officeDocument/2006/relationships/oleObject" Target="../embeddings/oleObject22.bin"/><Relationship Id="rId4"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14.emf"/><Relationship Id="rId2" Type="http://schemas.openxmlformats.org/officeDocument/2006/relationships/tags" Target="../tags/tag36.xml"/><Relationship Id="rId1" Type="http://schemas.openxmlformats.org/officeDocument/2006/relationships/vmlDrawing" Target="../drawings/vmlDrawing19.vml"/><Relationship Id="rId6" Type="http://schemas.openxmlformats.org/officeDocument/2006/relationships/oleObject" Target="../embeddings/oleObject23.bin"/><Relationship Id="rId5" Type="http://schemas.openxmlformats.org/officeDocument/2006/relationships/notesSlide" Target="../notesSlides/notesSlide1.xml"/><Relationship Id="rId4"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9"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14.emf"/><Relationship Id="rId2" Type="http://schemas.openxmlformats.org/officeDocument/2006/relationships/tags" Target="../tags/tag46.xml"/><Relationship Id="rId1" Type="http://schemas.openxmlformats.org/officeDocument/2006/relationships/vmlDrawing" Target="../drawings/vmlDrawing20.vml"/><Relationship Id="rId6" Type="http://schemas.openxmlformats.org/officeDocument/2006/relationships/oleObject" Target="../embeddings/oleObject24.bin"/><Relationship Id="rId5" Type="http://schemas.openxmlformats.org/officeDocument/2006/relationships/notesSlide" Target="../notesSlides/notesSlide2.xml"/><Relationship Id="rId4"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14.emf"/><Relationship Id="rId5" Type="http://schemas.openxmlformats.org/officeDocument/2006/relationships/oleObject" Target="../embeddings/oleObject11.bin"/><Relationship Id="rId4"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7.png"/><Relationship Id="rId1" Type="http://schemas.openxmlformats.org/officeDocument/2006/relationships/slideLayout" Target="../slideLayouts/slideLayout42.xml"/><Relationship Id="rId6" Type="http://schemas.openxmlformats.org/officeDocument/2006/relationships/image" Target="../media/image82.png"/></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14.emf"/><Relationship Id="rId2" Type="http://schemas.openxmlformats.org/officeDocument/2006/relationships/tags" Target="../tags/tag48.xml"/><Relationship Id="rId1" Type="http://schemas.openxmlformats.org/officeDocument/2006/relationships/vmlDrawing" Target="../drawings/vmlDrawing21.vml"/><Relationship Id="rId6" Type="http://schemas.openxmlformats.org/officeDocument/2006/relationships/oleObject" Target="../embeddings/oleObject25.bin"/><Relationship Id="rId5" Type="http://schemas.openxmlformats.org/officeDocument/2006/relationships/notesSlide" Target="../notesSlides/notesSlide4.xml"/><Relationship Id="rId4"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slideLayout" Target="../slideLayouts/slideLayout5.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tags" Target="../tags/tag66.xml"/><Relationship Id="rId2" Type="http://schemas.openxmlformats.org/officeDocument/2006/relationships/tags" Target="../tags/tag51.xml"/><Relationship Id="rId16" Type="http://schemas.openxmlformats.org/officeDocument/2006/relationships/tags" Target="../tags/tag65.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5" Type="http://schemas.openxmlformats.org/officeDocument/2006/relationships/tags" Target="../tags/tag64.xml"/><Relationship Id="rId10" Type="http://schemas.openxmlformats.org/officeDocument/2006/relationships/tags" Target="../tags/tag59.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14.emf"/><Relationship Id="rId2" Type="http://schemas.openxmlformats.org/officeDocument/2006/relationships/tags" Target="../tags/tag67.xml"/><Relationship Id="rId1" Type="http://schemas.openxmlformats.org/officeDocument/2006/relationships/vmlDrawing" Target="../drawings/vmlDrawing22.vml"/><Relationship Id="rId6" Type="http://schemas.openxmlformats.org/officeDocument/2006/relationships/oleObject" Target="../embeddings/oleObject26.bin"/><Relationship Id="rId5" Type="http://schemas.openxmlformats.org/officeDocument/2006/relationships/notesSlide" Target="../notesSlides/notesSlide5.xml"/><Relationship Id="rId4"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32.png"/><Relationship Id="rId2" Type="http://schemas.openxmlformats.org/officeDocument/2006/relationships/tags" Target="../tags/tag69.xml"/><Relationship Id="rId1" Type="http://schemas.openxmlformats.org/officeDocument/2006/relationships/vmlDrawing" Target="../drawings/vmlDrawing23.vml"/><Relationship Id="rId6" Type="http://schemas.openxmlformats.org/officeDocument/2006/relationships/image" Target="../media/image31.emf"/><Relationship Id="rId5" Type="http://schemas.openxmlformats.org/officeDocument/2006/relationships/oleObject" Target="../embeddings/oleObject27.bin"/><Relationship Id="rId4"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image" Target="../media/image14.emf"/><Relationship Id="rId5" Type="http://schemas.openxmlformats.org/officeDocument/2006/relationships/oleObject" Target="../embeddings/oleObject12.bin"/><Relationship Id="rId4"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17.xml"/><Relationship Id="rId7" Type="http://schemas.openxmlformats.org/officeDocument/2006/relationships/chart" Target="../charts/chart1.xml"/><Relationship Id="rId2" Type="http://schemas.openxmlformats.org/officeDocument/2006/relationships/tags" Target="../tags/tag16.xml"/><Relationship Id="rId1" Type="http://schemas.openxmlformats.org/officeDocument/2006/relationships/vmlDrawing" Target="../drawings/vmlDrawing9.vml"/><Relationship Id="rId6" Type="http://schemas.openxmlformats.org/officeDocument/2006/relationships/image" Target="../media/image24.emf"/><Relationship Id="rId5" Type="http://schemas.openxmlformats.org/officeDocument/2006/relationships/oleObject" Target="../embeddings/oleObject13.bin"/><Relationship Id="rId4"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055AF0A-0C49-43D3-B160-6983CDB23EA0}"/>
              </a:ext>
            </a:extLst>
          </p:cNvPr>
          <p:cNvSpPr>
            <a:spLocks noGrp="1"/>
          </p:cNvSpPr>
          <p:nvPr>
            <p:ph type="body" sz="quarter" idx="10"/>
          </p:nvPr>
        </p:nvSpPr>
        <p:spPr/>
        <p:txBody>
          <a:bodyPr/>
          <a:lstStyle/>
          <a:p>
            <a:r>
              <a:rPr lang="en-GB" dirty="0">
                <a:latin typeface="+mn-lt"/>
              </a:rPr>
              <a:t>Monetisation platforms: worldwide market shares 2019</a:t>
            </a:r>
          </a:p>
        </p:txBody>
      </p:sp>
      <p:sp>
        <p:nvSpPr>
          <p:cNvPr id="14" name="Text Placeholder 13">
            <a:extLst>
              <a:ext uri="{FF2B5EF4-FFF2-40B4-BE49-F238E27FC236}">
                <a16:creationId xmlns:a16="http://schemas.microsoft.com/office/drawing/2014/main" id="{0F64B768-E0BE-4385-983A-00AB5F9F62BD}"/>
              </a:ext>
            </a:extLst>
          </p:cNvPr>
          <p:cNvSpPr>
            <a:spLocks noGrp="1"/>
          </p:cNvSpPr>
          <p:nvPr>
            <p:ph type="body" sz="quarter" idx="11"/>
          </p:nvPr>
        </p:nvSpPr>
        <p:spPr/>
        <p:txBody>
          <a:bodyPr/>
          <a:lstStyle/>
          <a:p>
            <a:r>
              <a:rPr lang="en-GB" dirty="0"/>
              <a:t>John Abraham</a:t>
            </a:r>
          </a:p>
        </p:txBody>
      </p:sp>
    </p:spTree>
    <p:extLst>
      <p:ext uri="{BB962C8B-B14F-4D97-AF65-F5344CB8AC3E}">
        <p14:creationId xmlns:p14="http://schemas.microsoft.com/office/powerpoint/2010/main" val="289324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39C616-3179-497E-B300-AA8EB657B95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8" name="think-cell Slide" r:id="rId5" imgW="622" imgH="623" progId="TCLayout.ActiveDocument.1">
                  <p:embed/>
                </p:oleObj>
              </mc:Choice>
              <mc:Fallback>
                <p:oleObj name="think-cell Slide" r:id="rId5" imgW="622" imgH="623" progId="TCLayout.ActiveDocument.1">
                  <p:embed/>
                  <p:pic>
                    <p:nvPicPr>
                      <p:cNvPr id="8" name="Object 7" hidden="1">
                        <a:extLst>
                          <a:ext uri="{FF2B5EF4-FFF2-40B4-BE49-F238E27FC236}">
                            <a16:creationId xmlns:a16="http://schemas.microsoft.com/office/drawing/2014/main" id="{C539C616-3179-497E-B300-AA8EB657B95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78D246F8-E584-42BE-AB63-86FAA1E8DD20}"/>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000" b="1" dirty="0">
              <a:latin typeface="Franklin Gothic Book" panose="020B0503020102020204" pitchFamily="34" charset="0"/>
              <a:ea typeface="ＭＳ Ｐゴシック" panose="020B0600070205080204" pitchFamily="34" charset="-128"/>
              <a:cs typeface="Arial" panose="020B0604020202020204" pitchFamily="34" charset="0"/>
              <a:sym typeface="Franklin Gothic Book" panose="020B0503020102020204" pitchFamily="34" charset="0"/>
            </a:endParaRPr>
          </a:p>
        </p:txBody>
      </p:sp>
      <p:sp>
        <p:nvSpPr>
          <p:cNvPr id="2" name="Title 1">
            <a:extLst>
              <a:ext uri="{FF2B5EF4-FFF2-40B4-BE49-F238E27FC236}">
                <a16:creationId xmlns:a16="http://schemas.microsoft.com/office/drawing/2014/main" id="{6F1AB092-702B-43D3-B26A-DAC150C424E9}"/>
              </a:ext>
            </a:extLst>
          </p:cNvPr>
          <p:cNvSpPr>
            <a:spLocks noGrp="1"/>
          </p:cNvSpPr>
          <p:nvPr>
            <p:ph type="title"/>
          </p:nvPr>
        </p:nvSpPr>
        <p:spPr/>
        <p:txBody>
          <a:bodyPr/>
          <a:lstStyle/>
          <a:p>
            <a:r>
              <a:rPr lang="en-GB" dirty="0"/>
              <a:t>Monetisation platforms revenue market share</a:t>
            </a:r>
          </a:p>
        </p:txBody>
      </p:sp>
      <p:sp>
        <p:nvSpPr>
          <p:cNvPr id="3" name="Slide Number Placeholder 2">
            <a:extLst>
              <a:ext uri="{FF2B5EF4-FFF2-40B4-BE49-F238E27FC236}">
                <a16:creationId xmlns:a16="http://schemas.microsoft.com/office/drawing/2014/main" id="{2D51C212-1BB7-40FC-AA64-1E88CCF655D5}"/>
              </a:ext>
            </a:extLst>
          </p:cNvPr>
          <p:cNvSpPr>
            <a:spLocks noGrp="1"/>
          </p:cNvSpPr>
          <p:nvPr>
            <p:ph type="sldNum" sz="quarter" idx="4"/>
          </p:nvPr>
        </p:nvSpPr>
        <p:spPr/>
        <p:txBody>
          <a:bodyPr/>
          <a:lstStyle/>
          <a:p>
            <a:fld id="{E78626B2-E168-480E-BAE6-B60060C6AB83}" type="slidenum">
              <a:rPr lang="en-GB" smtClean="0"/>
              <a:pPr/>
              <a:t>10</a:t>
            </a:fld>
            <a:endParaRPr lang="en-GB" dirty="0"/>
          </a:p>
        </p:txBody>
      </p:sp>
      <p:sp>
        <p:nvSpPr>
          <p:cNvPr id="4" name="Text Placeholder 3">
            <a:extLst>
              <a:ext uri="{FF2B5EF4-FFF2-40B4-BE49-F238E27FC236}">
                <a16:creationId xmlns:a16="http://schemas.microsoft.com/office/drawing/2014/main" id="{57A3A5ED-60EF-4BB2-8DD6-481904EA746A}"/>
              </a:ext>
            </a:extLst>
          </p:cNvPr>
          <p:cNvSpPr>
            <a:spLocks noGrp="1"/>
          </p:cNvSpPr>
          <p:nvPr>
            <p:ph type="body" sz="quarter" idx="19"/>
          </p:nvPr>
        </p:nvSpPr>
        <p:spPr/>
        <p:txBody>
          <a:bodyPr/>
          <a:lstStyle/>
          <a:p>
            <a:r>
              <a:rPr lang="en-GB" baseline="30000" dirty="0"/>
              <a:t>1</a:t>
            </a:r>
            <a:r>
              <a:rPr lang="en-GB" dirty="0"/>
              <a:t> Other vendors include Capgemini, CGI Group, Comarch, Infosys Technologies, Matrixx Software, Nexign, Optiva, Oracle, Tata Consultancy Services, Tech Mahindra, Wipro Technologies and ZTE.</a:t>
            </a:r>
          </a:p>
        </p:txBody>
      </p:sp>
      <p:sp>
        <p:nvSpPr>
          <p:cNvPr id="5" name="Text Placeholder 4">
            <a:extLst>
              <a:ext uri="{FF2B5EF4-FFF2-40B4-BE49-F238E27FC236}">
                <a16:creationId xmlns:a16="http://schemas.microsoft.com/office/drawing/2014/main" id="{4E6D69F7-E60A-4ABC-86CF-C3FA46B09514}"/>
              </a:ext>
            </a:extLst>
          </p:cNvPr>
          <p:cNvSpPr>
            <a:spLocks noGrp="1"/>
          </p:cNvSpPr>
          <p:nvPr>
            <p:ph type="body" sz="quarter" idx="40"/>
          </p:nvPr>
        </p:nvSpPr>
        <p:spPr/>
        <p:txBody>
          <a:bodyPr/>
          <a:lstStyle/>
          <a:p>
            <a:r>
              <a:rPr lang="en-GB" dirty="0"/>
              <a:t>Figure 6: Monetisation platforms product revenue by vendor, worldwide, 2019</a:t>
            </a:r>
            <a:r>
              <a:rPr lang="en-GB" baseline="30000" dirty="0"/>
              <a:t>1</a:t>
            </a:r>
          </a:p>
        </p:txBody>
      </p:sp>
      <p:graphicFrame>
        <p:nvGraphicFramePr>
          <p:cNvPr id="11" name="Chart Placeholder 10">
            <a:extLst>
              <a:ext uri="{FF2B5EF4-FFF2-40B4-BE49-F238E27FC236}">
                <a16:creationId xmlns:a16="http://schemas.microsoft.com/office/drawing/2014/main" id="{00326C62-87DF-4B8A-8A30-C8C222F9B4B0}"/>
              </a:ext>
            </a:extLst>
          </p:cNvPr>
          <p:cNvGraphicFramePr>
            <a:graphicFrameLocks noGrp="1"/>
          </p:cNvGraphicFramePr>
          <p:nvPr>
            <p:ph type="chart" sz="quarter" idx="25"/>
            <p:extLst>
              <p:ext uri="{D42A27DB-BD31-4B8C-83A1-F6EECF244321}">
                <p14:modId xmlns:p14="http://schemas.microsoft.com/office/powerpoint/2010/main" val="3600675859"/>
              </p:ext>
            </p:extLst>
          </p:nvPr>
        </p:nvGraphicFramePr>
        <p:xfrm>
          <a:off x="460375" y="1903413"/>
          <a:ext cx="4232275" cy="4297362"/>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 Placeholder 6">
            <a:extLst>
              <a:ext uri="{FF2B5EF4-FFF2-40B4-BE49-F238E27FC236}">
                <a16:creationId xmlns:a16="http://schemas.microsoft.com/office/drawing/2014/main" id="{19E5CEDA-C8B4-43BE-A47C-B95A0993A6CC}"/>
              </a:ext>
            </a:extLst>
          </p:cNvPr>
          <p:cNvSpPr>
            <a:spLocks noGrp="1"/>
          </p:cNvSpPr>
          <p:nvPr>
            <p:ph type="body" sz="quarter" idx="41"/>
          </p:nvPr>
        </p:nvSpPr>
        <p:spPr/>
        <p:txBody>
          <a:bodyPr/>
          <a:lstStyle/>
          <a:p>
            <a:r>
              <a:rPr lang="en-GB" dirty="0"/>
              <a:t>Figure 7: Monetisation platforms professional services revenue by vendor, worldwide, 2019</a:t>
            </a:r>
            <a:r>
              <a:rPr lang="en-GB" baseline="30000" dirty="0"/>
              <a:t>1</a:t>
            </a:r>
          </a:p>
        </p:txBody>
      </p:sp>
      <p:sp>
        <p:nvSpPr>
          <p:cNvPr id="12" name="TextBox 1">
            <a:extLst>
              <a:ext uri="{FF2B5EF4-FFF2-40B4-BE49-F238E27FC236}">
                <a16:creationId xmlns:a16="http://schemas.microsoft.com/office/drawing/2014/main" id="{DDBBA588-517F-4C25-B932-C0D76E3609D8}"/>
              </a:ext>
            </a:extLst>
          </p:cNvPr>
          <p:cNvSpPr txBox="1"/>
          <p:nvPr/>
        </p:nvSpPr>
        <p:spPr>
          <a:xfrm>
            <a:off x="8157564" y="5977202"/>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dirty="0">
                <a:solidFill>
                  <a:schemeClr val="bg1">
                    <a:lumMod val="50000"/>
                  </a:schemeClr>
                </a:solidFill>
                <a:latin typeface="+mn-lt"/>
              </a:rPr>
              <a:t>Source: Analysys Mason</a:t>
            </a:r>
          </a:p>
        </p:txBody>
      </p:sp>
      <p:sp>
        <p:nvSpPr>
          <p:cNvPr id="13" name="TextBox 1">
            <a:extLst>
              <a:ext uri="{FF2B5EF4-FFF2-40B4-BE49-F238E27FC236}">
                <a16:creationId xmlns:a16="http://schemas.microsoft.com/office/drawing/2014/main" id="{516A895A-B083-41F3-833D-689CAB359529}"/>
              </a:ext>
            </a:extLst>
          </p:cNvPr>
          <p:cNvSpPr txBox="1"/>
          <p:nvPr/>
        </p:nvSpPr>
        <p:spPr>
          <a:xfrm>
            <a:off x="3404588" y="5977202"/>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dirty="0">
                <a:solidFill>
                  <a:schemeClr val="bg1">
                    <a:lumMod val="50000"/>
                  </a:schemeClr>
                </a:solidFill>
                <a:latin typeface="+mn-lt"/>
              </a:rPr>
              <a:t>Source: Analysys Mason</a:t>
            </a:r>
          </a:p>
        </p:txBody>
      </p:sp>
      <p:sp>
        <p:nvSpPr>
          <p:cNvPr id="15" name="Oval 14">
            <a:extLst>
              <a:ext uri="{FF2B5EF4-FFF2-40B4-BE49-F238E27FC236}">
                <a16:creationId xmlns:a16="http://schemas.microsoft.com/office/drawing/2014/main" id="{007F5904-F77A-4F38-A64B-1369EF2A9B58}"/>
              </a:ext>
            </a:extLst>
          </p:cNvPr>
          <p:cNvSpPr>
            <a:spLocks noChangeAspect="1"/>
          </p:cNvSpPr>
          <p:nvPr/>
        </p:nvSpPr>
        <p:spPr>
          <a:xfrm>
            <a:off x="1712492" y="2885694"/>
            <a:ext cx="1728040" cy="1728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300"/>
              </a:spcAft>
            </a:pPr>
            <a:r>
              <a:rPr lang="en-GB" sz="1200" b="1" spc="20" dirty="0">
                <a:solidFill>
                  <a:schemeClr val="accent3">
                    <a:lumMod val="50000"/>
                  </a:schemeClr>
                </a:solidFill>
                <a:latin typeface="+mn-lt"/>
              </a:rPr>
              <a:t>Total 2019:</a:t>
            </a:r>
          </a:p>
          <a:p>
            <a:pPr algn="ctr">
              <a:spcAft>
                <a:spcPts val="600"/>
              </a:spcAft>
            </a:pPr>
            <a:r>
              <a:rPr lang="en-GB" sz="1400" b="1" spc="20" baseline="0" dirty="0">
                <a:solidFill>
                  <a:srgbClr val="000000"/>
                </a:solidFill>
                <a:latin typeface="+mn-lt"/>
              </a:rPr>
              <a:t>USD5.73 billion</a:t>
            </a:r>
          </a:p>
          <a:p>
            <a:pPr algn="ctr">
              <a:spcAft>
                <a:spcPts val="300"/>
              </a:spcAft>
            </a:pPr>
            <a:r>
              <a:rPr lang="en-GB" sz="1200" b="1" spc="20" baseline="0" dirty="0">
                <a:solidFill>
                  <a:schemeClr val="accent3">
                    <a:lumMod val="50000"/>
                  </a:schemeClr>
                </a:solidFill>
                <a:latin typeface="+mn-lt"/>
              </a:rPr>
              <a:t>Year-on-year growth:</a:t>
            </a:r>
            <a:br>
              <a:rPr lang="en-GB" sz="1200" b="1" spc="20" baseline="0" dirty="0">
                <a:solidFill>
                  <a:schemeClr val="accent3">
                    <a:lumMod val="50000"/>
                  </a:schemeClr>
                </a:solidFill>
                <a:latin typeface="+mn-lt"/>
              </a:rPr>
            </a:br>
            <a:r>
              <a:rPr lang="en-GB" sz="1400" b="1" spc="20" baseline="0" dirty="0">
                <a:solidFill>
                  <a:srgbClr val="000000"/>
                </a:solidFill>
                <a:latin typeface="+mn-lt"/>
              </a:rPr>
              <a:t>–</a:t>
            </a:r>
            <a:r>
              <a:rPr lang="en-GB" sz="1400" b="1" spc="20" dirty="0">
                <a:solidFill>
                  <a:srgbClr val="000000"/>
                </a:solidFill>
              </a:rPr>
              <a:t>0.2</a:t>
            </a:r>
            <a:r>
              <a:rPr lang="en-GB" sz="1400" b="1" spc="20" baseline="0" dirty="0">
                <a:solidFill>
                  <a:srgbClr val="000000"/>
                </a:solidFill>
                <a:latin typeface="+mn-lt"/>
              </a:rPr>
              <a:t>%</a:t>
            </a:r>
          </a:p>
        </p:txBody>
      </p:sp>
      <p:graphicFrame>
        <p:nvGraphicFramePr>
          <p:cNvPr id="17" name="Chart Placeholder 10">
            <a:extLst>
              <a:ext uri="{FF2B5EF4-FFF2-40B4-BE49-F238E27FC236}">
                <a16:creationId xmlns:a16="http://schemas.microsoft.com/office/drawing/2014/main" id="{E2FE0215-6DD3-449D-8B30-474054ABD8E9}"/>
              </a:ext>
            </a:extLst>
          </p:cNvPr>
          <p:cNvGraphicFramePr>
            <a:graphicFrameLocks/>
          </p:cNvGraphicFramePr>
          <p:nvPr>
            <p:extLst>
              <p:ext uri="{D42A27DB-BD31-4B8C-83A1-F6EECF244321}">
                <p14:modId xmlns:p14="http://schemas.microsoft.com/office/powerpoint/2010/main" val="2971104934"/>
              </p:ext>
            </p:extLst>
          </p:nvPr>
        </p:nvGraphicFramePr>
        <p:xfrm>
          <a:off x="5221289" y="1894918"/>
          <a:ext cx="4232275" cy="4297362"/>
        </p:xfrm>
        <a:graphic>
          <a:graphicData uri="http://schemas.openxmlformats.org/drawingml/2006/chart">
            <c:chart xmlns:c="http://schemas.openxmlformats.org/drawingml/2006/chart" xmlns:r="http://schemas.openxmlformats.org/officeDocument/2006/relationships" r:id="rId8"/>
          </a:graphicData>
        </a:graphic>
      </p:graphicFrame>
      <p:sp>
        <p:nvSpPr>
          <p:cNvPr id="20" name="Oval 19">
            <a:extLst>
              <a:ext uri="{FF2B5EF4-FFF2-40B4-BE49-F238E27FC236}">
                <a16:creationId xmlns:a16="http://schemas.microsoft.com/office/drawing/2014/main" id="{E82EB98F-F73B-4137-97C4-7E4A16229754}"/>
              </a:ext>
            </a:extLst>
          </p:cNvPr>
          <p:cNvSpPr>
            <a:spLocks noChangeAspect="1"/>
          </p:cNvSpPr>
          <p:nvPr/>
        </p:nvSpPr>
        <p:spPr>
          <a:xfrm>
            <a:off x="6473406" y="2881073"/>
            <a:ext cx="1728040" cy="1728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300"/>
              </a:spcAft>
            </a:pPr>
            <a:r>
              <a:rPr lang="en-GB" sz="1200" b="1" spc="20" dirty="0">
                <a:solidFill>
                  <a:schemeClr val="accent3">
                    <a:lumMod val="50000"/>
                  </a:schemeClr>
                </a:solidFill>
                <a:latin typeface="+mn-lt"/>
              </a:rPr>
              <a:t>Total 2019:</a:t>
            </a:r>
          </a:p>
          <a:p>
            <a:pPr algn="ctr">
              <a:spcAft>
                <a:spcPts val="600"/>
              </a:spcAft>
            </a:pPr>
            <a:r>
              <a:rPr lang="en-GB" sz="1400" b="1" spc="20" baseline="0" dirty="0">
                <a:solidFill>
                  <a:srgbClr val="000000"/>
                </a:solidFill>
                <a:latin typeface="+mn-lt"/>
              </a:rPr>
              <a:t>USD12.9 billion</a:t>
            </a:r>
          </a:p>
          <a:p>
            <a:pPr algn="ctr">
              <a:spcAft>
                <a:spcPts val="300"/>
              </a:spcAft>
            </a:pPr>
            <a:r>
              <a:rPr lang="en-GB" sz="1200" b="1" spc="20" baseline="0" dirty="0">
                <a:solidFill>
                  <a:schemeClr val="accent3">
                    <a:lumMod val="50000"/>
                  </a:schemeClr>
                </a:solidFill>
                <a:latin typeface="+mn-lt"/>
              </a:rPr>
              <a:t>Year-on-year growth:</a:t>
            </a:r>
            <a:br>
              <a:rPr lang="en-GB" sz="1200" b="1" spc="20" baseline="0" dirty="0">
                <a:solidFill>
                  <a:schemeClr val="accent3">
                    <a:lumMod val="50000"/>
                  </a:schemeClr>
                </a:solidFill>
                <a:latin typeface="+mn-lt"/>
              </a:rPr>
            </a:br>
            <a:r>
              <a:rPr lang="en-GB" sz="1400" b="1" spc="20" baseline="0" dirty="0">
                <a:solidFill>
                  <a:srgbClr val="000000"/>
                </a:solidFill>
                <a:latin typeface="+mn-lt"/>
              </a:rPr>
              <a:t>–</a:t>
            </a:r>
            <a:r>
              <a:rPr lang="en-GB" sz="1400" b="1" spc="20" dirty="0">
                <a:solidFill>
                  <a:srgbClr val="000000"/>
                </a:solidFill>
              </a:rPr>
              <a:t>1.6</a:t>
            </a:r>
            <a:r>
              <a:rPr lang="en-GB" sz="1400" b="1" spc="20" baseline="0" dirty="0">
                <a:solidFill>
                  <a:srgbClr val="000000"/>
                </a:solidFill>
                <a:latin typeface="+mn-lt"/>
              </a:rPr>
              <a:t>%</a:t>
            </a:r>
          </a:p>
        </p:txBody>
      </p:sp>
    </p:spTree>
    <p:extLst>
      <p:ext uri="{BB962C8B-B14F-4D97-AF65-F5344CB8AC3E}">
        <p14:creationId xmlns:p14="http://schemas.microsoft.com/office/powerpoint/2010/main" val="2860793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FEE9FB3-8C79-402B-A5AE-C0BAAA2C287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2" name="think-cell Slide" r:id="rId5" imgW="622" imgH="623" progId="TCLayout.ActiveDocument.1">
                  <p:embed/>
                </p:oleObj>
              </mc:Choice>
              <mc:Fallback>
                <p:oleObj name="think-cell Slide" r:id="rId5" imgW="622" imgH="623" progId="TCLayout.ActiveDocument.1">
                  <p:embed/>
                  <p:pic>
                    <p:nvPicPr>
                      <p:cNvPr id="8" name="Object 7" hidden="1">
                        <a:extLst>
                          <a:ext uri="{FF2B5EF4-FFF2-40B4-BE49-F238E27FC236}">
                            <a16:creationId xmlns:a16="http://schemas.microsoft.com/office/drawing/2014/main" id="{9FEE9FB3-8C79-402B-A5AE-C0BAAA2C287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D237444B-0C33-4276-96C5-6F404363F6B7}"/>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000" b="1" dirty="0">
              <a:latin typeface="Franklin Gothic Book" panose="020B0503020102020204" pitchFamily="34" charset="0"/>
              <a:ea typeface="ＭＳ Ｐゴシック" panose="020B0600070205080204" pitchFamily="34" charset="-128"/>
              <a:cs typeface="Arial" panose="020B0604020202020204" pitchFamily="34" charset="0"/>
              <a:sym typeface="Franklin Gothic Book" panose="020B0503020102020204" pitchFamily="34" charset="0"/>
            </a:endParaRPr>
          </a:p>
        </p:txBody>
      </p:sp>
      <p:sp>
        <p:nvSpPr>
          <p:cNvPr id="2" name="Title 1">
            <a:extLst>
              <a:ext uri="{FF2B5EF4-FFF2-40B4-BE49-F238E27FC236}">
                <a16:creationId xmlns:a16="http://schemas.microsoft.com/office/drawing/2014/main" id="{9CE02355-9CCB-4EE5-9A6D-F6CCD92D3714}"/>
              </a:ext>
            </a:extLst>
          </p:cNvPr>
          <p:cNvSpPr>
            <a:spLocks noGrp="1"/>
          </p:cNvSpPr>
          <p:nvPr>
            <p:ph type="title"/>
          </p:nvPr>
        </p:nvSpPr>
        <p:spPr/>
        <p:txBody>
          <a:bodyPr/>
          <a:lstStyle/>
          <a:p>
            <a:r>
              <a:rPr lang="en-GB" dirty="0"/>
              <a:t>Billing and charging product revenue market share</a:t>
            </a:r>
          </a:p>
        </p:txBody>
      </p:sp>
      <p:sp>
        <p:nvSpPr>
          <p:cNvPr id="3" name="Slide Number Placeholder 2">
            <a:extLst>
              <a:ext uri="{FF2B5EF4-FFF2-40B4-BE49-F238E27FC236}">
                <a16:creationId xmlns:a16="http://schemas.microsoft.com/office/drawing/2014/main" id="{586EA2A8-F3AC-4344-9E98-48848AD736D4}"/>
              </a:ext>
            </a:extLst>
          </p:cNvPr>
          <p:cNvSpPr>
            <a:spLocks noGrp="1"/>
          </p:cNvSpPr>
          <p:nvPr>
            <p:ph type="sldNum" sz="quarter" idx="4"/>
          </p:nvPr>
        </p:nvSpPr>
        <p:spPr/>
        <p:txBody>
          <a:bodyPr/>
          <a:lstStyle/>
          <a:p>
            <a:fld id="{E78626B2-E168-480E-BAE6-B60060C6AB83}" type="slidenum">
              <a:rPr lang="en-GB" smtClean="0"/>
              <a:pPr/>
              <a:t>11</a:t>
            </a:fld>
            <a:endParaRPr lang="en-GB" dirty="0"/>
          </a:p>
        </p:txBody>
      </p:sp>
      <p:sp>
        <p:nvSpPr>
          <p:cNvPr id="4" name="Text Placeholder 3">
            <a:extLst>
              <a:ext uri="{FF2B5EF4-FFF2-40B4-BE49-F238E27FC236}">
                <a16:creationId xmlns:a16="http://schemas.microsoft.com/office/drawing/2014/main" id="{49E8777B-DFAB-4D98-8A3E-FDFE905F5F23}"/>
              </a:ext>
            </a:extLst>
          </p:cNvPr>
          <p:cNvSpPr>
            <a:spLocks noGrp="1"/>
          </p:cNvSpPr>
          <p:nvPr>
            <p:ph type="body" sz="quarter" idx="19"/>
          </p:nvPr>
        </p:nvSpPr>
        <p:spPr/>
        <p:txBody>
          <a:bodyPr/>
          <a:lstStyle/>
          <a:p>
            <a:r>
              <a:rPr lang="en-GB" baseline="30000" dirty="0"/>
              <a:t>1</a:t>
            </a:r>
            <a:r>
              <a:rPr lang="en-GB" dirty="0"/>
              <a:t> Other vendors include CGI Group, Comarch, Matrixx Software, Nexign, Nokia, Openet, Optiva, SAP and ZTE. We have revised upwards CSG’s 2018 product revenue in this sub-segment to account for revenue that was previously not considered to be related to telecoms billing and charging functions.</a:t>
            </a:r>
          </a:p>
        </p:txBody>
      </p:sp>
      <p:sp>
        <p:nvSpPr>
          <p:cNvPr id="5" name="Text Placeholder 4">
            <a:extLst>
              <a:ext uri="{FF2B5EF4-FFF2-40B4-BE49-F238E27FC236}">
                <a16:creationId xmlns:a16="http://schemas.microsoft.com/office/drawing/2014/main" id="{E0922E23-403D-4CC2-9B6E-409C8A6CF1BE}"/>
              </a:ext>
            </a:extLst>
          </p:cNvPr>
          <p:cNvSpPr>
            <a:spLocks noGrp="1"/>
          </p:cNvSpPr>
          <p:nvPr>
            <p:ph type="body" sz="quarter" idx="40"/>
          </p:nvPr>
        </p:nvSpPr>
        <p:spPr/>
        <p:txBody>
          <a:bodyPr/>
          <a:lstStyle/>
          <a:p>
            <a:r>
              <a:rPr lang="en-GB" dirty="0"/>
              <a:t>Figure 8: Billing and charging product revenue by vendor, worldwide, 2019</a:t>
            </a:r>
            <a:r>
              <a:rPr lang="en-GB" baseline="30000" dirty="0"/>
              <a:t>1</a:t>
            </a:r>
          </a:p>
        </p:txBody>
      </p:sp>
      <p:sp>
        <p:nvSpPr>
          <p:cNvPr id="7" name="Text Placeholder 6">
            <a:extLst>
              <a:ext uri="{FF2B5EF4-FFF2-40B4-BE49-F238E27FC236}">
                <a16:creationId xmlns:a16="http://schemas.microsoft.com/office/drawing/2014/main" id="{2CE732B9-1B74-4E36-A922-077E1299D94F}"/>
              </a:ext>
            </a:extLst>
          </p:cNvPr>
          <p:cNvSpPr>
            <a:spLocks noGrp="1"/>
          </p:cNvSpPr>
          <p:nvPr>
            <p:ph type="body" sz="quarter" idx="41"/>
          </p:nvPr>
        </p:nvSpPr>
        <p:spPr/>
        <p:txBody>
          <a:bodyPr/>
          <a:lstStyle/>
          <a:p>
            <a:r>
              <a:rPr lang="en-GB" dirty="0"/>
              <a:t>Figure 9: Product revenue and growth of top-six vendors compared to overall product revenue growth in the billing and charging market, 2019</a:t>
            </a:r>
          </a:p>
        </p:txBody>
      </p:sp>
      <p:graphicFrame>
        <p:nvGraphicFramePr>
          <p:cNvPr id="11" name="Chart Placeholder 13">
            <a:extLst>
              <a:ext uri="{FF2B5EF4-FFF2-40B4-BE49-F238E27FC236}">
                <a16:creationId xmlns:a16="http://schemas.microsoft.com/office/drawing/2014/main" id="{6DF888F3-C83B-4346-8BCA-D20C8807AD0E}"/>
              </a:ext>
            </a:extLst>
          </p:cNvPr>
          <p:cNvGraphicFramePr>
            <a:graphicFrameLocks noGrp="1"/>
          </p:cNvGraphicFramePr>
          <p:nvPr>
            <p:ph type="chart" sz="quarter" idx="42"/>
            <p:extLst>
              <p:ext uri="{D42A27DB-BD31-4B8C-83A1-F6EECF244321}">
                <p14:modId xmlns:p14="http://schemas.microsoft.com/office/powerpoint/2010/main" val="407811386"/>
              </p:ext>
            </p:extLst>
          </p:nvPr>
        </p:nvGraphicFramePr>
        <p:xfrm>
          <a:off x="5213350" y="1903413"/>
          <a:ext cx="4232275" cy="429736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Placeholder 10">
            <a:extLst>
              <a:ext uri="{FF2B5EF4-FFF2-40B4-BE49-F238E27FC236}">
                <a16:creationId xmlns:a16="http://schemas.microsoft.com/office/drawing/2014/main" id="{AC81C49F-683F-44F9-87F8-60E7A6B086A9}"/>
              </a:ext>
            </a:extLst>
          </p:cNvPr>
          <p:cNvGraphicFramePr>
            <a:graphicFrameLocks noGrp="1"/>
          </p:cNvGraphicFramePr>
          <p:nvPr>
            <p:ph type="chart" sz="quarter" idx="25"/>
            <p:extLst>
              <p:ext uri="{D42A27DB-BD31-4B8C-83A1-F6EECF244321}">
                <p14:modId xmlns:p14="http://schemas.microsoft.com/office/powerpoint/2010/main" val="502766667"/>
              </p:ext>
            </p:extLst>
          </p:nvPr>
        </p:nvGraphicFramePr>
        <p:xfrm>
          <a:off x="460375" y="1903413"/>
          <a:ext cx="4232275" cy="4297362"/>
        </p:xfrm>
        <a:graphic>
          <a:graphicData uri="http://schemas.openxmlformats.org/drawingml/2006/chart">
            <c:chart xmlns:c="http://schemas.openxmlformats.org/drawingml/2006/chart" xmlns:r="http://schemas.openxmlformats.org/officeDocument/2006/relationships" r:id="rId8"/>
          </a:graphicData>
        </a:graphic>
      </p:graphicFrame>
      <p:sp>
        <p:nvSpPr>
          <p:cNvPr id="13" name="TextBox 1">
            <a:extLst>
              <a:ext uri="{FF2B5EF4-FFF2-40B4-BE49-F238E27FC236}">
                <a16:creationId xmlns:a16="http://schemas.microsoft.com/office/drawing/2014/main" id="{79F4A0E4-DA6A-4311-9E3B-224B7F5F42A8}"/>
              </a:ext>
            </a:extLst>
          </p:cNvPr>
          <p:cNvSpPr txBox="1"/>
          <p:nvPr/>
        </p:nvSpPr>
        <p:spPr>
          <a:xfrm>
            <a:off x="3404588" y="5977202"/>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dirty="0">
                <a:solidFill>
                  <a:schemeClr val="bg1">
                    <a:lumMod val="50000"/>
                  </a:schemeClr>
                </a:solidFill>
                <a:latin typeface="+mn-lt"/>
              </a:rPr>
              <a:t>Source: Analysys Mason</a:t>
            </a:r>
          </a:p>
        </p:txBody>
      </p:sp>
      <p:sp>
        <p:nvSpPr>
          <p:cNvPr id="14" name="Oval 13">
            <a:extLst>
              <a:ext uri="{FF2B5EF4-FFF2-40B4-BE49-F238E27FC236}">
                <a16:creationId xmlns:a16="http://schemas.microsoft.com/office/drawing/2014/main" id="{82DCE8D0-16C5-4F67-810E-D974EF840FD3}"/>
              </a:ext>
            </a:extLst>
          </p:cNvPr>
          <p:cNvSpPr>
            <a:spLocks noChangeAspect="1"/>
          </p:cNvSpPr>
          <p:nvPr/>
        </p:nvSpPr>
        <p:spPr>
          <a:xfrm>
            <a:off x="1712492" y="2885694"/>
            <a:ext cx="1728040" cy="1728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300"/>
              </a:spcAft>
            </a:pPr>
            <a:r>
              <a:rPr lang="en-GB" sz="1200" b="1" spc="20" dirty="0">
                <a:solidFill>
                  <a:schemeClr val="accent3">
                    <a:lumMod val="50000"/>
                  </a:schemeClr>
                </a:solidFill>
                <a:latin typeface="+mn-lt"/>
              </a:rPr>
              <a:t>Total 2019:</a:t>
            </a:r>
          </a:p>
          <a:p>
            <a:pPr algn="ctr">
              <a:spcAft>
                <a:spcPts val="600"/>
              </a:spcAft>
            </a:pPr>
            <a:r>
              <a:rPr lang="en-GB" sz="1400" b="1" spc="20" baseline="0" dirty="0">
                <a:solidFill>
                  <a:srgbClr val="000000"/>
                </a:solidFill>
                <a:latin typeface="+mn-lt"/>
              </a:rPr>
              <a:t>USD3.83 billion</a:t>
            </a:r>
          </a:p>
          <a:p>
            <a:pPr algn="ctr">
              <a:spcAft>
                <a:spcPts val="300"/>
              </a:spcAft>
            </a:pPr>
            <a:r>
              <a:rPr lang="en-GB" sz="1200" b="1" spc="20" baseline="0" dirty="0">
                <a:solidFill>
                  <a:schemeClr val="accent3">
                    <a:lumMod val="50000"/>
                  </a:schemeClr>
                </a:solidFill>
                <a:latin typeface="+mn-lt"/>
              </a:rPr>
              <a:t>Year-on-year growth:</a:t>
            </a:r>
            <a:br>
              <a:rPr lang="en-GB" sz="1200" b="1" spc="20" baseline="0" dirty="0">
                <a:solidFill>
                  <a:schemeClr val="accent3">
                    <a:lumMod val="50000"/>
                  </a:schemeClr>
                </a:solidFill>
                <a:latin typeface="+mn-lt"/>
              </a:rPr>
            </a:br>
            <a:r>
              <a:rPr lang="en-GB" sz="1400" b="1" spc="20" dirty="0">
                <a:solidFill>
                  <a:srgbClr val="000000"/>
                </a:solidFill>
              </a:rPr>
              <a:t>0.8</a:t>
            </a:r>
            <a:r>
              <a:rPr lang="en-GB" sz="1400" b="1" spc="20" baseline="0" dirty="0">
                <a:solidFill>
                  <a:srgbClr val="000000"/>
                </a:solidFill>
                <a:latin typeface="+mn-lt"/>
              </a:rPr>
              <a:t>%</a:t>
            </a:r>
          </a:p>
        </p:txBody>
      </p:sp>
    </p:spTree>
    <p:extLst>
      <p:ext uri="{BB962C8B-B14F-4D97-AF65-F5344CB8AC3E}">
        <p14:creationId xmlns:p14="http://schemas.microsoft.com/office/powerpoint/2010/main" val="2821861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74EC21F-DAB7-473D-A2D0-62EFECA9D6D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6" name="think-cell Slide" r:id="rId5" imgW="622" imgH="623" progId="TCLayout.ActiveDocument.1">
                  <p:embed/>
                </p:oleObj>
              </mc:Choice>
              <mc:Fallback>
                <p:oleObj name="think-cell Slide" r:id="rId5" imgW="622" imgH="623" progId="TCLayout.ActiveDocument.1">
                  <p:embed/>
                  <p:pic>
                    <p:nvPicPr>
                      <p:cNvPr id="8" name="Object 7" hidden="1">
                        <a:extLst>
                          <a:ext uri="{FF2B5EF4-FFF2-40B4-BE49-F238E27FC236}">
                            <a16:creationId xmlns:a16="http://schemas.microsoft.com/office/drawing/2014/main" id="{574EC21F-DAB7-473D-A2D0-62EFECA9D6D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61717A3E-79E7-4EB5-B736-1F99179A83F7}"/>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000" b="1" dirty="0">
              <a:latin typeface="Franklin Gothic Book" panose="020B0503020102020204" pitchFamily="34" charset="0"/>
              <a:ea typeface="ＭＳ Ｐゴシック" panose="020B0600070205080204" pitchFamily="34" charset="-128"/>
              <a:cs typeface="Arial" panose="020B0604020202020204" pitchFamily="34" charset="0"/>
              <a:sym typeface="Franklin Gothic Book" panose="020B0503020102020204" pitchFamily="34" charset="0"/>
            </a:endParaRPr>
          </a:p>
        </p:txBody>
      </p:sp>
      <p:sp>
        <p:nvSpPr>
          <p:cNvPr id="2" name="Title 1">
            <a:extLst>
              <a:ext uri="{FF2B5EF4-FFF2-40B4-BE49-F238E27FC236}">
                <a16:creationId xmlns:a16="http://schemas.microsoft.com/office/drawing/2014/main" id="{9CE02355-9CCB-4EE5-9A6D-F6CCD92D3714}"/>
              </a:ext>
            </a:extLst>
          </p:cNvPr>
          <p:cNvSpPr>
            <a:spLocks noGrp="1"/>
          </p:cNvSpPr>
          <p:nvPr>
            <p:ph type="title"/>
          </p:nvPr>
        </p:nvSpPr>
        <p:spPr/>
        <p:txBody>
          <a:bodyPr/>
          <a:lstStyle/>
          <a:p>
            <a:r>
              <a:rPr lang="en-GB" dirty="0"/>
              <a:t>Billing and charging professional services revenue market share</a:t>
            </a:r>
          </a:p>
        </p:txBody>
      </p:sp>
      <p:sp>
        <p:nvSpPr>
          <p:cNvPr id="3" name="Slide Number Placeholder 2">
            <a:extLst>
              <a:ext uri="{FF2B5EF4-FFF2-40B4-BE49-F238E27FC236}">
                <a16:creationId xmlns:a16="http://schemas.microsoft.com/office/drawing/2014/main" id="{586EA2A8-F3AC-4344-9E98-48848AD736D4}"/>
              </a:ext>
            </a:extLst>
          </p:cNvPr>
          <p:cNvSpPr>
            <a:spLocks noGrp="1"/>
          </p:cNvSpPr>
          <p:nvPr>
            <p:ph type="sldNum" sz="quarter" idx="4"/>
          </p:nvPr>
        </p:nvSpPr>
        <p:spPr/>
        <p:txBody>
          <a:bodyPr/>
          <a:lstStyle/>
          <a:p>
            <a:fld id="{E78626B2-E168-480E-BAE6-B60060C6AB83}" type="slidenum">
              <a:rPr lang="en-GB" smtClean="0"/>
              <a:pPr/>
              <a:t>12</a:t>
            </a:fld>
            <a:endParaRPr lang="en-GB" dirty="0"/>
          </a:p>
        </p:txBody>
      </p:sp>
      <p:sp>
        <p:nvSpPr>
          <p:cNvPr id="4" name="Text Placeholder 3">
            <a:extLst>
              <a:ext uri="{FF2B5EF4-FFF2-40B4-BE49-F238E27FC236}">
                <a16:creationId xmlns:a16="http://schemas.microsoft.com/office/drawing/2014/main" id="{49E8777B-DFAB-4D98-8A3E-FDFE905F5F23}"/>
              </a:ext>
            </a:extLst>
          </p:cNvPr>
          <p:cNvSpPr>
            <a:spLocks noGrp="1"/>
          </p:cNvSpPr>
          <p:nvPr>
            <p:ph type="body" sz="quarter" idx="19"/>
          </p:nvPr>
        </p:nvSpPr>
        <p:spPr/>
        <p:txBody>
          <a:bodyPr/>
          <a:lstStyle/>
          <a:p>
            <a:r>
              <a:rPr lang="en-GB" baseline="30000" dirty="0"/>
              <a:t>1</a:t>
            </a:r>
            <a:r>
              <a:rPr lang="en-GB" dirty="0"/>
              <a:t> Other vendors include Atos, Capgemini, CGI Group, HCL Technologies, HP Enterprise, IBM, Infosys Technologies, Tata Consultancy Services, Tech Mahindra and Wipro Technologies.</a:t>
            </a:r>
          </a:p>
          <a:p>
            <a:endParaRPr lang="en-GB" dirty="0"/>
          </a:p>
        </p:txBody>
      </p:sp>
      <p:sp>
        <p:nvSpPr>
          <p:cNvPr id="5" name="Text Placeholder 4">
            <a:extLst>
              <a:ext uri="{FF2B5EF4-FFF2-40B4-BE49-F238E27FC236}">
                <a16:creationId xmlns:a16="http://schemas.microsoft.com/office/drawing/2014/main" id="{E0922E23-403D-4CC2-9B6E-409C8A6CF1BE}"/>
              </a:ext>
            </a:extLst>
          </p:cNvPr>
          <p:cNvSpPr>
            <a:spLocks noGrp="1"/>
          </p:cNvSpPr>
          <p:nvPr>
            <p:ph type="body" sz="quarter" idx="40"/>
          </p:nvPr>
        </p:nvSpPr>
        <p:spPr/>
        <p:txBody>
          <a:bodyPr/>
          <a:lstStyle/>
          <a:p>
            <a:r>
              <a:rPr lang="en-GB" dirty="0"/>
              <a:t>Figure 10: Billing and charging professional services revenue by vendor, worldwide, 2019</a:t>
            </a:r>
            <a:r>
              <a:rPr lang="en-GB" baseline="30000" dirty="0"/>
              <a:t>1</a:t>
            </a:r>
          </a:p>
        </p:txBody>
      </p:sp>
      <p:sp>
        <p:nvSpPr>
          <p:cNvPr id="7" name="Text Placeholder 6">
            <a:extLst>
              <a:ext uri="{FF2B5EF4-FFF2-40B4-BE49-F238E27FC236}">
                <a16:creationId xmlns:a16="http://schemas.microsoft.com/office/drawing/2014/main" id="{2CE732B9-1B74-4E36-A922-077E1299D94F}"/>
              </a:ext>
            </a:extLst>
          </p:cNvPr>
          <p:cNvSpPr>
            <a:spLocks noGrp="1"/>
          </p:cNvSpPr>
          <p:nvPr>
            <p:ph type="body" sz="quarter" idx="41"/>
          </p:nvPr>
        </p:nvSpPr>
        <p:spPr/>
        <p:txBody>
          <a:bodyPr/>
          <a:lstStyle/>
          <a:p>
            <a:r>
              <a:rPr lang="en-GB" dirty="0"/>
              <a:t>Figure 11: Professional services revenue and growth of top-six vendors compared to overall professional services revenue growth in the billing and charging market, 2019</a:t>
            </a:r>
          </a:p>
        </p:txBody>
      </p:sp>
      <p:graphicFrame>
        <p:nvGraphicFramePr>
          <p:cNvPr id="11" name="Chart Placeholder 13">
            <a:extLst>
              <a:ext uri="{FF2B5EF4-FFF2-40B4-BE49-F238E27FC236}">
                <a16:creationId xmlns:a16="http://schemas.microsoft.com/office/drawing/2014/main" id="{6DF888F3-C83B-4346-8BCA-D20C8807AD0E}"/>
              </a:ext>
            </a:extLst>
          </p:cNvPr>
          <p:cNvGraphicFramePr>
            <a:graphicFrameLocks noGrp="1"/>
          </p:cNvGraphicFramePr>
          <p:nvPr>
            <p:ph type="chart" sz="quarter" idx="42"/>
            <p:extLst>
              <p:ext uri="{D42A27DB-BD31-4B8C-83A1-F6EECF244321}">
                <p14:modId xmlns:p14="http://schemas.microsoft.com/office/powerpoint/2010/main" val="93425036"/>
              </p:ext>
            </p:extLst>
          </p:nvPr>
        </p:nvGraphicFramePr>
        <p:xfrm>
          <a:off x="5213350" y="1903413"/>
          <a:ext cx="4232275" cy="429736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Placeholder 10">
            <a:extLst>
              <a:ext uri="{FF2B5EF4-FFF2-40B4-BE49-F238E27FC236}">
                <a16:creationId xmlns:a16="http://schemas.microsoft.com/office/drawing/2014/main" id="{AC81C49F-683F-44F9-87F8-60E7A6B086A9}"/>
              </a:ext>
            </a:extLst>
          </p:cNvPr>
          <p:cNvGraphicFramePr>
            <a:graphicFrameLocks noGrp="1"/>
          </p:cNvGraphicFramePr>
          <p:nvPr>
            <p:ph type="chart" sz="quarter" idx="25"/>
            <p:extLst>
              <p:ext uri="{D42A27DB-BD31-4B8C-83A1-F6EECF244321}">
                <p14:modId xmlns:p14="http://schemas.microsoft.com/office/powerpoint/2010/main" val="188871229"/>
              </p:ext>
            </p:extLst>
          </p:nvPr>
        </p:nvGraphicFramePr>
        <p:xfrm>
          <a:off x="460375" y="1903413"/>
          <a:ext cx="4232275" cy="4297362"/>
        </p:xfrm>
        <a:graphic>
          <a:graphicData uri="http://schemas.openxmlformats.org/drawingml/2006/chart">
            <c:chart xmlns:c="http://schemas.openxmlformats.org/drawingml/2006/chart" xmlns:r="http://schemas.openxmlformats.org/officeDocument/2006/relationships" r:id="rId8"/>
          </a:graphicData>
        </a:graphic>
      </p:graphicFrame>
      <p:sp>
        <p:nvSpPr>
          <p:cNvPr id="13" name="TextBox 1">
            <a:extLst>
              <a:ext uri="{FF2B5EF4-FFF2-40B4-BE49-F238E27FC236}">
                <a16:creationId xmlns:a16="http://schemas.microsoft.com/office/drawing/2014/main" id="{79F4A0E4-DA6A-4311-9E3B-224B7F5F42A8}"/>
              </a:ext>
            </a:extLst>
          </p:cNvPr>
          <p:cNvSpPr txBox="1"/>
          <p:nvPr/>
        </p:nvSpPr>
        <p:spPr>
          <a:xfrm>
            <a:off x="3404588" y="5977202"/>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dirty="0">
                <a:solidFill>
                  <a:schemeClr val="bg1">
                    <a:lumMod val="50000"/>
                  </a:schemeClr>
                </a:solidFill>
                <a:latin typeface="+mn-lt"/>
              </a:rPr>
              <a:t>Source: Analysys Mason</a:t>
            </a:r>
          </a:p>
        </p:txBody>
      </p:sp>
      <p:sp>
        <p:nvSpPr>
          <p:cNvPr id="14" name="Oval 13">
            <a:extLst>
              <a:ext uri="{FF2B5EF4-FFF2-40B4-BE49-F238E27FC236}">
                <a16:creationId xmlns:a16="http://schemas.microsoft.com/office/drawing/2014/main" id="{82DCE8D0-16C5-4F67-810E-D974EF840FD3}"/>
              </a:ext>
            </a:extLst>
          </p:cNvPr>
          <p:cNvSpPr>
            <a:spLocks noChangeAspect="1"/>
          </p:cNvSpPr>
          <p:nvPr/>
        </p:nvSpPr>
        <p:spPr>
          <a:xfrm>
            <a:off x="1712492" y="2885694"/>
            <a:ext cx="1728040" cy="1728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300"/>
              </a:spcAft>
            </a:pPr>
            <a:r>
              <a:rPr lang="en-GB" sz="1200" b="1" spc="20" dirty="0">
                <a:solidFill>
                  <a:schemeClr val="accent3">
                    <a:lumMod val="50000"/>
                  </a:schemeClr>
                </a:solidFill>
                <a:latin typeface="+mn-lt"/>
              </a:rPr>
              <a:t>Total 2019:</a:t>
            </a:r>
          </a:p>
          <a:p>
            <a:pPr algn="ctr">
              <a:spcAft>
                <a:spcPts val="600"/>
              </a:spcAft>
            </a:pPr>
            <a:r>
              <a:rPr lang="en-GB" sz="1400" b="1" spc="20" baseline="0" dirty="0">
                <a:solidFill>
                  <a:srgbClr val="000000"/>
                </a:solidFill>
                <a:latin typeface="+mn-lt"/>
              </a:rPr>
              <a:t>USD7.84 billion</a:t>
            </a:r>
          </a:p>
          <a:p>
            <a:pPr algn="ctr">
              <a:spcAft>
                <a:spcPts val="300"/>
              </a:spcAft>
            </a:pPr>
            <a:r>
              <a:rPr lang="en-GB" sz="1200" b="1" spc="20" baseline="0" dirty="0">
                <a:solidFill>
                  <a:schemeClr val="accent3">
                    <a:lumMod val="50000"/>
                  </a:schemeClr>
                </a:solidFill>
                <a:latin typeface="+mn-lt"/>
              </a:rPr>
              <a:t>Year-on-year growth:</a:t>
            </a:r>
            <a:br>
              <a:rPr lang="en-GB" sz="1200" b="1" spc="20" baseline="0" dirty="0">
                <a:solidFill>
                  <a:schemeClr val="accent3">
                    <a:lumMod val="50000"/>
                  </a:schemeClr>
                </a:solidFill>
                <a:latin typeface="+mn-lt"/>
              </a:rPr>
            </a:br>
            <a:r>
              <a:rPr lang="en-GB" sz="1400" b="1" spc="20" baseline="0" dirty="0">
                <a:solidFill>
                  <a:srgbClr val="000000"/>
                </a:solidFill>
                <a:latin typeface="+mn-lt"/>
              </a:rPr>
              <a:t>–</a:t>
            </a:r>
            <a:r>
              <a:rPr lang="en-GB" sz="1400" b="1" spc="20" dirty="0">
                <a:solidFill>
                  <a:srgbClr val="000000"/>
                </a:solidFill>
              </a:rPr>
              <a:t>2.5</a:t>
            </a:r>
            <a:r>
              <a:rPr lang="en-GB" sz="1400" b="1" spc="20" baseline="0" dirty="0">
                <a:solidFill>
                  <a:srgbClr val="000000"/>
                </a:solidFill>
                <a:latin typeface="+mn-lt"/>
              </a:rPr>
              <a:t>%</a:t>
            </a:r>
          </a:p>
        </p:txBody>
      </p:sp>
    </p:spTree>
    <p:extLst>
      <p:ext uri="{BB962C8B-B14F-4D97-AF65-F5344CB8AC3E}">
        <p14:creationId xmlns:p14="http://schemas.microsoft.com/office/powerpoint/2010/main" val="1319542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0D40786-9317-4C9A-90B8-C1D2C2CB7B8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0" name="think-cell Slide" r:id="rId5" imgW="622" imgH="623" progId="TCLayout.ActiveDocument.1">
                  <p:embed/>
                </p:oleObj>
              </mc:Choice>
              <mc:Fallback>
                <p:oleObj name="think-cell Slide" r:id="rId5" imgW="622" imgH="623" progId="TCLayout.ActiveDocument.1">
                  <p:embed/>
                  <p:pic>
                    <p:nvPicPr>
                      <p:cNvPr id="8" name="Object 7" hidden="1">
                        <a:extLst>
                          <a:ext uri="{FF2B5EF4-FFF2-40B4-BE49-F238E27FC236}">
                            <a16:creationId xmlns:a16="http://schemas.microsoft.com/office/drawing/2014/main" id="{B0D40786-9317-4C9A-90B8-C1D2C2CB7B8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9BF9DE9E-8E2D-4157-88A5-FCD5DDF13A40}"/>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000" b="1" dirty="0">
              <a:latin typeface="Franklin Gothic Book" panose="020B0503020102020204" pitchFamily="34" charset="0"/>
              <a:ea typeface="ＭＳ Ｐゴシック" panose="020B0600070205080204" pitchFamily="34" charset="-128"/>
              <a:cs typeface="Arial" panose="020B0604020202020204" pitchFamily="34" charset="0"/>
              <a:sym typeface="Franklin Gothic Book" panose="020B0503020102020204" pitchFamily="34" charset="0"/>
            </a:endParaRPr>
          </a:p>
        </p:txBody>
      </p:sp>
      <p:sp>
        <p:nvSpPr>
          <p:cNvPr id="2" name="Title 1">
            <a:extLst>
              <a:ext uri="{FF2B5EF4-FFF2-40B4-BE49-F238E27FC236}">
                <a16:creationId xmlns:a16="http://schemas.microsoft.com/office/drawing/2014/main" id="{9CE02355-9CCB-4EE5-9A6D-F6CCD92D3714}"/>
              </a:ext>
            </a:extLst>
          </p:cNvPr>
          <p:cNvSpPr>
            <a:spLocks noGrp="1"/>
          </p:cNvSpPr>
          <p:nvPr>
            <p:ph type="title"/>
          </p:nvPr>
        </p:nvSpPr>
        <p:spPr/>
        <p:txBody>
          <a:bodyPr/>
          <a:lstStyle/>
          <a:p>
            <a:r>
              <a:rPr lang="en-GB" dirty="0"/>
              <a:t>Partner and interconnect product revenue market share</a:t>
            </a:r>
          </a:p>
        </p:txBody>
      </p:sp>
      <p:sp>
        <p:nvSpPr>
          <p:cNvPr id="3" name="Slide Number Placeholder 2">
            <a:extLst>
              <a:ext uri="{FF2B5EF4-FFF2-40B4-BE49-F238E27FC236}">
                <a16:creationId xmlns:a16="http://schemas.microsoft.com/office/drawing/2014/main" id="{586EA2A8-F3AC-4344-9E98-48848AD736D4}"/>
              </a:ext>
            </a:extLst>
          </p:cNvPr>
          <p:cNvSpPr>
            <a:spLocks noGrp="1"/>
          </p:cNvSpPr>
          <p:nvPr>
            <p:ph type="sldNum" sz="quarter" idx="4"/>
          </p:nvPr>
        </p:nvSpPr>
        <p:spPr/>
        <p:txBody>
          <a:bodyPr/>
          <a:lstStyle/>
          <a:p>
            <a:fld id="{E78626B2-E168-480E-BAE6-B60060C6AB83}" type="slidenum">
              <a:rPr lang="en-GB" smtClean="0"/>
              <a:pPr/>
              <a:t>13</a:t>
            </a:fld>
            <a:endParaRPr lang="en-GB" dirty="0"/>
          </a:p>
        </p:txBody>
      </p:sp>
      <p:sp>
        <p:nvSpPr>
          <p:cNvPr id="4" name="Text Placeholder 3">
            <a:extLst>
              <a:ext uri="{FF2B5EF4-FFF2-40B4-BE49-F238E27FC236}">
                <a16:creationId xmlns:a16="http://schemas.microsoft.com/office/drawing/2014/main" id="{49E8777B-DFAB-4D98-8A3E-FDFE905F5F23}"/>
              </a:ext>
            </a:extLst>
          </p:cNvPr>
          <p:cNvSpPr>
            <a:spLocks noGrp="1"/>
          </p:cNvSpPr>
          <p:nvPr>
            <p:ph type="body" sz="quarter" idx="19"/>
          </p:nvPr>
        </p:nvSpPr>
        <p:spPr/>
        <p:txBody>
          <a:bodyPr/>
          <a:lstStyle/>
          <a:p>
            <a:r>
              <a:rPr lang="en-GB" baseline="30000" dirty="0"/>
              <a:t>1</a:t>
            </a:r>
            <a:r>
              <a:rPr lang="en-GB" dirty="0"/>
              <a:t> Other vendors include </a:t>
            </a:r>
            <a:r>
              <a:rPr lang="en-US" dirty="0"/>
              <a:t>BearingPoint, Comarch, Ericsson, FTS, Mind CTI, Nexign, Sofrecom and Syniverse Technologies.</a:t>
            </a:r>
            <a:endParaRPr lang="en-GB" dirty="0"/>
          </a:p>
          <a:p>
            <a:endParaRPr lang="en-GB" dirty="0"/>
          </a:p>
        </p:txBody>
      </p:sp>
      <p:sp>
        <p:nvSpPr>
          <p:cNvPr id="5" name="Text Placeholder 4">
            <a:extLst>
              <a:ext uri="{FF2B5EF4-FFF2-40B4-BE49-F238E27FC236}">
                <a16:creationId xmlns:a16="http://schemas.microsoft.com/office/drawing/2014/main" id="{E0922E23-403D-4CC2-9B6E-409C8A6CF1BE}"/>
              </a:ext>
            </a:extLst>
          </p:cNvPr>
          <p:cNvSpPr>
            <a:spLocks noGrp="1"/>
          </p:cNvSpPr>
          <p:nvPr>
            <p:ph type="body" sz="quarter" idx="40"/>
          </p:nvPr>
        </p:nvSpPr>
        <p:spPr/>
        <p:txBody>
          <a:bodyPr/>
          <a:lstStyle/>
          <a:p>
            <a:r>
              <a:rPr lang="en-GB" dirty="0"/>
              <a:t>Figure 12: Partner and interconnect product revenue by vendor, worldwide, 2019</a:t>
            </a:r>
            <a:r>
              <a:rPr lang="en-GB" baseline="30000" dirty="0"/>
              <a:t>1</a:t>
            </a:r>
          </a:p>
        </p:txBody>
      </p:sp>
      <p:sp>
        <p:nvSpPr>
          <p:cNvPr id="7" name="Text Placeholder 6">
            <a:extLst>
              <a:ext uri="{FF2B5EF4-FFF2-40B4-BE49-F238E27FC236}">
                <a16:creationId xmlns:a16="http://schemas.microsoft.com/office/drawing/2014/main" id="{2CE732B9-1B74-4E36-A922-077E1299D94F}"/>
              </a:ext>
            </a:extLst>
          </p:cNvPr>
          <p:cNvSpPr>
            <a:spLocks noGrp="1"/>
          </p:cNvSpPr>
          <p:nvPr>
            <p:ph type="body" sz="quarter" idx="41"/>
          </p:nvPr>
        </p:nvSpPr>
        <p:spPr/>
        <p:txBody>
          <a:bodyPr/>
          <a:lstStyle/>
          <a:p>
            <a:r>
              <a:rPr lang="en-GB" dirty="0"/>
              <a:t>Figure 13: Product revenue and growth of top-six vendors compared to overall product revenue growth in the partner and interconnect market, 2019</a:t>
            </a:r>
          </a:p>
        </p:txBody>
      </p:sp>
      <p:graphicFrame>
        <p:nvGraphicFramePr>
          <p:cNvPr id="11" name="Chart Placeholder 13">
            <a:extLst>
              <a:ext uri="{FF2B5EF4-FFF2-40B4-BE49-F238E27FC236}">
                <a16:creationId xmlns:a16="http://schemas.microsoft.com/office/drawing/2014/main" id="{6DF888F3-C83B-4346-8BCA-D20C8807AD0E}"/>
              </a:ext>
            </a:extLst>
          </p:cNvPr>
          <p:cNvGraphicFramePr>
            <a:graphicFrameLocks noGrp="1"/>
          </p:cNvGraphicFramePr>
          <p:nvPr>
            <p:ph type="chart" sz="quarter" idx="42"/>
            <p:extLst>
              <p:ext uri="{D42A27DB-BD31-4B8C-83A1-F6EECF244321}">
                <p14:modId xmlns:p14="http://schemas.microsoft.com/office/powerpoint/2010/main" val="169751996"/>
              </p:ext>
            </p:extLst>
          </p:nvPr>
        </p:nvGraphicFramePr>
        <p:xfrm>
          <a:off x="5213350" y="1903413"/>
          <a:ext cx="4232275" cy="429736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Placeholder 10">
            <a:extLst>
              <a:ext uri="{FF2B5EF4-FFF2-40B4-BE49-F238E27FC236}">
                <a16:creationId xmlns:a16="http://schemas.microsoft.com/office/drawing/2014/main" id="{AC81C49F-683F-44F9-87F8-60E7A6B086A9}"/>
              </a:ext>
            </a:extLst>
          </p:cNvPr>
          <p:cNvGraphicFramePr>
            <a:graphicFrameLocks noGrp="1"/>
          </p:cNvGraphicFramePr>
          <p:nvPr>
            <p:ph type="chart" sz="quarter" idx="25"/>
            <p:extLst>
              <p:ext uri="{D42A27DB-BD31-4B8C-83A1-F6EECF244321}">
                <p14:modId xmlns:p14="http://schemas.microsoft.com/office/powerpoint/2010/main" val="2481817485"/>
              </p:ext>
            </p:extLst>
          </p:nvPr>
        </p:nvGraphicFramePr>
        <p:xfrm>
          <a:off x="460375" y="1903413"/>
          <a:ext cx="4232275" cy="4297362"/>
        </p:xfrm>
        <a:graphic>
          <a:graphicData uri="http://schemas.openxmlformats.org/drawingml/2006/chart">
            <c:chart xmlns:c="http://schemas.openxmlformats.org/drawingml/2006/chart" xmlns:r="http://schemas.openxmlformats.org/officeDocument/2006/relationships" r:id="rId8"/>
          </a:graphicData>
        </a:graphic>
      </p:graphicFrame>
      <p:sp>
        <p:nvSpPr>
          <p:cNvPr id="13" name="TextBox 1">
            <a:extLst>
              <a:ext uri="{FF2B5EF4-FFF2-40B4-BE49-F238E27FC236}">
                <a16:creationId xmlns:a16="http://schemas.microsoft.com/office/drawing/2014/main" id="{79F4A0E4-DA6A-4311-9E3B-224B7F5F42A8}"/>
              </a:ext>
            </a:extLst>
          </p:cNvPr>
          <p:cNvSpPr txBox="1"/>
          <p:nvPr/>
        </p:nvSpPr>
        <p:spPr>
          <a:xfrm>
            <a:off x="3404588" y="5977202"/>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dirty="0">
                <a:solidFill>
                  <a:schemeClr val="bg1">
                    <a:lumMod val="50000"/>
                  </a:schemeClr>
                </a:solidFill>
                <a:latin typeface="+mn-lt"/>
              </a:rPr>
              <a:t>Source: Analysys Mason</a:t>
            </a:r>
          </a:p>
        </p:txBody>
      </p:sp>
      <p:sp>
        <p:nvSpPr>
          <p:cNvPr id="14" name="Oval 13">
            <a:extLst>
              <a:ext uri="{FF2B5EF4-FFF2-40B4-BE49-F238E27FC236}">
                <a16:creationId xmlns:a16="http://schemas.microsoft.com/office/drawing/2014/main" id="{82DCE8D0-16C5-4F67-810E-D974EF840FD3}"/>
              </a:ext>
            </a:extLst>
          </p:cNvPr>
          <p:cNvSpPr>
            <a:spLocks noChangeAspect="1"/>
          </p:cNvSpPr>
          <p:nvPr/>
        </p:nvSpPr>
        <p:spPr>
          <a:xfrm>
            <a:off x="1712492" y="2885694"/>
            <a:ext cx="1728040" cy="1728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300"/>
              </a:spcAft>
            </a:pPr>
            <a:r>
              <a:rPr lang="en-GB" sz="1200" b="1" spc="20" dirty="0">
                <a:solidFill>
                  <a:schemeClr val="accent3">
                    <a:lumMod val="50000"/>
                  </a:schemeClr>
                </a:solidFill>
                <a:latin typeface="+mn-lt"/>
              </a:rPr>
              <a:t>Total 2019:</a:t>
            </a:r>
          </a:p>
          <a:p>
            <a:pPr algn="ctr">
              <a:spcAft>
                <a:spcPts val="600"/>
              </a:spcAft>
            </a:pPr>
            <a:r>
              <a:rPr lang="en-GB" sz="1400" b="1" spc="20" baseline="0" dirty="0">
                <a:solidFill>
                  <a:srgbClr val="000000"/>
                </a:solidFill>
                <a:latin typeface="+mn-lt"/>
              </a:rPr>
              <a:t>USD536 million</a:t>
            </a:r>
          </a:p>
          <a:p>
            <a:pPr algn="ctr">
              <a:spcAft>
                <a:spcPts val="300"/>
              </a:spcAft>
            </a:pPr>
            <a:r>
              <a:rPr lang="en-GB" sz="1200" b="1" spc="20" baseline="0" dirty="0">
                <a:solidFill>
                  <a:schemeClr val="accent3">
                    <a:lumMod val="50000"/>
                  </a:schemeClr>
                </a:solidFill>
                <a:latin typeface="+mn-lt"/>
              </a:rPr>
              <a:t>Year-on-year growth:</a:t>
            </a:r>
            <a:br>
              <a:rPr lang="en-GB" sz="1200" b="1" spc="20" baseline="0" dirty="0">
                <a:solidFill>
                  <a:schemeClr val="accent3">
                    <a:lumMod val="50000"/>
                  </a:schemeClr>
                </a:solidFill>
                <a:latin typeface="+mn-lt"/>
              </a:rPr>
            </a:br>
            <a:r>
              <a:rPr lang="en-GB" sz="1400" b="1" spc="20" baseline="0" dirty="0">
                <a:solidFill>
                  <a:srgbClr val="000000"/>
                </a:solidFill>
                <a:latin typeface="+mn-lt"/>
              </a:rPr>
              <a:t>–</a:t>
            </a:r>
            <a:r>
              <a:rPr lang="en-GB" sz="1400" b="1" spc="20" dirty="0">
                <a:solidFill>
                  <a:srgbClr val="000000"/>
                </a:solidFill>
              </a:rPr>
              <a:t>0.6</a:t>
            </a:r>
            <a:r>
              <a:rPr lang="en-GB" sz="1400" b="1" spc="20" baseline="0" dirty="0">
                <a:solidFill>
                  <a:srgbClr val="000000"/>
                </a:solidFill>
                <a:latin typeface="+mn-lt"/>
              </a:rPr>
              <a:t>%</a:t>
            </a:r>
          </a:p>
        </p:txBody>
      </p:sp>
    </p:spTree>
    <p:extLst>
      <p:ext uri="{BB962C8B-B14F-4D97-AF65-F5344CB8AC3E}">
        <p14:creationId xmlns:p14="http://schemas.microsoft.com/office/powerpoint/2010/main" val="3328702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8F25453-21B1-4821-AB81-F1BB605E1A5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4" name="think-cell Slide" r:id="rId5" imgW="622" imgH="623" progId="TCLayout.ActiveDocument.1">
                  <p:embed/>
                </p:oleObj>
              </mc:Choice>
              <mc:Fallback>
                <p:oleObj name="think-cell Slide" r:id="rId5" imgW="622" imgH="623" progId="TCLayout.ActiveDocument.1">
                  <p:embed/>
                  <p:pic>
                    <p:nvPicPr>
                      <p:cNvPr id="8" name="Object 7" hidden="1">
                        <a:extLst>
                          <a:ext uri="{FF2B5EF4-FFF2-40B4-BE49-F238E27FC236}">
                            <a16:creationId xmlns:a16="http://schemas.microsoft.com/office/drawing/2014/main" id="{08F25453-21B1-4821-AB81-F1BB605E1A5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47F4C8F7-9A1D-4E40-9083-700073D5B90F}"/>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000" b="1" dirty="0">
              <a:latin typeface="Franklin Gothic Book" panose="020B0503020102020204" pitchFamily="34" charset="0"/>
              <a:ea typeface="ＭＳ Ｐゴシック" panose="020B0600070205080204" pitchFamily="34" charset="-128"/>
              <a:cs typeface="Arial" panose="020B0604020202020204" pitchFamily="34" charset="0"/>
              <a:sym typeface="Franklin Gothic Book" panose="020B0503020102020204" pitchFamily="34" charset="0"/>
            </a:endParaRPr>
          </a:p>
        </p:txBody>
      </p:sp>
      <p:sp>
        <p:nvSpPr>
          <p:cNvPr id="2" name="Title 1">
            <a:extLst>
              <a:ext uri="{FF2B5EF4-FFF2-40B4-BE49-F238E27FC236}">
                <a16:creationId xmlns:a16="http://schemas.microsoft.com/office/drawing/2014/main" id="{9CE02355-9CCB-4EE5-9A6D-F6CCD92D3714}"/>
              </a:ext>
            </a:extLst>
          </p:cNvPr>
          <p:cNvSpPr>
            <a:spLocks noGrp="1"/>
          </p:cNvSpPr>
          <p:nvPr>
            <p:ph type="title"/>
          </p:nvPr>
        </p:nvSpPr>
        <p:spPr/>
        <p:txBody>
          <a:bodyPr/>
          <a:lstStyle/>
          <a:p>
            <a:r>
              <a:rPr lang="en-GB" dirty="0"/>
              <a:t>Partner and interconnect professional services revenue market share</a:t>
            </a:r>
          </a:p>
        </p:txBody>
      </p:sp>
      <p:sp>
        <p:nvSpPr>
          <p:cNvPr id="3" name="Slide Number Placeholder 2">
            <a:extLst>
              <a:ext uri="{FF2B5EF4-FFF2-40B4-BE49-F238E27FC236}">
                <a16:creationId xmlns:a16="http://schemas.microsoft.com/office/drawing/2014/main" id="{586EA2A8-F3AC-4344-9E98-48848AD736D4}"/>
              </a:ext>
            </a:extLst>
          </p:cNvPr>
          <p:cNvSpPr>
            <a:spLocks noGrp="1"/>
          </p:cNvSpPr>
          <p:nvPr>
            <p:ph type="sldNum" sz="quarter" idx="4"/>
          </p:nvPr>
        </p:nvSpPr>
        <p:spPr/>
        <p:txBody>
          <a:bodyPr/>
          <a:lstStyle/>
          <a:p>
            <a:fld id="{E78626B2-E168-480E-BAE6-B60060C6AB83}" type="slidenum">
              <a:rPr lang="en-GB" smtClean="0"/>
              <a:pPr/>
              <a:t>14</a:t>
            </a:fld>
            <a:endParaRPr lang="en-GB" dirty="0"/>
          </a:p>
        </p:txBody>
      </p:sp>
      <p:sp>
        <p:nvSpPr>
          <p:cNvPr id="4" name="Text Placeholder 3">
            <a:extLst>
              <a:ext uri="{FF2B5EF4-FFF2-40B4-BE49-F238E27FC236}">
                <a16:creationId xmlns:a16="http://schemas.microsoft.com/office/drawing/2014/main" id="{49E8777B-DFAB-4D98-8A3E-FDFE905F5F23}"/>
              </a:ext>
            </a:extLst>
          </p:cNvPr>
          <p:cNvSpPr>
            <a:spLocks noGrp="1"/>
          </p:cNvSpPr>
          <p:nvPr>
            <p:ph type="body" sz="quarter" idx="19"/>
          </p:nvPr>
        </p:nvSpPr>
        <p:spPr/>
        <p:txBody>
          <a:bodyPr/>
          <a:lstStyle/>
          <a:p>
            <a:r>
              <a:rPr lang="en-GB" baseline="30000" dirty="0"/>
              <a:t>1</a:t>
            </a:r>
            <a:r>
              <a:rPr lang="en-GB" dirty="0"/>
              <a:t> Other vendors include Amdocs, Capgemini, CSG, Ericsson, HCL Technologies, HP Enterprise, Huawei, Infosys Technologies, Tata Consultancy Services and Wipro Technologies.</a:t>
            </a:r>
          </a:p>
          <a:p>
            <a:endParaRPr lang="en-GB" dirty="0"/>
          </a:p>
          <a:p>
            <a:endParaRPr lang="en-GB" dirty="0"/>
          </a:p>
          <a:p>
            <a:endParaRPr lang="en-GB" dirty="0"/>
          </a:p>
          <a:p>
            <a:endParaRPr lang="en-GB" dirty="0"/>
          </a:p>
          <a:p>
            <a:endParaRPr lang="en-GB" dirty="0"/>
          </a:p>
        </p:txBody>
      </p:sp>
      <p:sp>
        <p:nvSpPr>
          <p:cNvPr id="5" name="Text Placeholder 4">
            <a:extLst>
              <a:ext uri="{FF2B5EF4-FFF2-40B4-BE49-F238E27FC236}">
                <a16:creationId xmlns:a16="http://schemas.microsoft.com/office/drawing/2014/main" id="{E0922E23-403D-4CC2-9B6E-409C8A6CF1BE}"/>
              </a:ext>
            </a:extLst>
          </p:cNvPr>
          <p:cNvSpPr>
            <a:spLocks noGrp="1"/>
          </p:cNvSpPr>
          <p:nvPr>
            <p:ph type="body" sz="quarter" idx="40"/>
          </p:nvPr>
        </p:nvSpPr>
        <p:spPr/>
        <p:txBody>
          <a:bodyPr/>
          <a:lstStyle/>
          <a:p>
            <a:r>
              <a:rPr lang="en-GB" dirty="0"/>
              <a:t>Figure 14: Partner and interconnect professional services revenue by vendor, worldwide, 2019</a:t>
            </a:r>
            <a:r>
              <a:rPr lang="en-GB" baseline="30000" dirty="0"/>
              <a:t>1</a:t>
            </a:r>
          </a:p>
        </p:txBody>
      </p:sp>
      <p:sp>
        <p:nvSpPr>
          <p:cNvPr id="7" name="Text Placeholder 6">
            <a:extLst>
              <a:ext uri="{FF2B5EF4-FFF2-40B4-BE49-F238E27FC236}">
                <a16:creationId xmlns:a16="http://schemas.microsoft.com/office/drawing/2014/main" id="{2CE732B9-1B74-4E36-A922-077E1299D94F}"/>
              </a:ext>
            </a:extLst>
          </p:cNvPr>
          <p:cNvSpPr>
            <a:spLocks noGrp="1"/>
          </p:cNvSpPr>
          <p:nvPr>
            <p:ph type="body" sz="quarter" idx="41"/>
          </p:nvPr>
        </p:nvSpPr>
        <p:spPr/>
        <p:txBody>
          <a:bodyPr/>
          <a:lstStyle/>
          <a:p>
            <a:r>
              <a:rPr lang="en-GB" dirty="0"/>
              <a:t>Figure 15: Professional services revenue and growth of top-six vendors compared to overall professional services revenue growth in the partner and interconnect market, 2019</a:t>
            </a:r>
          </a:p>
        </p:txBody>
      </p:sp>
      <p:graphicFrame>
        <p:nvGraphicFramePr>
          <p:cNvPr id="11" name="Chart Placeholder 13">
            <a:extLst>
              <a:ext uri="{FF2B5EF4-FFF2-40B4-BE49-F238E27FC236}">
                <a16:creationId xmlns:a16="http://schemas.microsoft.com/office/drawing/2014/main" id="{6DF888F3-C83B-4346-8BCA-D20C8807AD0E}"/>
              </a:ext>
            </a:extLst>
          </p:cNvPr>
          <p:cNvGraphicFramePr>
            <a:graphicFrameLocks noGrp="1"/>
          </p:cNvGraphicFramePr>
          <p:nvPr>
            <p:ph type="chart" sz="quarter" idx="42"/>
            <p:extLst>
              <p:ext uri="{D42A27DB-BD31-4B8C-83A1-F6EECF244321}">
                <p14:modId xmlns:p14="http://schemas.microsoft.com/office/powerpoint/2010/main" val="2062814216"/>
              </p:ext>
            </p:extLst>
          </p:nvPr>
        </p:nvGraphicFramePr>
        <p:xfrm>
          <a:off x="5213350" y="1903413"/>
          <a:ext cx="4232275" cy="429736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Placeholder 10">
            <a:extLst>
              <a:ext uri="{FF2B5EF4-FFF2-40B4-BE49-F238E27FC236}">
                <a16:creationId xmlns:a16="http://schemas.microsoft.com/office/drawing/2014/main" id="{AC81C49F-683F-44F9-87F8-60E7A6B086A9}"/>
              </a:ext>
            </a:extLst>
          </p:cNvPr>
          <p:cNvGraphicFramePr>
            <a:graphicFrameLocks noGrp="1"/>
          </p:cNvGraphicFramePr>
          <p:nvPr>
            <p:ph type="chart" sz="quarter" idx="25"/>
            <p:extLst>
              <p:ext uri="{D42A27DB-BD31-4B8C-83A1-F6EECF244321}">
                <p14:modId xmlns:p14="http://schemas.microsoft.com/office/powerpoint/2010/main" val="2552075490"/>
              </p:ext>
            </p:extLst>
          </p:nvPr>
        </p:nvGraphicFramePr>
        <p:xfrm>
          <a:off x="460375" y="1903413"/>
          <a:ext cx="4232275" cy="4297362"/>
        </p:xfrm>
        <a:graphic>
          <a:graphicData uri="http://schemas.openxmlformats.org/drawingml/2006/chart">
            <c:chart xmlns:c="http://schemas.openxmlformats.org/drawingml/2006/chart" xmlns:r="http://schemas.openxmlformats.org/officeDocument/2006/relationships" r:id="rId8"/>
          </a:graphicData>
        </a:graphic>
      </p:graphicFrame>
      <p:sp>
        <p:nvSpPr>
          <p:cNvPr id="13" name="TextBox 1">
            <a:extLst>
              <a:ext uri="{FF2B5EF4-FFF2-40B4-BE49-F238E27FC236}">
                <a16:creationId xmlns:a16="http://schemas.microsoft.com/office/drawing/2014/main" id="{79F4A0E4-DA6A-4311-9E3B-224B7F5F42A8}"/>
              </a:ext>
            </a:extLst>
          </p:cNvPr>
          <p:cNvSpPr txBox="1"/>
          <p:nvPr/>
        </p:nvSpPr>
        <p:spPr>
          <a:xfrm>
            <a:off x="3404588" y="5977202"/>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dirty="0">
                <a:solidFill>
                  <a:schemeClr val="bg1">
                    <a:lumMod val="50000"/>
                  </a:schemeClr>
                </a:solidFill>
                <a:latin typeface="+mn-lt"/>
              </a:rPr>
              <a:t>Source: Analysys Mason</a:t>
            </a:r>
          </a:p>
        </p:txBody>
      </p:sp>
      <p:sp>
        <p:nvSpPr>
          <p:cNvPr id="14" name="Oval 13">
            <a:extLst>
              <a:ext uri="{FF2B5EF4-FFF2-40B4-BE49-F238E27FC236}">
                <a16:creationId xmlns:a16="http://schemas.microsoft.com/office/drawing/2014/main" id="{82DCE8D0-16C5-4F67-810E-D974EF840FD3}"/>
              </a:ext>
            </a:extLst>
          </p:cNvPr>
          <p:cNvSpPr>
            <a:spLocks noChangeAspect="1"/>
          </p:cNvSpPr>
          <p:nvPr/>
        </p:nvSpPr>
        <p:spPr>
          <a:xfrm>
            <a:off x="1712492" y="2885694"/>
            <a:ext cx="1728040" cy="1728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300"/>
              </a:spcAft>
            </a:pPr>
            <a:r>
              <a:rPr lang="en-GB" sz="1200" b="1" spc="20" dirty="0">
                <a:solidFill>
                  <a:schemeClr val="accent3">
                    <a:lumMod val="50000"/>
                  </a:schemeClr>
                </a:solidFill>
                <a:latin typeface="+mn-lt"/>
              </a:rPr>
              <a:t>Total 2019:</a:t>
            </a:r>
          </a:p>
          <a:p>
            <a:pPr algn="ctr">
              <a:spcAft>
                <a:spcPts val="600"/>
              </a:spcAft>
            </a:pPr>
            <a:r>
              <a:rPr lang="en-GB" sz="1400" b="1" spc="20" baseline="0" dirty="0">
                <a:solidFill>
                  <a:srgbClr val="000000"/>
                </a:solidFill>
                <a:latin typeface="+mn-lt"/>
              </a:rPr>
              <a:t>USD2.15 billion</a:t>
            </a:r>
          </a:p>
          <a:p>
            <a:pPr algn="ctr">
              <a:spcAft>
                <a:spcPts val="300"/>
              </a:spcAft>
            </a:pPr>
            <a:r>
              <a:rPr lang="en-GB" sz="1200" b="1" spc="20" baseline="0" dirty="0">
                <a:solidFill>
                  <a:schemeClr val="accent3">
                    <a:lumMod val="50000"/>
                  </a:schemeClr>
                </a:solidFill>
                <a:latin typeface="+mn-lt"/>
              </a:rPr>
              <a:t>Year-on-year growth:</a:t>
            </a:r>
            <a:br>
              <a:rPr lang="en-GB" sz="1200" b="1" spc="20" baseline="0" dirty="0">
                <a:solidFill>
                  <a:schemeClr val="accent3">
                    <a:lumMod val="50000"/>
                  </a:schemeClr>
                </a:solidFill>
                <a:latin typeface="+mn-lt"/>
              </a:rPr>
            </a:br>
            <a:r>
              <a:rPr lang="en-GB" sz="1400" b="1" spc="20" baseline="0" dirty="0">
                <a:solidFill>
                  <a:srgbClr val="000000"/>
                </a:solidFill>
                <a:latin typeface="+mn-lt"/>
              </a:rPr>
              <a:t>2.0%</a:t>
            </a:r>
          </a:p>
        </p:txBody>
      </p:sp>
    </p:spTree>
    <p:extLst>
      <p:ext uri="{BB962C8B-B14F-4D97-AF65-F5344CB8AC3E}">
        <p14:creationId xmlns:p14="http://schemas.microsoft.com/office/powerpoint/2010/main" val="870844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2967279-B692-4ACE-A279-AD2F3722AE9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8" name="think-cell Slide" r:id="rId5" imgW="622" imgH="623" progId="TCLayout.ActiveDocument.1">
                  <p:embed/>
                </p:oleObj>
              </mc:Choice>
              <mc:Fallback>
                <p:oleObj name="think-cell Slide" r:id="rId5" imgW="622" imgH="623" progId="TCLayout.ActiveDocument.1">
                  <p:embed/>
                  <p:pic>
                    <p:nvPicPr>
                      <p:cNvPr id="8" name="Object 7" hidden="1">
                        <a:extLst>
                          <a:ext uri="{FF2B5EF4-FFF2-40B4-BE49-F238E27FC236}">
                            <a16:creationId xmlns:a16="http://schemas.microsoft.com/office/drawing/2014/main" id="{F2967279-B692-4ACE-A279-AD2F3722AE9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9EF28BE2-2151-4069-866E-82BB00787FD8}"/>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000" b="1" dirty="0">
              <a:latin typeface="Franklin Gothic Book" panose="020B0503020102020204" pitchFamily="34" charset="0"/>
              <a:ea typeface="ＭＳ Ｐゴシック" panose="020B0600070205080204" pitchFamily="34" charset="-128"/>
              <a:cs typeface="Arial" panose="020B0604020202020204" pitchFamily="34" charset="0"/>
              <a:sym typeface="Franklin Gothic Book" panose="020B0503020102020204" pitchFamily="34" charset="0"/>
            </a:endParaRPr>
          </a:p>
        </p:txBody>
      </p:sp>
      <p:sp>
        <p:nvSpPr>
          <p:cNvPr id="2" name="Title 1">
            <a:extLst>
              <a:ext uri="{FF2B5EF4-FFF2-40B4-BE49-F238E27FC236}">
                <a16:creationId xmlns:a16="http://schemas.microsoft.com/office/drawing/2014/main" id="{9CE02355-9CCB-4EE5-9A6D-F6CCD92D3714}"/>
              </a:ext>
            </a:extLst>
          </p:cNvPr>
          <p:cNvSpPr>
            <a:spLocks noGrp="1"/>
          </p:cNvSpPr>
          <p:nvPr>
            <p:ph type="title"/>
          </p:nvPr>
        </p:nvSpPr>
        <p:spPr/>
        <p:txBody>
          <a:bodyPr/>
          <a:lstStyle/>
          <a:p>
            <a:r>
              <a:rPr lang="en-GB" dirty="0"/>
              <a:t>Policy management product revenue market share</a:t>
            </a:r>
          </a:p>
        </p:txBody>
      </p:sp>
      <p:sp>
        <p:nvSpPr>
          <p:cNvPr id="4" name="Text Placeholder 3">
            <a:extLst>
              <a:ext uri="{FF2B5EF4-FFF2-40B4-BE49-F238E27FC236}">
                <a16:creationId xmlns:a16="http://schemas.microsoft.com/office/drawing/2014/main" id="{49E8777B-DFAB-4D98-8A3E-FDFE905F5F23}"/>
              </a:ext>
            </a:extLst>
          </p:cNvPr>
          <p:cNvSpPr>
            <a:spLocks noGrp="1"/>
          </p:cNvSpPr>
          <p:nvPr>
            <p:ph type="body" sz="quarter" idx="19"/>
          </p:nvPr>
        </p:nvSpPr>
        <p:spPr/>
        <p:txBody>
          <a:bodyPr/>
          <a:lstStyle/>
          <a:p>
            <a:r>
              <a:rPr lang="en-GB" baseline="30000" dirty="0"/>
              <a:t>1</a:t>
            </a:r>
            <a:r>
              <a:rPr lang="en-GB" dirty="0"/>
              <a:t> Other vendors include Cisco, CSG, FTS, HP Enterprise, Nexign, Openet, Openwave Mobility, Sandvine, Tango Telecom and ZTE.</a:t>
            </a:r>
          </a:p>
          <a:p>
            <a:endParaRPr lang="en-GB" dirty="0"/>
          </a:p>
        </p:txBody>
      </p:sp>
      <p:sp>
        <p:nvSpPr>
          <p:cNvPr id="5" name="Text Placeholder 4">
            <a:extLst>
              <a:ext uri="{FF2B5EF4-FFF2-40B4-BE49-F238E27FC236}">
                <a16:creationId xmlns:a16="http://schemas.microsoft.com/office/drawing/2014/main" id="{E0922E23-403D-4CC2-9B6E-409C8A6CF1BE}"/>
              </a:ext>
            </a:extLst>
          </p:cNvPr>
          <p:cNvSpPr>
            <a:spLocks noGrp="1"/>
          </p:cNvSpPr>
          <p:nvPr>
            <p:ph type="body" sz="quarter" idx="40"/>
          </p:nvPr>
        </p:nvSpPr>
        <p:spPr/>
        <p:txBody>
          <a:bodyPr/>
          <a:lstStyle/>
          <a:p>
            <a:r>
              <a:rPr lang="en-GB" dirty="0"/>
              <a:t>Figure 16: Policy management product revenue by vendor, worldwide, 2019</a:t>
            </a:r>
            <a:r>
              <a:rPr lang="en-GB" baseline="30000" dirty="0"/>
              <a:t>1</a:t>
            </a:r>
          </a:p>
        </p:txBody>
      </p:sp>
      <p:sp>
        <p:nvSpPr>
          <p:cNvPr id="7" name="Text Placeholder 6">
            <a:extLst>
              <a:ext uri="{FF2B5EF4-FFF2-40B4-BE49-F238E27FC236}">
                <a16:creationId xmlns:a16="http://schemas.microsoft.com/office/drawing/2014/main" id="{2CE732B9-1B74-4E36-A922-077E1299D94F}"/>
              </a:ext>
            </a:extLst>
          </p:cNvPr>
          <p:cNvSpPr>
            <a:spLocks noGrp="1"/>
          </p:cNvSpPr>
          <p:nvPr>
            <p:ph type="body" sz="quarter" idx="41"/>
          </p:nvPr>
        </p:nvSpPr>
        <p:spPr/>
        <p:txBody>
          <a:bodyPr/>
          <a:lstStyle/>
          <a:p>
            <a:r>
              <a:rPr lang="en-GB" dirty="0"/>
              <a:t>Figure 17: Product revenue and growth of top-six vendors compared to overall product revenue growth in the policy management market, 2019</a:t>
            </a:r>
          </a:p>
        </p:txBody>
      </p:sp>
      <p:graphicFrame>
        <p:nvGraphicFramePr>
          <p:cNvPr id="11" name="Chart Placeholder 13">
            <a:extLst>
              <a:ext uri="{FF2B5EF4-FFF2-40B4-BE49-F238E27FC236}">
                <a16:creationId xmlns:a16="http://schemas.microsoft.com/office/drawing/2014/main" id="{6DF888F3-C83B-4346-8BCA-D20C8807AD0E}"/>
              </a:ext>
            </a:extLst>
          </p:cNvPr>
          <p:cNvGraphicFramePr>
            <a:graphicFrameLocks noGrp="1"/>
          </p:cNvGraphicFramePr>
          <p:nvPr>
            <p:ph type="chart" sz="quarter" idx="42"/>
            <p:extLst>
              <p:ext uri="{D42A27DB-BD31-4B8C-83A1-F6EECF244321}">
                <p14:modId xmlns:p14="http://schemas.microsoft.com/office/powerpoint/2010/main" val="2384975967"/>
              </p:ext>
            </p:extLst>
          </p:nvPr>
        </p:nvGraphicFramePr>
        <p:xfrm>
          <a:off x="5213350" y="1903413"/>
          <a:ext cx="4232275" cy="429736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Placeholder 10">
            <a:extLst>
              <a:ext uri="{FF2B5EF4-FFF2-40B4-BE49-F238E27FC236}">
                <a16:creationId xmlns:a16="http://schemas.microsoft.com/office/drawing/2014/main" id="{AC81C49F-683F-44F9-87F8-60E7A6B086A9}"/>
              </a:ext>
            </a:extLst>
          </p:cNvPr>
          <p:cNvGraphicFramePr>
            <a:graphicFrameLocks noGrp="1"/>
          </p:cNvGraphicFramePr>
          <p:nvPr>
            <p:ph type="chart" sz="quarter" idx="25"/>
            <p:extLst>
              <p:ext uri="{D42A27DB-BD31-4B8C-83A1-F6EECF244321}">
                <p14:modId xmlns:p14="http://schemas.microsoft.com/office/powerpoint/2010/main" val="4132212124"/>
              </p:ext>
            </p:extLst>
          </p:nvPr>
        </p:nvGraphicFramePr>
        <p:xfrm>
          <a:off x="460375" y="1903413"/>
          <a:ext cx="4232275" cy="4297362"/>
        </p:xfrm>
        <a:graphic>
          <a:graphicData uri="http://schemas.openxmlformats.org/drawingml/2006/chart">
            <c:chart xmlns:c="http://schemas.openxmlformats.org/drawingml/2006/chart" xmlns:r="http://schemas.openxmlformats.org/officeDocument/2006/relationships" r:id="rId8"/>
          </a:graphicData>
        </a:graphic>
      </p:graphicFrame>
      <p:sp>
        <p:nvSpPr>
          <p:cNvPr id="13" name="TextBox 1">
            <a:extLst>
              <a:ext uri="{FF2B5EF4-FFF2-40B4-BE49-F238E27FC236}">
                <a16:creationId xmlns:a16="http://schemas.microsoft.com/office/drawing/2014/main" id="{79F4A0E4-DA6A-4311-9E3B-224B7F5F42A8}"/>
              </a:ext>
            </a:extLst>
          </p:cNvPr>
          <p:cNvSpPr txBox="1"/>
          <p:nvPr/>
        </p:nvSpPr>
        <p:spPr>
          <a:xfrm>
            <a:off x="3404588" y="5977202"/>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dirty="0">
                <a:solidFill>
                  <a:schemeClr val="bg1">
                    <a:lumMod val="50000"/>
                  </a:schemeClr>
                </a:solidFill>
                <a:latin typeface="+mn-lt"/>
              </a:rPr>
              <a:t>Source: Analysys Mason</a:t>
            </a:r>
          </a:p>
        </p:txBody>
      </p:sp>
      <p:sp>
        <p:nvSpPr>
          <p:cNvPr id="14" name="Oval 13">
            <a:extLst>
              <a:ext uri="{FF2B5EF4-FFF2-40B4-BE49-F238E27FC236}">
                <a16:creationId xmlns:a16="http://schemas.microsoft.com/office/drawing/2014/main" id="{82DCE8D0-16C5-4F67-810E-D974EF840FD3}"/>
              </a:ext>
            </a:extLst>
          </p:cNvPr>
          <p:cNvSpPr>
            <a:spLocks noChangeAspect="1"/>
          </p:cNvSpPr>
          <p:nvPr/>
        </p:nvSpPr>
        <p:spPr>
          <a:xfrm>
            <a:off x="1712492" y="2885694"/>
            <a:ext cx="1728040" cy="1728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300"/>
              </a:spcAft>
            </a:pPr>
            <a:r>
              <a:rPr lang="en-GB" sz="1200" b="1" spc="20" dirty="0">
                <a:solidFill>
                  <a:schemeClr val="accent3">
                    <a:lumMod val="50000"/>
                  </a:schemeClr>
                </a:solidFill>
                <a:latin typeface="+mn-lt"/>
              </a:rPr>
              <a:t>Total 2019:</a:t>
            </a:r>
          </a:p>
          <a:p>
            <a:pPr algn="ctr">
              <a:spcAft>
                <a:spcPts val="600"/>
              </a:spcAft>
            </a:pPr>
            <a:r>
              <a:rPr lang="en-GB" sz="1400" b="1" spc="20" baseline="0" dirty="0">
                <a:solidFill>
                  <a:srgbClr val="000000"/>
                </a:solidFill>
                <a:latin typeface="+mn-lt"/>
              </a:rPr>
              <a:t>USD707 million</a:t>
            </a:r>
          </a:p>
          <a:p>
            <a:pPr algn="ctr">
              <a:spcAft>
                <a:spcPts val="300"/>
              </a:spcAft>
            </a:pPr>
            <a:r>
              <a:rPr lang="en-GB" sz="1200" b="1" spc="20" baseline="0" dirty="0">
                <a:solidFill>
                  <a:schemeClr val="accent3">
                    <a:lumMod val="50000"/>
                  </a:schemeClr>
                </a:solidFill>
                <a:latin typeface="+mn-lt"/>
              </a:rPr>
              <a:t>Year-on-year growth:</a:t>
            </a:r>
            <a:br>
              <a:rPr lang="en-GB" sz="1200" b="1" spc="20" baseline="0" dirty="0">
                <a:solidFill>
                  <a:schemeClr val="accent3">
                    <a:lumMod val="50000"/>
                  </a:schemeClr>
                </a:solidFill>
                <a:latin typeface="+mn-lt"/>
              </a:rPr>
            </a:br>
            <a:r>
              <a:rPr lang="en-GB" sz="1400" b="1" spc="20" baseline="0" dirty="0">
                <a:solidFill>
                  <a:srgbClr val="000000"/>
                </a:solidFill>
                <a:latin typeface="+mn-lt"/>
              </a:rPr>
              <a:t>–</a:t>
            </a:r>
            <a:r>
              <a:rPr lang="en-GB" sz="1400" b="1" spc="20" dirty="0">
                <a:solidFill>
                  <a:srgbClr val="000000"/>
                </a:solidFill>
              </a:rPr>
              <a:t>2.3</a:t>
            </a:r>
            <a:r>
              <a:rPr lang="en-GB" sz="1400" b="1" spc="20" baseline="0" dirty="0">
                <a:solidFill>
                  <a:srgbClr val="000000"/>
                </a:solidFill>
                <a:latin typeface="+mn-lt"/>
              </a:rPr>
              <a:t>%</a:t>
            </a:r>
          </a:p>
        </p:txBody>
      </p:sp>
      <p:sp>
        <p:nvSpPr>
          <p:cNvPr id="15" name="Slide Number Placeholder 2">
            <a:extLst>
              <a:ext uri="{FF2B5EF4-FFF2-40B4-BE49-F238E27FC236}">
                <a16:creationId xmlns:a16="http://schemas.microsoft.com/office/drawing/2014/main" id="{B202A08E-78D0-4319-A100-C0D078300DA6}"/>
              </a:ext>
            </a:extLst>
          </p:cNvPr>
          <p:cNvSpPr>
            <a:spLocks noGrp="1"/>
          </p:cNvSpPr>
          <p:nvPr>
            <p:ph type="sldNum" sz="quarter" idx="4"/>
          </p:nvPr>
        </p:nvSpPr>
        <p:spPr>
          <a:xfrm>
            <a:off x="8766420" y="147600"/>
            <a:ext cx="687144" cy="288000"/>
          </a:xfrm>
        </p:spPr>
        <p:txBody>
          <a:bodyPr/>
          <a:lstStyle/>
          <a:p>
            <a:fld id="{E78626B2-E168-480E-BAE6-B60060C6AB83}" type="slidenum">
              <a:rPr lang="en-GB" smtClean="0"/>
              <a:pPr/>
              <a:t>15</a:t>
            </a:fld>
            <a:endParaRPr lang="en-GB" dirty="0"/>
          </a:p>
        </p:txBody>
      </p:sp>
    </p:spTree>
    <p:extLst>
      <p:ext uri="{BB962C8B-B14F-4D97-AF65-F5344CB8AC3E}">
        <p14:creationId xmlns:p14="http://schemas.microsoft.com/office/powerpoint/2010/main" val="1139406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7CA2605-D355-456C-881D-3156ECBBD54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2" name="think-cell Slide" r:id="rId5" imgW="622" imgH="623" progId="TCLayout.ActiveDocument.1">
                  <p:embed/>
                </p:oleObj>
              </mc:Choice>
              <mc:Fallback>
                <p:oleObj name="think-cell Slide" r:id="rId5" imgW="622" imgH="623" progId="TCLayout.ActiveDocument.1">
                  <p:embed/>
                  <p:pic>
                    <p:nvPicPr>
                      <p:cNvPr id="8" name="Object 7" hidden="1">
                        <a:extLst>
                          <a:ext uri="{FF2B5EF4-FFF2-40B4-BE49-F238E27FC236}">
                            <a16:creationId xmlns:a16="http://schemas.microsoft.com/office/drawing/2014/main" id="{D7CA2605-D355-456C-881D-3156ECBBD54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37AF414-EA99-4F9F-8C03-8900FD42223B}"/>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000" b="1" dirty="0">
              <a:latin typeface="Franklin Gothic Book" panose="020B0503020102020204" pitchFamily="34" charset="0"/>
              <a:ea typeface="ＭＳ Ｐゴシック" panose="020B0600070205080204" pitchFamily="34" charset="-128"/>
              <a:cs typeface="Arial" panose="020B0604020202020204" pitchFamily="34" charset="0"/>
              <a:sym typeface="Franklin Gothic Book" panose="020B0503020102020204" pitchFamily="34" charset="0"/>
            </a:endParaRPr>
          </a:p>
        </p:txBody>
      </p:sp>
      <p:sp>
        <p:nvSpPr>
          <p:cNvPr id="2" name="Title 1">
            <a:extLst>
              <a:ext uri="{FF2B5EF4-FFF2-40B4-BE49-F238E27FC236}">
                <a16:creationId xmlns:a16="http://schemas.microsoft.com/office/drawing/2014/main" id="{9CE02355-9CCB-4EE5-9A6D-F6CCD92D3714}"/>
              </a:ext>
            </a:extLst>
          </p:cNvPr>
          <p:cNvSpPr>
            <a:spLocks noGrp="1"/>
          </p:cNvSpPr>
          <p:nvPr>
            <p:ph type="title"/>
          </p:nvPr>
        </p:nvSpPr>
        <p:spPr/>
        <p:txBody>
          <a:bodyPr/>
          <a:lstStyle/>
          <a:p>
            <a:r>
              <a:rPr lang="en-GB" dirty="0"/>
              <a:t>Policy management professional services revenue market share</a:t>
            </a:r>
          </a:p>
        </p:txBody>
      </p:sp>
      <p:sp>
        <p:nvSpPr>
          <p:cNvPr id="3" name="Slide Number Placeholder 2">
            <a:extLst>
              <a:ext uri="{FF2B5EF4-FFF2-40B4-BE49-F238E27FC236}">
                <a16:creationId xmlns:a16="http://schemas.microsoft.com/office/drawing/2014/main" id="{586EA2A8-F3AC-4344-9E98-48848AD736D4}"/>
              </a:ext>
            </a:extLst>
          </p:cNvPr>
          <p:cNvSpPr>
            <a:spLocks noGrp="1"/>
          </p:cNvSpPr>
          <p:nvPr>
            <p:ph type="sldNum" sz="quarter" idx="4"/>
          </p:nvPr>
        </p:nvSpPr>
        <p:spPr/>
        <p:txBody>
          <a:bodyPr/>
          <a:lstStyle/>
          <a:p>
            <a:fld id="{E78626B2-E168-480E-BAE6-B60060C6AB83}" type="slidenum">
              <a:rPr lang="en-GB" smtClean="0"/>
              <a:pPr/>
              <a:t>16</a:t>
            </a:fld>
            <a:endParaRPr lang="en-GB" dirty="0"/>
          </a:p>
        </p:txBody>
      </p:sp>
      <p:sp>
        <p:nvSpPr>
          <p:cNvPr id="4" name="Text Placeholder 3">
            <a:extLst>
              <a:ext uri="{FF2B5EF4-FFF2-40B4-BE49-F238E27FC236}">
                <a16:creationId xmlns:a16="http://schemas.microsoft.com/office/drawing/2014/main" id="{49E8777B-DFAB-4D98-8A3E-FDFE905F5F23}"/>
              </a:ext>
            </a:extLst>
          </p:cNvPr>
          <p:cNvSpPr>
            <a:spLocks noGrp="1"/>
          </p:cNvSpPr>
          <p:nvPr>
            <p:ph type="body" sz="quarter" idx="19"/>
          </p:nvPr>
        </p:nvSpPr>
        <p:spPr/>
        <p:txBody>
          <a:bodyPr/>
          <a:lstStyle/>
          <a:p>
            <a:r>
              <a:rPr lang="en-GB" baseline="30000" dirty="0"/>
              <a:t>1</a:t>
            </a:r>
            <a:r>
              <a:rPr lang="en-GB" dirty="0"/>
              <a:t> Other vendors include Amdocs, Atos, Capgemini, HCL Technologies, HP Enterprise, Infosys Technologies, Netcracker, Tata Consultancy Services, Tech Mahindra and Wipro Technologies.</a:t>
            </a:r>
          </a:p>
          <a:p>
            <a:endParaRPr lang="en-GB" dirty="0"/>
          </a:p>
        </p:txBody>
      </p:sp>
      <p:sp>
        <p:nvSpPr>
          <p:cNvPr id="5" name="Text Placeholder 4">
            <a:extLst>
              <a:ext uri="{FF2B5EF4-FFF2-40B4-BE49-F238E27FC236}">
                <a16:creationId xmlns:a16="http://schemas.microsoft.com/office/drawing/2014/main" id="{E0922E23-403D-4CC2-9B6E-409C8A6CF1BE}"/>
              </a:ext>
            </a:extLst>
          </p:cNvPr>
          <p:cNvSpPr>
            <a:spLocks noGrp="1"/>
          </p:cNvSpPr>
          <p:nvPr>
            <p:ph type="body" sz="quarter" idx="40"/>
          </p:nvPr>
        </p:nvSpPr>
        <p:spPr/>
        <p:txBody>
          <a:bodyPr/>
          <a:lstStyle/>
          <a:p>
            <a:r>
              <a:rPr lang="en-GB" dirty="0"/>
              <a:t>Figure 18: Policy management professional services revenue by vendor, worldwide, 2019</a:t>
            </a:r>
            <a:r>
              <a:rPr lang="en-GB" baseline="30000" dirty="0"/>
              <a:t>1</a:t>
            </a:r>
          </a:p>
        </p:txBody>
      </p:sp>
      <p:sp>
        <p:nvSpPr>
          <p:cNvPr id="7" name="Text Placeholder 6">
            <a:extLst>
              <a:ext uri="{FF2B5EF4-FFF2-40B4-BE49-F238E27FC236}">
                <a16:creationId xmlns:a16="http://schemas.microsoft.com/office/drawing/2014/main" id="{2CE732B9-1B74-4E36-A922-077E1299D94F}"/>
              </a:ext>
            </a:extLst>
          </p:cNvPr>
          <p:cNvSpPr>
            <a:spLocks noGrp="1"/>
          </p:cNvSpPr>
          <p:nvPr>
            <p:ph type="body" sz="quarter" idx="41"/>
          </p:nvPr>
        </p:nvSpPr>
        <p:spPr/>
        <p:txBody>
          <a:bodyPr/>
          <a:lstStyle/>
          <a:p>
            <a:r>
              <a:rPr lang="en-GB" dirty="0"/>
              <a:t>Figure 19: Professional services revenue and growth of top-six vendors compared to overall professional services revenue growth in the policy management market, 2019</a:t>
            </a:r>
          </a:p>
        </p:txBody>
      </p:sp>
      <p:graphicFrame>
        <p:nvGraphicFramePr>
          <p:cNvPr id="11" name="Chart Placeholder 13">
            <a:extLst>
              <a:ext uri="{FF2B5EF4-FFF2-40B4-BE49-F238E27FC236}">
                <a16:creationId xmlns:a16="http://schemas.microsoft.com/office/drawing/2014/main" id="{6DF888F3-C83B-4346-8BCA-D20C8807AD0E}"/>
              </a:ext>
            </a:extLst>
          </p:cNvPr>
          <p:cNvGraphicFramePr>
            <a:graphicFrameLocks noGrp="1"/>
          </p:cNvGraphicFramePr>
          <p:nvPr>
            <p:ph type="chart" sz="quarter" idx="42"/>
            <p:extLst>
              <p:ext uri="{D42A27DB-BD31-4B8C-83A1-F6EECF244321}">
                <p14:modId xmlns:p14="http://schemas.microsoft.com/office/powerpoint/2010/main" val="1002349606"/>
              </p:ext>
            </p:extLst>
          </p:nvPr>
        </p:nvGraphicFramePr>
        <p:xfrm>
          <a:off x="5213350" y="1903413"/>
          <a:ext cx="4232275" cy="429736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Placeholder 10">
            <a:extLst>
              <a:ext uri="{FF2B5EF4-FFF2-40B4-BE49-F238E27FC236}">
                <a16:creationId xmlns:a16="http://schemas.microsoft.com/office/drawing/2014/main" id="{AC81C49F-683F-44F9-87F8-60E7A6B086A9}"/>
              </a:ext>
            </a:extLst>
          </p:cNvPr>
          <p:cNvGraphicFramePr>
            <a:graphicFrameLocks noGrp="1"/>
          </p:cNvGraphicFramePr>
          <p:nvPr>
            <p:ph type="chart" sz="quarter" idx="25"/>
          </p:nvPr>
        </p:nvGraphicFramePr>
        <p:xfrm>
          <a:off x="460375" y="1903413"/>
          <a:ext cx="4232275" cy="4297362"/>
        </p:xfrm>
        <a:graphic>
          <a:graphicData uri="http://schemas.openxmlformats.org/drawingml/2006/chart">
            <c:chart xmlns:c="http://schemas.openxmlformats.org/drawingml/2006/chart" xmlns:r="http://schemas.openxmlformats.org/officeDocument/2006/relationships" r:id="rId8"/>
          </a:graphicData>
        </a:graphic>
      </p:graphicFrame>
      <p:sp>
        <p:nvSpPr>
          <p:cNvPr id="13" name="TextBox 1">
            <a:extLst>
              <a:ext uri="{FF2B5EF4-FFF2-40B4-BE49-F238E27FC236}">
                <a16:creationId xmlns:a16="http://schemas.microsoft.com/office/drawing/2014/main" id="{79F4A0E4-DA6A-4311-9E3B-224B7F5F42A8}"/>
              </a:ext>
            </a:extLst>
          </p:cNvPr>
          <p:cNvSpPr txBox="1"/>
          <p:nvPr/>
        </p:nvSpPr>
        <p:spPr>
          <a:xfrm>
            <a:off x="3404588" y="5977202"/>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dirty="0">
                <a:solidFill>
                  <a:schemeClr val="bg1">
                    <a:lumMod val="50000"/>
                  </a:schemeClr>
                </a:solidFill>
                <a:latin typeface="+mn-lt"/>
              </a:rPr>
              <a:t>Source: Analysys Mason</a:t>
            </a:r>
          </a:p>
        </p:txBody>
      </p:sp>
      <p:sp>
        <p:nvSpPr>
          <p:cNvPr id="14" name="Oval 13">
            <a:extLst>
              <a:ext uri="{FF2B5EF4-FFF2-40B4-BE49-F238E27FC236}">
                <a16:creationId xmlns:a16="http://schemas.microsoft.com/office/drawing/2014/main" id="{82DCE8D0-16C5-4F67-810E-D974EF840FD3}"/>
              </a:ext>
            </a:extLst>
          </p:cNvPr>
          <p:cNvSpPr>
            <a:spLocks noChangeAspect="1"/>
          </p:cNvSpPr>
          <p:nvPr/>
        </p:nvSpPr>
        <p:spPr>
          <a:xfrm>
            <a:off x="1712492" y="2885694"/>
            <a:ext cx="1728040" cy="1728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300"/>
              </a:spcAft>
            </a:pPr>
            <a:r>
              <a:rPr lang="en-GB" sz="1200" b="1" spc="20" dirty="0">
                <a:solidFill>
                  <a:schemeClr val="accent3">
                    <a:lumMod val="50000"/>
                  </a:schemeClr>
                </a:solidFill>
                <a:latin typeface="+mn-lt"/>
              </a:rPr>
              <a:t>Total 2019:</a:t>
            </a:r>
          </a:p>
          <a:p>
            <a:pPr algn="ctr">
              <a:spcAft>
                <a:spcPts val="600"/>
              </a:spcAft>
            </a:pPr>
            <a:r>
              <a:rPr lang="en-GB" sz="1400" b="1" spc="20" baseline="0" dirty="0">
                <a:solidFill>
                  <a:srgbClr val="000000"/>
                </a:solidFill>
                <a:latin typeface="+mn-lt"/>
              </a:rPr>
              <a:t>USD1.29 billion</a:t>
            </a:r>
          </a:p>
          <a:p>
            <a:pPr algn="ctr">
              <a:spcAft>
                <a:spcPts val="300"/>
              </a:spcAft>
            </a:pPr>
            <a:r>
              <a:rPr lang="en-GB" sz="1200" b="1" spc="20" baseline="0" dirty="0">
                <a:solidFill>
                  <a:schemeClr val="accent3">
                    <a:lumMod val="50000"/>
                  </a:schemeClr>
                </a:solidFill>
                <a:latin typeface="+mn-lt"/>
              </a:rPr>
              <a:t>Year-on-year growth:</a:t>
            </a:r>
            <a:br>
              <a:rPr lang="en-GB" sz="1200" b="1" spc="20" baseline="0" dirty="0">
                <a:solidFill>
                  <a:schemeClr val="accent3">
                    <a:lumMod val="50000"/>
                  </a:schemeClr>
                </a:solidFill>
                <a:latin typeface="+mn-lt"/>
              </a:rPr>
            </a:br>
            <a:r>
              <a:rPr lang="en-GB" sz="1400" b="1" spc="20" baseline="0" dirty="0">
                <a:solidFill>
                  <a:srgbClr val="000000"/>
                </a:solidFill>
                <a:latin typeface="+mn-lt"/>
              </a:rPr>
              <a:t>–</a:t>
            </a:r>
            <a:r>
              <a:rPr lang="en-GB" sz="1400" b="1" spc="20" dirty="0">
                <a:solidFill>
                  <a:srgbClr val="000000"/>
                </a:solidFill>
              </a:rPr>
              <a:t>0.2</a:t>
            </a:r>
            <a:r>
              <a:rPr lang="en-GB" sz="1400" b="1" spc="20" baseline="0" dirty="0">
                <a:solidFill>
                  <a:srgbClr val="000000"/>
                </a:solidFill>
                <a:latin typeface="+mn-lt"/>
              </a:rPr>
              <a:t>%</a:t>
            </a:r>
          </a:p>
        </p:txBody>
      </p:sp>
    </p:spTree>
    <p:extLst>
      <p:ext uri="{BB962C8B-B14F-4D97-AF65-F5344CB8AC3E}">
        <p14:creationId xmlns:p14="http://schemas.microsoft.com/office/powerpoint/2010/main" val="325057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0D40786-9317-4C9A-90B8-C1D2C2CB7B8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6" name="think-cell Slide" r:id="rId5" imgW="622" imgH="623" progId="TCLayout.ActiveDocument.1">
                  <p:embed/>
                </p:oleObj>
              </mc:Choice>
              <mc:Fallback>
                <p:oleObj name="think-cell Slide" r:id="rId5" imgW="622" imgH="623" progId="TCLayout.ActiveDocument.1">
                  <p:embed/>
                  <p:pic>
                    <p:nvPicPr>
                      <p:cNvPr id="8" name="Object 7" hidden="1">
                        <a:extLst>
                          <a:ext uri="{FF2B5EF4-FFF2-40B4-BE49-F238E27FC236}">
                            <a16:creationId xmlns:a16="http://schemas.microsoft.com/office/drawing/2014/main" id="{B0D40786-9317-4C9A-90B8-C1D2C2CB7B8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9BF9DE9E-8E2D-4157-88A5-FCD5DDF13A40}"/>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000" b="1" dirty="0">
              <a:latin typeface="Franklin Gothic Book" panose="020B0503020102020204" pitchFamily="34" charset="0"/>
              <a:ea typeface="ＭＳ Ｐゴシック" panose="020B0600070205080204" pitchFamily="34" charset="-128"/>
              <a:cs typeface="Arial" panose="020B0604020202020204" pitchFamily="34" charset="0"/>
              <a:sym typeface="Franklin Gothic Book" panose="020B0503020102020204" pitchFamily="34" charset="0"/>
            </a:endParaRPr>
          </a:p>
        </p:txBody>
      </p:sp>
      <p:sp>
        <p:nvSpPr>
          <p:cNvPr id="2" name="Title 1">
            <a:extLst>
              <a:ext uri="{FF2B5EF4-FFF2-40B4-BE49-F238E27FC236}">
                <a16:creationId xmlns:a16="http://schemas.microsoft.com/office/drawing/2014/main" id="{9CE02355-9CCB-4EE5-9A6D-F6CCD92D3714}"/>
              </a:ext>
            </a:extLst>
          </p:cNvPr>
          <p:cNvSpPr>
            <a:spLocks noGrp="1"/>
          </p:cNvSpPr>
          <p:nvPr>
            <p:ph type="title"/>
          </p:nvPr>
        </p:nvSpPr>
        <p:spPr/>
        <p:txBody>
          <a:bodyPr/>
          <a:lstStyle/>
          <a:p>
            <a:r>
              <a:rPr lang="en-GB" dirty="0"/>
              <a:t>Mediation product revenue market share</a:t>
            </a:r>
          </a:p>
        </p:txBody>
      </p:sp>
      <p:sp>
        <p:nvSpPr>
          <p:cNvPr id="3" name="Slide Number Placeholder 2">
            <a:extLst>
              <a:ext uri="{FF2B5EF4-FFF2-40B4-BE49-F238E27FC236}">
                <a16:creationId xmlns:a16="http://schemas.microsoft.com/office/drawing/2014/main" id="{586EA2A8-F3AC-4344-9E98-48848AD736D4}"/>
              </a:ext>
            </a:extLst>
          </p:cNvPr>
          <p:cNvSpPr>
            <a:spLocks noGrp="1"/>
          </p:cNvSpPr>
          <p:nvPr>
            <p:ph type="sldNum" sz="quarter" idx="4"/>
          </p:nvPr>
        </p:nvSpPr>
        <p:spPr/>
        <p:txBody>
          <a:bodyPr/>
          <a:lstStyle/>
          <a:p>
            <a:fld id="{E78626B2-E168-480E-BAE6-B60060C6AB83}" type="slidenum">
              <a:rPr lang="en-GB" smtClean="0"/>
              <a:pPr/>
              <a:t>17</a:t>
            </a:fld>
            <a:endParaRPr lang="en-GB" dirty="0"/>
          </a:p>
        </p:txBody>
      </p:sp>
      <p:sp>
        <p:nvSpPr>
          <p:cNvPr id="4" name="Text Placeholder 3">
            <a:extLst>
              <a:ext uri="{FF2B5EF4-FFF2-40B4-BE49-F238E27FC236}">
                <a16:creationId xmlns:a16="http://schemas.microsoft.com/office/drawing/2014/main" id="{49E8777B-DFAB-4D98-8A3E-FDFE905F5F23}"/>
              </a:ext>
            </a:extLst>
          </p:cNvPr>
          <p:cNvSpPr>
            <a:spLocks noGrp="1"/>
          </p:cNvSpPr>
          <p:nvPr>
            <p:ph type="body" sz="quarter" idx="19"/>
          </p:nvPr>
        </p:nvSpPr>
        <p:spPr/>
        <p:txBody>
          <a:bodyPr/>
          <a:lstStyle/>
          <a:p>
            <a:r>
              <a:rPr lang="en-GB" baseline="30000" dirty="0"/>
              <a:t>1</a:t>
            </a:r>
            <a:r>
              <a:rPr lang="en-GB" dirty="0"/>
              <a:t> Other vendors include </a:t>
            </a:r>
            <a:r>
              <a:rPr lang="en-US" dirty="0"/>
              <a:t>Comarch, Digital Route, Enghouse Systems, HP Enterprise, Nexign, Openet, Oracle and Sterlite Technologies.</a:t>
            </a:r>
          </a:p>
          <a:p>
            <a:endParaRPr lang="en-US" dirty="0"/>
          </a:p>
          <a:p>
            <a:endParaRPr lang="en-US" dirty="0"/>
          </a:p>
          <a:p>
            <a:endParaRPr lang="en-GB" dirty="0"/>
          </a:p>
          <a:p>
            <a:endParaRPr lang="en-GB" dirty="0"/>
          </a:p>
        </p:txBody>
      </p:sp>
      <p:sp>
        <p:nvSpPr>
          <p:cNvPr id="5" name="Text Placeholder 4">
            <a:extLst>
              <a:ext uri="{FF2B5EF4-FFF2-40B4-BE49-F238E27FC236}">
                <a16:creationId xmlns:a16="http://schemas.microsoft.com/office/drawing/2014/main" id="{E0922E23-403D-4CC2-9B6E-409C8A6CF1BE}"/>
              </a:ext>
            </a:extLst>
          </p:cNvPr>
          <p:cNvSpPr>
            <a:spLocks noGrp="1"/>
          </p:cNvSpPr>
          <p:nvPr>
            <p:ph type="body" sz="quarter" idx="40"/>
          </p:nvPr>
        </p:nvSpPr>
        <p:spPr/>
        <p:txBody>
          <a:bodyPr/>
          <a:lstStyle/>
          <a:p>
            <a:r>
              <a:rPr lang="en-GB" dirty="0"/>
              <a:t>Figure 20: Mediation product revenue by vendor, worldwide, 2019</a:t>
            </a:r>
            <a:r>
              <a:rPr lang="en-GB" baseline="30000" dirty="0"/>
              <a:t>1</a:t>
            </a:r>
          </a:p>
        </p:txBody>
      </p:sp>
      <p:sp>
        <p:nvSpPr>
          <p:cNvPr id="7" name="Text Placeholder 6">
            <a:extLst>
              <a:ext uri="{FF2B5EF4-FFF2-40B4-BE49-F238E27FC236}">
                <a16:creationId xmlns:a16="http://schemas.microsoft.com/office/drawing/2014/main" id="{2CE732B9-1B74-4E36-A922-077E1299D94F}"/>
              </a:ext>
            </a:extLst>
          </p:cNvPr>
          <p:cNvSpPr>
            <a:spLocks noGrp="1"/>
          </p:cNvSpPr>
          <p:nvPr>
            <p:ph type="body" sz="quarter" idx="41"/>
          </p:nvPr>
        </p:nvSpPr>
        <p:spPr/>
        <p:txBody>
          <a:bodyPr/>
          <a:lstStyle/>
          <a:p>
            <a:r>
              <a:rPr lang="en-GB" dirty="0"/>
              <a:t>Figure 21: Product revenue and growth of top-six vendors compared to overall product revenue growth in the mediation market, 2019</a:t>
            </a:r>
          </a:p>
        </p:txBody>
      </p:sp>
      <p:graphicFrame>
        <p:nvGraphicFramePr>
          <p:cNvPr id="11" name="Chart Placeholder 13">
            <a:extLst>
              <a:ext uri="{FF2B5EF4-FFF2-40B4-BE49-F238E27FC236}">
                <a16:creationId xmlns:a16="http://schemas.microsoft.com/office/drawing/2014/main" id="{6DF888F3-C83B-4346-8BCA-D20C8807AD0E}"/>
              </a:ext>
            </a:extLst>
          </p:cNvPr>
          <p:cNvGraphicFramePr>
            <a:graphicFrameLocks noGrp="1"/>
          </p:cNvGraphicFramePr>
          <p:nvPr>
            <p:ph type="chart" sz="quarter" idx="42"/>
            <p:extLst>
              <p:ext uri="{D42A27DB-BD31-4B8C-83A1-F6EECF244321}">
                <p14:modId xmlns:p14="http://schemas.microsoft.com/office/powerpoint/2010/main" val="1876149461"/>
              </p:ext>
            </p:extLst>
          </p:nvPr>
        </p:nvGraphicFramePr>
        <p:xfrm>
          <a:off x="5213350" y="1903413"/>
          <a:ext cx="4232275" cy="429736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Placeholder 10">
            <a:extLst>
              <a:ext uri="{FF2B5EF4-FFF2-40B4-BE49-F238E27FC236}">
                <a16:creationId xmlns:a16="http://schemas.microsoft.com/office/drawing/2014/main" id="{AC81C49F-683F-44F9-87F8-60E7A6B086A9}"/>
              </a:ext>
            </a:extLst>
          </p:cNvPr>
          <p:cNvGraphicFramePr>
            <a:graphicFrameLocks noGrp="1"/>
          </p:cNvGraphicFramePr>
          <p:nvPr>
            <p:ph type="chart" sz="quarter" idx="25"/>
            <p:extLst>
              <p:ext uri="{D42A27DB-BD31-4B8C-83A1-F6EECF244321}">
                <p14:modId xmlns:p14="http://schemas.microsoft.com/office/powerpoint/2010/main" val="1751837672"/>
              </p:ext>
            </p:extLst>
          </p:nvPr>
        </p:nvGraphicFramePr>
        <p:xfrm>
          <a:off x="460375" y="1903413"/>
          <a:ext cx="4232275" cy="4297362"/>
        </p:xfrm>
        <a:graphic>
          <a:graphicData uri="http://schemas.openxmlformats.org/drawingml/2006/chart">
            <c:chart xmlns:c="http://schemas.openxmlformats.org/drawingml/2006/chart" xmlns:r="http://schemas.openxmlformats.org/officeDocument/2006/relationships" r:id="rId8"/>
          </a:graphicData>
        </a:graphic>
      </p:graphicFrame>
      <p:sp>
        <p:nvSpPr>
          <p:cNvPr id="13" name="TextBox 1">
            <a:extLst>
              <a:ext uri="{FF2B5EF4-FFF2-40B4-BE49-F238E27FC236}">
                <a16:creationId xmlns:a16="http://schemas.microsoft.com/office/drawing/2014/main" id="{79F4A0E4-DA6A-4311-9E3B-224B7F5F42A8}"/>
              </a:ext>
            </a:extLst>
          </p:cNvPr>
          <p:cNvSpPr txBox="1"/>
          <p:nvPr/>
        </p:nvSpPr>
        <p:spPr>
          <a:xfrm>
            <a:off x="3404588" y="5977202"/>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dirty="0">
                <a:solidFill>
                  <a:schemeClr val="bg1">
                    <a:lumMod val="50000"/>
                  </a:schemeClr>
                </a:solidFill>
                <a:latin typeface="+mn-lt"/>
              </a:rPr>
              <a:t>Source: Analysys Mason</a:t>
            </a:r>
          </a:p>
        </p:txBody>
      </p:sp>
      <p:sp>
        <p:nvSpPr>
          <p:cNvPr id="14" name="Oval 13">
            <a:extLst>
              <a:ext uri="{FF2B5EF4-FFF2-40B4-BE49-F238E27FC236}">
                <a16:creationId xmlns:a16="http://schemas.microsoft.com/office/drawing/2014/main" id="{82DCE8D0-16C5-4F67-810E-D974EF840FD3}"/>
              </a:ext>
            </a:extLst>
          </p:cNvPr>
          <p:cNvSpPr>
            <a:spLocks noChangeAspect="1"/>
          </p:cNvSpPr>
          <p:nvPr/>
        </p:nvSpPr>
        <p:spPr>
          <a:xfrm>
            <a:off x="1712492" y="2885694"/>
            <a:ext cx="1728040" cy="1728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300"/>
              </a:spcAft>
            </a:pPr>
            <a:r>
              <a:rPr lang="en-GB" sz="1200" b="1" spc="20" dirty="0">
                <a:solidFill>
                  <a:schemeClr val="accent3">
                    <a:lumMod val="50000"/>
                  </a:schemeClr>
                </a:solidFill>
                <a:latin typeface="+mn-lt"/>
              </a:rPr>
              <a:t>Total 2019:</a:t>
            </a:r>
          </a:p>
          <a:p>
            <a:pPr algn="ctr">
              <a:spcAft>
                <a:spcPts val="600"/>
              </a:spcAft>
            </a:pPr>
            <a:r>
              <a:rPr lang="en-GB" sz="1400" b="1" spc="20" baseline="0" dirty="0">
                <a:solidFill>
                  <a:srgbClr val="000000"/>
                </a:solidFill>
                <a:latin typeface="+mn-lt"/>
              </a:rPr>
              <a:t>USD654 </a:t>
            </a:r>
            <a:r>
              <a:rPr lang="en-GB" sz="1400" b="1" spc="20" dirty="0">
                <a:solidFill>
                  <a:srgbClr val="000000"/>
                </a:solidFill>
              </a:rPr>
              <a:t>m</a:t>
            </a:r>
            <a:r>
              <a:rPr lang="en-GB" sz="1400" b="1" spc="20" baseline="0" dirty="0">
                <a:solidFill>
                  <a:srgbClr val="000000"/>
                </a:solidFill>
                <a:latin typeface="+mn-lt"/>
              </a:rPr>
              <a:t>illion</a:t>
            </a:r>
          </a:p>
          <a:p>
            <a:pPr algn="ctr">
              <a:spcAft>
                <a:spcPts val="300"/>
              </a:spcAft>
            </a:pPr>
            <a:r>
              <a:rPr lang="en-GB" sz="1200" b="1" spc="20" baseline="0" dirty="0">
                <a:solidFill>
                  <a:schemeClr val="accent3">
                    <a:lumMod val="50000"/>
                  </a:schemeClr>
                </a:solidFill>
                <a:latin typeface="+mn-lt"/>
              </a:rPr>
              <a:t>Year-on-year growth:</a:t>
            </a:r>
            <a:br>
              <a:rPr lang="en-GB" sz="1200" b="1" spc="20" baseline="0" dirty="0">
                <a:solidFill>
                  <a:schemeClr val="accent3">
                    <a:lumMod val="50000"/>
                  </a:schemeClr>
                </a:solidFill>
                <a:latin typeface="+mn-lt"/>
              </a:rPr>
            </a:br>
            <a:r>
              <a:rPr lang="en-GB" sz="1200" b="1" spc="20" baseline="0" dirty="0">
                <a:solidFill>
                  <a:schemeClr val="accent3">
                    <a:lumMod val="50000"/>
                  </a:schemeClr>
                </a:solidFill>
                <a:latin typeface="+mn-lt"/>
              </a:rPr>
              <a:t>–</a:t>
            </a:r>
            <a:r>
              <a:rPr lang="en-GB" sz="1400" b="1" spc="20" dirty="0">
                <a:solidFill>
                  <a:srgbClr val="000000"/>
                </a:solidFill>
              </a:rPr>
              <a:t>3.0</a:t>
            </a:r>
            <a:r>
              <a:rPr lang="en-GB" sz="1400" b="1" spc="20" baseline="0" dirty="0">
                <a:solidFill>
                  <a:srgbClr val="000000"/>
                </a:solidFill>
                <a:latin typeface="+mn-lt"/>
              </a:rPr>
              <a:t>%</a:t>
            </a:r>
          </a:p>
        </p:txBody>
      </p:sp>
    </p:spTree>
    <p:extLst>
      <p:ext uri="{BB962C8B-B14F-4D97-AF65-F5344CB8AC3E}">
        <p14:creationId xmlns:p14="http://schemas.microsoft.com/office/powerpoint/2010/main" val="1221844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8F25453-21B1-4821-AB81-F1BB605E1A5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0" name="think-cell Slide" r:id="rId5" imgW="622" imgH="623" progId="TCLayout.ActiveDocument.1">
                  <p:embed/>
                </p:oleObj>
              </mc:Choice>
              <mc:Fallback>
                <p:oleObj name="think-cell Slide" r:id="rId5" imgW="622" imgH="623" progId="TCLayout.ActiveDocument.1">
                  <p:embed/>
                  <p:pic>
                    <p:nvPicPr>
                      <p:cNvPr id="8" name="Object 7" hidden="1">
                        <a:extLst>
                          <a:ext uri="{FF2B5EF4-FFF2-40B4-BE49-F238E27FC236}">
                            <a16:creationId xmlns:a16="http://schemas.microsoft.com/office/drawing/2014/main" id="{08F25453-21B1-4821-AB81-F1BB605E1A5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47F4C8F7-9A1D-4E40-9083-700073D5B90F}"/>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000" b="1" dirty="0">
              <a:latin typeface="Franklin Gothic Book" panose="020B0503020102020204" pitchFamily="34" charset="0"/>
              <a:ea typeface="ＭＳ Ｐゴシック" panose="020B0600070205080204" pitchFamily="34" charset="-128"/>
              <a:cs typeface="Arial" panose="020B0604020202020204" pitchFamily="34" charset="0"/>
              <a:sym typeface="Franklin Gothic Book" panose="020B0503020102020204" pitchFamily="34" charset="0"/>
            </a:endParaRPr>
          </a:p>
        </p:txBody>
      </p:sp>
      <p:sp>
        <p:nvSpPr>
          <p:cNvPr id="2" name="Title 1">
            <a:extLst>
              <a:ext uri="{FF2B5EF4-FFF2-40B4-BE49-F238E27FC236}">
                <a16:creationId xmlns:a16="http://schemas.microsoft.com/office/drawing/2014/main" id="{9CE02355-9CCB-4EE5-9A6D-F6CCD92D3714}"/>
              </a:ext>
            </a:extLst>
          </p:cNvPr>
          <p:cNvSpPr>
            <a:spLocks noGrp="1"/>
          </p:cNvSpPr>
          <p:nvPr>
            <p:ph type="title"/>
          </p:nvPr>
        </p:nvSpPr>
        <p:spPr/>
        <p:txBody>
          <a:bodyPr/>
          <a:lstStyle/>
          <a:p>
            <a:r>
              <a:rPr lang="en-GB" dirty="0"/>
              <a:t>Mediation professional services revenue market share</a:t>
            </a:r>
          </a:p>
        </p:txBody>
      </p:sp>
      <p:sp>
        <p:nvSpPr>
          <p:cNvPr id="3" name="Slide Number Placeholder 2">
            <a:extLst>
              <a:ext uri="{FF2B5EF4-FFF2-40B4-BE49-F238E27FC236}">
                <a16:creationId xmlns:a16="http://schemas.microsoft.com/office/drawing/2014/main" id="{586EA2A8-F3AC-4344-9E98-48848AD736D4}"/>
              </a:ext>
            </a:extLst>
          </p:cNvPr>
          <p:cNvSpPr>
            <a:spLocks noGrp="1"/>
          </p:cNvSpPr>
          <p:nvPr>
            <p:ph type="sldNum" sz="quarter" idx="4"/>
          </p:nvPr>
        </p:nvSpPr>
        <p:spPr/>
        <p:txBody>
          <a:bodyPr/>
          <a:lstStyle/>
          <a:p>
            <a:fld id="{E78626B2-E168-480E-BAE6-B60060C6AB83}" type="slidenum">
              <a:rPr lang="en-GB" smtClean="0"/>
              <a:pPr/>
              <a:t>18</a:t>
            </a:fld>
            <a:endParaRPr lang="en-GB" dirty="0"/>
          </a:p>
        </p:txBody>
      </p:sp>
      <p:sp>
        <p:nvSpPr>
          <p:cNvPr id="4" name="Text Placeholder 3">
            <a:extLst>
              <a:ext uri="{FF2B5EF4-FFF2-40B4-BE49-F238E27FC236}">
                <a16:creationId xmlns:a16="http://schemas.microsoft.com/office/drawing/2014/main" id="{49E8777B-DFAB-4D98-8A3E-FDFE905F5F23}"/>
              </a:ext>
            </a:extLst>
          </p:cNvPr>
          <p:cNvSpPr>
            <a:spLocks noGrp="1"/>
          </p:cNvSpPr>
          <p:nvPr>
            <p:ph type="body" sz="quarter" idx="19"/>
          </p:nvPr>
        </p:nvSpPr>
        <p:spPr/>
        <p:txBody>
          <a:bodyPr/>
          <a:lstStyle/>
          <a:p>
            <a:r>
              <a:rPr lang="en-GB" baseline="30000" dirty="0"/>
              <a:t>1</a:t>
            </a:r>
            <a:r>
              <a:rPr lang="en-GB" dirty="0"/>
              <a:t> Other vendors include Amdocs, Capgemini, CGI Group, CSG, HCL Technologies, HP Enterprise, Huawei, Tata Consultancy Services, Tech Mahindra and Wipro Technologies.</a:t>
            </a:r>
          </a:p>
          <a:p>
            <a:endParaRPr lang="en-GB" dirty="0"/>
          </a:p>
        </p:txBody>
      </p:sp>
      <p:sp>
        <p:nvSpPr>
          <p:cNvPr id="5" name="Text Placeholder 4">
            <a:extLst>
              <a:ext uri="{FF2B5EF4-FFF2-40B4-BE49-F238E27FC236}">
                <a16:creationId xmlns:a16="http://schemas.microsoft.com/office/drawing/2014/main" id="{E0922E23-403D-4CC2-9B6E-409C8A6CF1BE}"/>
              </a:ext>
            </a:extLst>
          </p:cNvPr>
          <p:cNvSpPr>
            <a:spLocks noGrp="1"/>
          </p:cNvSpPr>
          <p:nvPr>
            <p:ph type="body" sz="quarter" idx="40"/>
          </p:nvPr>
        </p:nvSpPr>
        <p:spPr/>
        <p:txBody>
          <a:bodyPr/>
          <a:lstStyle/>
          <a:p>
            <a:r>
              <a:rPr lang="en-GB" dirty="0"/>
              <a:t>Figure 22: Mediation professional services revenue by vendor, worldwide, 2019</a:t>
            </a:r>
            <a:r>
              <a:rPr lang="en-GB" baseline="30000" dirty="0"/>
              <a:t>1</a:t>
            </a:r>
          </a:p>
        </p:txBody>
      </p:sp>
      <p:sp>
        <p:nvSpPr>
          <p:cNvPr id="7" name="Text Placeholder 6">
            <a:extLst>
              <a:ext uri="{FF2B5EF4-FFF2-40B4-BE49-F238E27FC236}">
                <a16:creationId xmlns:a16="http://schemas.microsoft.com/office/drawing/2014/main" id="{2CE732B9-1B74-4E36-A922-077E1299D94F}"/>
              </a:ext>
            </a:extLst>
          </p:cNvPr>
          <p:cNvSpPr>
            <a:spLocks noGrp="1"/>
          </p:cNvSpPr>
          <p:nvPr>
            <p:ph type="body" sz="quarter" idx="41"/>
          </p:nvPr>
        </p:nvSpPr>
        <p:spPr/>
        <p:txBody>
          <a:bodyPr/>
          <a:lstStyle/>
          <a:p>
            <a:r>
              <a:rPr lang="en-GB" dirty="0"/>
              <a:t>Figure 23: Professional services revenue and growth of top-six vendors compared to overall professional services revenue growth in the Mediation market, 2019</a:t>
            </a:r>
          </a:p>
        </p:txBody>
      </p:sp>
      <p:graphicFrame>
        <p:nvGraphicFramePr>
          <p:cNvPr id="11" name="Chart Placeholder 13">
            <a:extLst>
              <a:ext uri="{FF2B5EF4-FFF2-40B4-BE49-F238E27FC236}">
                <a16:creationId xmlns:a16="http://schemas.microsoft.com/office/drawing/2014/main" id="{6DF888F3-C83B-4346-8BCA-D20C8807AD0E}"/>
              </a:ext>
            </a:extLst>
          </p:cNvPr>
          <p:cNvGraphicFramePr>
            <a:graphicFrameLocks noGrp="1"/>
          </p:cNvGraphicFramePr>
          <p:nvPr>
            <p:ph type="chart" sz="quarter" idx="42"/>
            <p:extLst>
              <p:ext uri="{D42A27DB-BD31-4B8C-83A1-F6EECF244321}">
                <p14:modId xmlns:p14="http://schemas.microsoft.com/office/powerpoint/2010/main" val="3065446100"/>
              </p:ext>
            </p:extLst>
          </p:nvPr>
        </p:nvGraphicFramePr>
        <p:xfrm>
          <a:off x="5213350" y="1903413"/>
          <a:ext cx="4232275" cy="429736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Placeholder 10">
            <a:extLst>
              <a:ext uri="{FF2B5EF4-FFF2-40B4-BE49-F238E27FC236}">
                <a16:creationId xmlns:a16="http://schemas.microsoft.com/office/drawing/2014/main" id="{AC81C49F-683F-44F9-87F8-60E7A6B086A9}"/>
              </a:ext>
            </a:extLst>
          </p:cNvPr>
          <p:cNvGraphicFramePr>
            <a:graphicFrameLocks noGrp="1"/>
          </p:cNvGraphicFramePr>
          <p:nvPr>
            <p:ph type="chart" sz="quarter" idx="25"/>
            <p:extLst>
              <p:ext uri="{D42A27DB-BD31-4B8C-83A1-F6EECF244321}">
                <p14:modId xmlns:p14="http://schemas.microsoft.com/office/powerpoint/2010/main" val="1332148954"/>
              </p:ext>
            </p:extLst>
          </p:nvPr>
        </p:nvGraphicFramePr>
        <p:xfrm>
          <a:off x="460375" y="1903413"/>
          <a:ext cx="4232275" cy="4297362"/>
        </p:xfrm>
        <a:graphic>
          <a:graphicData uri="http://schemas.openxmlformats.org/drawingml/2006/chart">
            <c:chart xmlns:c="http://schemas.openxmlformats.org/drawingml/2006/chart" xmlns:r="http://schemas.openxmlformats.org/officeDocument/2006/relationships" r:id="rId8"/>
          </a:graphicData>
        </a:graphic>
      </p:graphicFrame>
      <p:sp>
        <p:nvSpPr>
          <p:cNvPr id="13" name="TextBox 1">
            <a:extLst>
              <a:ext uri="{FF2B5EF4-FFF2-40B4-BE49-F238E27FC236}">
                <a16:creationId xmlns:a16="http://schemas.microsoft.com/office/drawing/2014/main" id="{79F4A0E4-DA6A-4311-9E3B-224B7F5F42A8}"/>
              </a:ext>
            </a:extLst>
          </p:cNvPr>
          <p:cNvSpPr txBox="1"/>
          <p:nvPr/>
        </p:nvSpPr>
        <p:spPr>
          <a:xfrm>
            <a:off x="3404588" y="5977202"/>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dirty="0">
                <a:solidFill>
                  <a:schemeClr val="bg1">
                    <a:lumMod val="50000"/>
                  </a:schemeClr>
                </a:solidFill>
                <a:latin typeface="+mn-lt"/>
              </a:rPr>
              <a:t>Source: Analysys Mason</a:t>
            </a:r>
          </a:p>
        </p:txBody>
      </p:sp>
      <p:sp>
        <p:nvSpPr>
          <p:cNvPr id="14" name="Oval 13">
            <a:extLst>
              <a:ext uri="{FF2B5EF4-FFF2-40B4-BE49-F238E27FC236}">
                <a16:creationId xmlns:a16="http://schemas.microsoft.com/office/drawing/2014/main" id="{82DCE8D0-16C5-4F67-810E-D974EF840FD3}"/>
              </a:ext>
            </a:extLst>
          </p:cNvPr>
          <p:cNvSpPr>
            <a:spLocks noChangeAspect="1"/>
          </p:cNvSpPr>
          <p:nvPr/>
        </p:nvSpPr>
        <p:spPr>
          <a:xfrm>
            <a:off x="1712492" y="2885694"/>
            <a:ext cx="1728040" cy="1728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300"/>
              </a:spcAft>
            </a:pPr>
            <a:r>
              <a:rPr lang="en-GB" sz="1200" b="1" spc="20" dirty="0">
                <a:solidFill>
                  <a:schemeClr val="accent3">
                    <a:lumMod val="50000"/>
                  </a:schemeClr>
                </a:solidFill>
                <a:latin typeface="+mn-lt"/>
              </a:rPr>
              <a:t>Total 2019:</a:t>
            </a:r>
          </a:p>
          <a:p>
            <a:pPr algn="ctr">
              <a:spcAft>
                <a:spcPts val="600"/>
              </a:spcAft>
            </a:pPr>
            <a:r>
              <a:rPr lang="en-GB" sz="1400" b="1" spc="20" baseline="0" dirty="0">
                <a:solidFill>
                  <a:srgbClr val="000000"/>
                </a:solidFill>
                <a:latin typeface="+mn-lt"/>
              </a:rPr>
              <a:t>USD1.63 billion</a:t>
            </a:r>
          </a:p>
          <a:p>
            <a:pPr algn="ctr">
              <a:spcAft>
                <a:spcPts val="300"/>
              </a:spcAft>
            </a:pPr>
            <a:r>
              <a:rPr lang="en-GB" sz="1200" b="1" spc="20" baseline="0" dirty="0">
                <a:solidFill>
                  <a:schemeClr val="accent3">
                    <a:lumMod val="50000"/>
                  </a:schemeClr>
                </a:solidFill>
                <a:latin typeface="+mn-lt"/>
              </a:rPr>
              <a:t>Year-on-year growth:</a:t>
            </a:r>
            <a:br>
              <a:rPr lang="en-GB" sz="1200" b="1" spc="20" baseline="0" dirty="0">
                <a:solidFill>
                  <a:schemeClr val="accent3">
                    <a:lumMod val="50000"/>
                  </a:schemeClr>
                </a:solidFill>
                <a:latin typeface="+mn-lt"/>
              </a:rPr>
            </a:br>
            <a:r>
              <a:rPr lang="en-GB" sz="1400" b="1" spc="20" baseline="0" dirty="0">
                <a:solidFill>
                  <a:srgbClr val="000000"/>
                </a:solidFill>
                <a:latin typeface="+mn-lt"/>
              </a:rPr>
              <a:t>–</a:t>
            </a:r>
            <a:r>
              <a:rPr lang="en-GB" sz="1400" b="1" spc="20" dirty="0">
                <a:solidFill>
                  <a:srgbClr val="000000"/>
                </a:solidFill>
              </a:rPr>
              <a:t>2.6</a:t>
            </a:r>
            <a:r>
              <a:rPr lang="en-GB" sz="1400" b="1" spc="20" baseline="0" dirty="0">
                <a:solidFill>
                  <a:srgbClr val="000000"/>
                </a:solidFill>
                <a:latin typeface="+mn-lt"/>
              </a:rPr>
              <a:t>%</a:t>
            </a:r>
          </a:p>
        </p:txBody>
      </p:sp>
    </p:spTree>
    <p:extLst>
      <p:ext uri="{BB962C8B-B14F-4D97-AF65-F5344CB8AC3E}">
        <p14:creationId xmlns:p14="http://schemas.microsoft.com/office/powerpoint/2010/main" val="3062290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818033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64" name="think-cell Slide" r:id="rId6" imgW="270" imgH="270" progId="TCLayout.ActiveDocument.1">
                  <p:embed/>
                </p:oleObj>
              </mc:Choice>
              <mc:Fallback>
                <p:oleObj name="think-cell Slide" r:id="rId6" imgW="270" imgH="270" progId="TCLayout.ActiveDocument.1">
                  <p:embed/>
                  <p:pic>
                    <p:nvPicPr>
                      <p:cNvPr id="6" name="Object 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ts val="2000"/>
              </a:lnSpc>
            </a:pPr>
            <a:endParaRPr lang="en-GB" sz="1600" dirty="0">
              <a:latin typeface="Franklin Gothic Book" panose="020B0503020102020204" pitchFamily="34" charset="0"/>
              <a:sym typeface="Franklin Gothic Book" panose="020B0503020102020204" pitchFamily="34" charset="0"/>
            </a:endParaRPr>
          </a:p>
        </p:txBody>
      </p:sp>
      <p:graphicFrame>
        <p:nvGraphicFramePr>
          <p:cNvPr id="8" name="Table Placeholder 11">
            <a:extLst>
              <a:ext uri="{FF2B5EF4-FFF2-40B4-BE49-F238E27FC236}">
                <a16:creationId xmlns:a16="http://schemas.microsoft.com/office/drawing/2014/main" id="{29C0B474-D215-4A44-A108-54E7CEB39590}"/>
              </a:ext>
            </a:extLst>
          </p:cNvPr>
          <p:cNvGraphicFramePr>
            <a:graphicFrameLocks noGrp="1"/>
          </p:cNvGraphicFramePr>
          <p:nvPr>
            <p:ph type="tbl" sz="quarter" idx="10"/>
            <p:extLst>
              <p:ext uri="{D42A27DB-BD31-4B8C-83A1-F6EECF244321}">
                <p14:modId xmlns:p14="http://schemas.microsoft.com/office/powerpoint/2010/main" val="1220478254"/>
              </p:ext>
            </p:extLst>
          </p:nvPr>
        </p:nvGraphicFramePr>
        <p:xfrm>
          <a:off x="2760663" y="1671638"/>
          <a:ext cx="5656050" cy="2592000"/>
        </p:xfrm>
        <a:graphic>
          <a:graphicData uri="http://schemas.openxmlformats.org/drawingml/2006/table">
            <a:tbl>
              <a:tblPr firstRow="1" bandRow="1">
                <a:tableStyleId>{5C22544A-7EE6-4342-B048-85BDC9FD1C3A}</a:tableStyleId>
              </a:tblPr>
              <a:tblGrid>
                <a:gridCol w="5656050">
                  <a:extLst>
                    <a:ext uri="{9D8B030D-6E8A-4147-A177-3AD203B41FA5}">
                      <a16:colId xmlns:a16="http://schemas.microsoft.com/office/drawing/2014/main" val="20000"/>
                    </a:ext>
                  </a:extLst>
                </a:gridCol>
              </a:tblGrid>
              <a:tr h="432000">
                <a:tc>
                  <a:txBody>
                    <a:bodyPr/>
                    <a:lstStyle/>
                    <a:p>
                      <a:r>
                        <a:rPr lang="en-GB" sz="1400" b="0" spc="20" baseline="0" dirty="0">
                          <a:solidFill>
                            <a:schemeClr val="tx1"/>
                          </a:solidFill>
                          <a:latin typeface="Franklin Gothic Book" panose="020B0503020102020204" pitchFamily="34" charset="0"/>
                        </a:rPr>
                        <a:t>Executive summary</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2000">
                <a:tc>
                  <a:txBody>
                    <a:bodyPr/>
                    <a:lstStyle/>
                    <a:p>
                      <a:r>
                        <a:rPr lang="en-GB" sz="1400" b="0" spc="20" baseline="0" dirty="0">
                          <a:solidFill>
                            <a:schemeClr val="tx1"/>
                          </a:solidFill>
                          <a:latin typeface="Franklin Gothic Book" panose="020B0503020102020204" pitchFamily="34" charset="0"/>
                        </a:rPr>
                        <a:t>Market shares</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00">
                <a:tc>
                  <a:txBody>
                    <a:bodyPr/>
                    <a:lstStyle/>
                    <a:p>
                      <a:r>
                        <a:rPr lang="en-GB" sz="1400" b="1" spc="20" baseline="0" dirty="0">
                          <a:solidFill>
                            <a:schemeClr val="tx1"/>
                          </a:solidFill>
                          <a:latin typeface="Franklin Gothic Book" panose="020B0503020102020204" pitchFamily="34" charset="0"/>
                        </a:rPr>
                        <a:t>Overall telecoms market context</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49099246"/>
                  </a:ext>
                </a:extLst>
              </a:tr>
              <a:tr h="432000">
                <a:tc>
                  <a:txBody>
                    <a:bodyPr/>
                    <a:lstStyle/>
                    <a:p>
                      <a:r>
                        <a:rPr lang="en-GB" sz="1400" b="0" spc="20" baseline="0" dirty="0">
                          <a:solidFill>
                            <a:schemeClr val="tx1"/>
                          </a:solidFill>
                          <a:latin typeface="Franklin Gothic Book" panose="020B0503020102020204" pitchFamily="34" charset="0"/>
                        </a:rPr>
                        <a:t>Vendor analysis</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000">
                <a:tc>
                  <a:txBody>
                    <a:bodyPr/>
                    <a:lstStyle/>
                    <a:p>
                      <a:r>
                        <a:rPr lang="en-GB" sz="1400" b="0" spc="20" baseline="0" dirty="0">
                          <a:solidFill>
                            <a:schemeClr val="tx1"/>
                          </a:solidFill>
                          <a:latin typeface="Franklin Gothic Book" panose="020B0503020102020204" pitchFamily="34" charset="0"/>
                        </a:rPr>
                        <a:t>Market definition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spc="20" baseline="0" dirty="0">
                          <a:solidFill>
                            <a:schemeClr val="tx1"/>
                          </a:solidFill>
                          <a:latin typeface="Franklin Gothic Book" panose="020B0503020102020204" pitchFamily="34" charset="0"/>
                        </a:rPr>
                        <a:t>About the author and Analysys Mason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451358"/>
                  </a:ext>
                </a:extLst>
              </a:tr>
            </a:tbl>
          </a:graphicData>
        </a:graphic>
      </p:graphicFrame>
    </p:spTree>
    <p:extLst>
      <p:ext uri="{BB962C8B-B14F-4D97-AF65-F5344CB8AC3E}">
        <p14:creationId xmlns:p14="http://schemas.microsoft.com/office/powerpoint/2010/main" val="554251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97E210B-7734-4664-967C-A79353431C48}"/>
              </a:ext>
            </a:extLst>
          </p:cNvPr>
          <p:cNvSpPr>
            <a:spLocks noGrp="1"/>
          </p:cNvSpPr>
          <p:nvPr>
            <p:ph type="body" sz="quarter" idx="12"/>
          </p:nvPr>
        </p:nvSpPr>
        <p:spPr/>
        <p:txBody>
          <a:bodyPr/>
          <a:lstStyle/>
          <a:p>
            <a:r>
              <a:rPr lang="en-GB" dirty="0"/>
              <a:t>This report provides market share data for communications service provider (CSP) spending on telecoms-specific monetisation platforms software systems and related services for 2019. It provides details of how the spending varied by delivery model, service type, vendor and region. The report also includes profiles of the leading vendors in the market.</a:t>
            </a:r>
          </a:p>
          <a:p>
            <a:r>
              <a:rPr lang="en-GB" dirty="0"/>
              <a:t>It is based on several sources, including:</a:t>
            </a:r>
          </a:p>
          <a:p>
            <a:pPr lvl="1"/>
            <a:r>
              <a:rPr lang="en-GB" dirty="0"/>
              <a:t>interviews with CSPs and vendors worldwide</a:t>
            </a:r>
          </a:p>
          <a:p>
            <a:pPr lvl="1"/>
            <a:r>
              <a:rPr lang="en-GB" dirty="0"/>
              <a:t>Analysys Mason’s research conducted during the past year.</a:t>
            </a:r>
          </a:p>
        </p:txBody>
      </p:sp>
      <p:sp>
        <p:nvSpPr>
          <p:cNvPr id="3" name="Slide Number Placeholder 2">
            <a:extLst>
              <a:ext uri="{FF2B5EF4-FFF2-40B4-BE49-F238E27FC236}">
                <a16:creationId xmlns:a16="http://schemas.microsoft.com/office/drawing/2014/main" id="{EE71B9E7-68E5-45A1-BC81-25B20885BC20}"/>
              </a:ext>
            </a:extLst>
          </p:cNvPr>
          <p:cNvSpPr>
            <a:spLocks noGrp="1"/>
          </p:cNvSpPr>
          <p:nvPr>
            <p:ph type="sldNum" sz="quarter" idx="4"/>
          </p:nvPr>
        </p:nvSpPr>
        <p:spPr/>
        <p:txBody>
          <a:bodyPr/>
          <a:lstStyle/>
          <a:p>
            <a:fld id="{E78626B2-E168-480E-BAE6-B60060C6AB83}" type="slidenum">
              <a:rPr lang="en-GB" smtClean="0"/>
              <a:pPr/>
              <a:t>2</a:t>
            </a:fld>
            <a:endParaRPr lang="en-GB" dirty="0"/>
          </a:p>
        </p:txBody>
      </p:sp>
      <p:sp>
        <p:nvSpPr>
          <p:cNvPr id="2" name="Title 1">
            <a:extLst>
              <a:ext uri="{FF2B5EF4-FFF2-40B4-BE49-F238E27FC236}">
                <a16:creationId xmlns:a16="http://schemas.microsoft.com/office/drawing/2014/main" id="{3AB58111-DA5B-4744-9FF0-54D2AC138D65}"/>
              </a:ext>
            </a:extLst>
          </p:cNvPr>
          <p:cNvSpPr>
            <a:spLocks noGrp="1"/>
          </p:cNvSpPr>
          <p:nvPr>
            <p:ph type="title"/>
          </p:nvPr>
        </p:nvSpPr>
        <p:spPr/>
        <p:txBody>
          <a:bodyPr/>
          <a:lstStyle/>
          <a:p>
            <a:r>
              <a:rPr lang="en-GB" dirty="0"/>
              <a:t>About this report</a:t>
            </a:r>
          </a:p>
        </p:txBody>
      </p:sp>
      <p:sp>
        <p:nvSpPr>
          <p:cNvPr id="14" name="TextPlaceholder1">
            <a:extLst>
              <a:ext uri="{FF2B5EF4-FFF2-40B4-BE49-F238E27FC236}">
                <a16:creationId xmlns:a16="http://schemas.microsoft.com/office/drawing/2014/main" id="{F5C767BF-2CB4-4732-9E52-523C4B86C99F}"/>
              </a:ext>
            </a:extLst>
          </p:cNvPr>
          <p:cNvSpPr>
            <a:spLocks noGrp="1"/>
          </p:cNvSpPr>
          <p:nvPr>
            <p:ph type="body" sz="quarter" idx="25"/>
          </p:nvPr>
        </p:nvSpPr>
        <p:spPr>
          <a:prstGeom prst="rect">
            <a:avLst/>
          </a:prstGeom>
        </p:spPr>
        <p:txBody>
          <a:bodyPr/>
          <a:lstStyle>
            <a:lvl1pPr marL="171450" indent="-171450">
              <a:lnSpc>
                <a:spcPct val="100000"/>
              </a:lnSpc>
              <a:spcAft>
                <a:spcPts val="400"/>
              </a:spcAft>
              <a:buClr>
                <a:schemeClr val="accent1"/>
              </a:buClr>
              <a:buFont typeface="Wingdings" pitchFamily="2" charset="2"/>
              <a:buChar char="§"/>
              <a:defRPr sz="1000">
                <a:solidFill>
                  <a:srgbClr val="000000"/>
                </a:solidFill>
                <a:latin typeface="Franklin Gothic Book" pitchFamily="34" charset="0"/>
              </a:defRPr>
            </a:lvl1pPr>
            <a:lvl2pPr marL="354013" indent="-176213">
              <a:lnSpc>
                <a:spcPct val="100000"/>
              </a:lnSpc>
              <a:spcAft>
                <a:spcPts val="400"/>
              </a:spcAft>
              <a:buClr>
                <a:schemeClr val="accent1"/>
              </a:buClr>
              <a:buFont typeface="Symbol" pitchFamily="18" charset="2"/>
              <a:buChar char="-"/>
              <a:defRPr sz="1000">
                <a:solidFill>
                  <a:srgbClr val="000000"/>
                </a:solidFill>
                <a:latin typeface="Franklin Gothic Book" pitchFamily="34" charset="0"/>
              </a:defRPr>
            </a:lvl2pPr>
            <a:lvl3pPr marL="541338" indent="-185738">
              <a:lnSpc>
                <a:spcPct val="100000"/>
              </a:lnSpc>
              <a:spcAft>
                <a:spcPts val="400"/>
              </a:spcAft>
              <a:buClr>
                <a:schemeClr val="accent1"/>
              </a:buClr>
              <a:buSzPct val="100000"/>
              <a:buFont typeface="Arial" pitchFamily="34" charset="0"/>
              <a:buChar char="•"/>
              <a:defRPr sz="1000">
                <a:solidFill>
                  <a:srgbClr val="000000"/>
                </a:solidFill>
                <a:latin typeface="Franklin Gothic Book" pitchFamily="34" charset="0"/>
              </a:defRPr>
            </a:lvl3pPr>
            <a:lvl4pPr marL="719138" indent="-177800">
              <a:lnSpc>
                <a:spcPct val="100000"/>
              </a:lnSpc>
              <a:spcAft>
                <a:spcPts val="400"/>
              </a:spcAft>
              <a:buClr>
                <a:schemeClr val="accent1"/>
              </a:buClr>
              <a:buSzPct val="100000"/>
              <a:buFont typeface="Franklin Gothic Book" pitchFamily="34" charset="0"/>
              <a:buChar char="◦"/>
              <a:defRPr sz="1000">
                <a:solidFill>
                  <a:srgbClr val="000000"/>
                </a:solidFill>
                <a:latin typeface="Franklin Gothic Book" pitchFamily="34" charset="0"/>
              </a:defRPr>
            </a:lvl4pPr>
            <a:lvl5pPr marL="719138" indent="0">
              <a:buNone/>
              <a:defRPr/>
            </a:lvl5pPr>
          </a:lstStyle>
          <a:p>
            <a:r>
              <a:rPr lang="en-GB" dirty="0"/>
              <a:t>What was the overall size of the market (monetisation platforms software systems for the telecoms industry) and what drove this spending among CSPs?</a:t>
            </a:r>
          </a:p>
          <a:p>
            <a:r>
              <a:rPr lang="en-GB" dirty="0"/>
              <a:t>How did the spending vary across different sub-segments of the monetisation platforms market?</a:t>
            </a:r>
          </a:p>
          <a:p>
            <a:r>
              <a:rPr lang="en-GB" dirty="0"/>
              <a:t>Who are the major vendors and what is their share of revenue in the monetisation platforms systems market?</a:t>
            </a:r>
          </a:p>
          <a:p>
            <a:r>
              <a:rPr lang="en-GB" dirty="0"/>
              <a:t>What are the different drivers and growth rates of CSP spending on products and professional services?</a:t>
            </a:r>
          </a:p>
        </p:txBody>
      </p:sp>
      <p:sp>
        <p:nvSpPr>
          <p:cNvPr id="17" name="TextPlaceholder1">
            <a:extLst>
              <a:ext uri="{FF2B5EF4-FFF2-40B4-BE49-F238E27FC236}">
                <a16:creationId xmlns:a16="http://schemas.microsoft.com/office/drawing/2014/main" id="{604F620F-7833-4890-A166-825F68608D95}"/>
              </a:ext>
            </a:extLst>
          </p:cNvPr>
          <p:cNvSpPr>
            <a:spLocks noGrp="1"/>
          </p:cNvSpPr>
          <p:nvPr>
            <p:ph type="body" sz="quarter" idx="26"/>
          </p:nvPr>
        </p:nvSpPr>
        <p:spPr>
          <a:prstGeom prst="rect">
            <a:avLst/>
          </a:prstGeom>
          <a:ln>
            <a:noFill/>
          </a:ln>
        </p:spPr>
        <p:txBody>
          <a:bodyPr/>
          <a:lstStyle>
            <a:lvl1pPr marL="171450" indent="-171450">
              <a:lnSpc>
                <a:spcPct val="100000"/>
              </a:lnSpc>
              <a:spcAft>
                <a:spcPts val="400"/>
              </a:spcAft>
              <a:buClr>
                <a:schemeClr val="accent4">
                  <a:lumMod val="75000"/>
                </a:schemeClr>
              </a:buClr>
              <a:buFont typeface="Wingdings" pitchFamily="2" charset="2"/>
              <a:buChar char="§"/>
              <a:defRPr sz="1000">
                <a:solidFill>
                  <a:srgbClr val="000000"/>
                </a:solidFill>
                <a:latin typeface="Franklin Gothic Book" pitchFamily="34" charset="0"/>
              </a:defRPr>
            </a:lvl1pPr>
            <a:lvl2pPr marL="354013" indent="-176213">
              <a:lnSpc>
                <a:spcPct val="100000"/>
              </a:lnSpc>
              <a:spcAft>
                <a:spcPts val="400"/>
              </a:spcAft>
              <a:buClr>
                <a:schemeClr val="accent4">
                  <a:lumMod val="75000"/>
                </a:schemeClr>
              </a:buClr>
              <a:buFont typeface="Symbol" pitchFamily="18" charset="2"/>
              <a:buChar char="-"/>
              <a:defRPr sz="1000">
                <a:solidFill>
                  <a:srgbClr val="000000"/>
                </a:solidFill>
                <a:latin typeface="Franklin Gothic Book" pitchFamily="34" charset="0"/>
              </a:defRPr>
            </a:lvl2pPr>
            <a:lvl3pPr marL="541338" indent="-185738">
              <a:lnSpc>
                <a:spcPct val="100000"/>
              </a:lnSpc>
              <a:spcAft>
                <a:spcPts val="400"/>
              </a:spcAft>
              <a:buClr>
                <a:schemeClr val="accent4">
                  <a:lumMod val="75000"/>
                </a:schemeClr>
              </a:buClr>
              <a:buSzPct val="100000"/>
              <a:buFont typeface="Arial" pitchFamily="34" charset="0"/>
              <a:buChar char="•"/>
              <a:defRPr sz="1000">
                <a:solidFill>
                  <a:srgbClr val="000000"/>
                </a:solidFill>
                <a:latin typeface="Franklin Gothic Book" pitchFamily="34" charset="0"/>
              </a:defRPr>
            </a:lvl3pPr>
            <a:lvl4pPr marL="719138" indent="-177800">
              <a:lnSpc>
                <a:spcPct val="100000"/>
              </a:lnSpc>
              <a:spcAft>
                <a:spcPts val="400"/>
              </a:spcAft>
              <a:buClr>
                <a:schemeClr val="accent4">
                  <a:lumMod val="75000"/>
                </a:schemeClr>
              </a:buClr>
              <a:buSzPct val="100000"/>
              <a:buFont typeface="Franklin Gothic Book" pitchFamily="34" charset="0"/>
              <a:buChar char="◦"/>
              <a:defRPr sz="1000">
                <a:solidFill>
                  <a:srgbClr val="000000"/>
                </a:solidFill>
                <a:latin typeface="Franklin Gothic Book" pitchFamily="34" charset="0"/>
              </a:defRPr>
            </a:lvl4pPr>
            <a:lvl5pPr marL="719138" indent="0">
              <a:buNone/>
              <a:defRPr/>
            </a:lvl5pPr>
          </a:lstStyle>
          <a:p>
            <a:pPr>
              <a:buClr>
                <a:schemeClr val="bg2"/>
              </a:buClr>
            </a:pPr>
            <a:r>
              <a:rPr lang="en-GB" dirty="0"/>
              <a:t>Vendor strategy teams that need to understand where growth is slowing and where it is increasing across different sub-segment categories.</a:t>
            </a:r>
          </a:p>
          <a:p>
            <a:pPr>
              <a:buClr>
                <a:schemeClr val="bg2"/>
              </a:buClr>
            </a:pPr>
            <a:r>
              <a:rPr lang="en-GB" dirty="0"/>
              <a:t>Product management teams responsible for feature functionality and geographical focus, and product marketing teams responsible for market-share growth.</a:t>
            </a:r>
          </a:p>
          <a:p>
            <a:pPr>
              <a:buClr>
                <a:schemeClr val="bg2"/>
              </a:buClr>
            </a:pPr>
            <a:r>
              <a:rPr lang="en-GB" dirty="0"/>
              <a:t>Market intelligence teams at vendors that want to understand how their competitors compare to each other.</a:t>
            </a:r>
          </a:p>
          <a:p>
            <a:pPr>
              <a:buClr>
                <a:schemeClr val="bg2"/>
              </a:buClr>
            </a:pPr>
            <a:r>
              <a:rPr lang="en-GB" dirty="0"/>
              <a:t>CSPs that are planning charging or billing system upgrades, particularly for 5G or as part of digital transformation initiatives. </a:t>
            </a:r>
          </a:p>
        </p:txBody>
      </p:sp>
      <p:graphicFrame>
        <p:nvGraphicFramePr>
          <p:cNvPr id="9" name="Table Placeholder 8">
            <a:extLst>
              <a:ext uri="{FF2B5EF4-FFF2-40B4-BE49-F238E27FC236}">
                <a16:creationId xmlns:a16="http://schemas.microsoft.com/office/drawing/2014/main" id="{F2E91147-178B-41D9-8DB7-DDB10C7E1B54}"/>
              </a:ext>
            </a:extLst>
          </p:cNvPr>
          <p:cNvGraphicFramePr>
            <a:graphicFrameLocks noGrp="1"/>
          </p:cNvGraphicFramePr>
          <p:nvPr>
            <p:ph type="tbl" sz="quarter" idx="27"/>
            <p:extLst>
              <p:ext uri="{D42A27DB-BD31-4B8C-83A1-F6EECF244321}">
                <p14:modId xmlns:p14="http://schemas.microsoft.com/office/powerpoint/2010/main" val="1112877684"/>
              </p:ext>
            </p:extLst>
          </p:nvPr>
        </p:nvGraphicFramePr>
        <p:xfrm>
          <a:off x="5205413" y="1382713"/>
          <a:ext cx="4240213" cy="2131938"/>
        </p:xfrm>
        <a:graphic>
          <a:graphicData uri="http://schemas.openxmlformats.org/drawingml/2006/table">
            <a:tbl>
              <a:tblPr firstRow="1" bandRow="1">
                <a:tableStyleId>{5C22544A-7EE6-4342-B048-85BDC9FD1C3A}</a:tableStyleId>
              </a:tblPr>
              <a:tblGrid>
                <a:gridCol w="2124195">
                  <a:extLst>
                    <a:ext uri="{9D8B030D-6E8A-4147-A177-3AD203B41FA5}">
                      <a16:colId xmlns:a16="http://schemas.microsoft.com/office/drawing/2014/main" val="547118398"/>
                    </a:ext>
                  </a:extLst>
                </a:gridCol>
                <a:gridCol w="2116018">
                  <a:extLst>
                    <a:ext uri="{9D8B030D-6E8A-4147-A177-3AD203B41FA5}">
                      <a16:colId xmlns:a16="http://schemas.microsoft.com/office/drawing/2014/main" val="3879617997"/>
                    </a:ext>
                  </a:extLst>
                </a:gridCol>
              </a:tblGrid>
              <a:tr h="2131938">
                <a:tc>
                  <a:txBody>
                    <a:bodyPr/>
                    <a:lstStyle/>
                    <a:p>
                      <a:pPr marL="0" indent="0" algn="ctr">
                        <a:spcAft>
                          <a:spcPts val="1200"/>
                        </a:spcAft>
                        <a:buClr>
                          <a:schemeClr val="accent5"/>
                        </a:buClr>
                        <a:buFont typeface="Wingdings" pitchFamily="2" charset="2"/>
                        <a:buNone/>
                      </a:pPr>
                      <a:r>
                        <a:rPr lang="en-GB" sz="1000" b="1" spc="100" baseline="0" dirty="0">
                          <a:solidFill>
                            <a:schemeClr val="bg1"/>
                          </a:solidFill>
                          <a:latin typeface="+mn-lt"/>
                        </a:rPr>
                        <a:t>GEOGRAPHICAL COVERAGE</a:t>
                      </a:r>
                    </a:p>
                    <a:p>
                      <a:pPr marL="171450" indent="-171450">
                        <a:spcAft>
                          <a:spcPts val="200"/>
                        </a:spcAft>
                        <a:buClr>
                          <a:schemeClr val="accent5"/>
                        </a:buClr>
                        <a:buFont typeface="Wingdings" pitchFamily="2" charset="2"/>
                        <a:buChar char="§"/>
                      </a:pPr>
                      <a:r>
                        <a:rPr lang="en-GB" sz="1000" b="0" dirty="0">
                          <a:solidFill>
                            <a:srgbClr val="000000"/>
                          </a:solidFill>
                          <a:latin typeface="Franklin Gothic Book" pitchFamily="34" charset="0"/>
                        </a:rPr>
                        <a:t>Worldwide</a:t>
                      </a:r>
                    </a:p>
                    <a:p>
                      <a:pPr marL="171450" indent="-171450">
                        <a:spcAft>
                          <a:spcPts val="200"/>
                        </a:spcAft>
                        <a:buClr>
                          <a:schemeClr val="accent5"/>
                        </a:buClr>
                        <a:buFont typeface="Wingdings" pitchFamily="2" charset="2"/>
                        <a:buChar char="§"/>
                      </a:pPr>
                      <a:r>
                        <a:rPr lang="en-GB" sz="1000" b="0" baseline="0" dirty="0">
                          <a:solidFill>
                            <a:srgbClr val="000000"/>
                          </a:solidFill>
                          <a:latin typeface="Franklin Gothic Book" pitchFamily="34" charset="0"/>
                        </a:rPr>
                        <a:t>Central and Eastern Europe</a:t>
                      </a:r>
                    </a:p>
                    <a:p>
                      <a:pPr marL="171450" indent="-171450">
                        <a:spcAft>
                          <a:spcPts val="200"/>
                        </a:spcAft>
                        <a:buClr>
                          <a:schemeClr val="accent5"/>
                        </a:buClr>
                        <a:buFont typeface="Wingdings" pitchFamily="2" charset="2"/>
                        <a:buChar char="§"/>
                      </a:pPr>
                      <a:r>
                        <a:rPr lang="en-GB" sz="1000" b="0" baseline="0" dirty="0">
                          <a:solidFill>
                            <a:srgbClr val="000000"/>
                          </a:solidFill>
                          <a:latin typeface="Franklin Gothic Book" pitchFamily="34" charset="0"/>
                        </a:rPr>
                        <a:t>Developed Asia–Pacific</a:t>
                      </a:r>
                    </a:p>
                    <a:p>
                      <a:pPr marL="171450" indent="-171450">
                        <a:spcAft>
                          <a:spcPts val="200"/>
                        </a:spcAft>
                        <a:buClr>
                          <a:schemeClr val="accent5"/>
                        </a:buClr>
                        <a:buFont typeface="Wingdings" pitchFamily="2" charset="2"/>
                        <a:buChar char="§"/>
                      </a:pPr>
                      <a:r>
                        <a:rPr lang="en-GB" sz="1000" b="0" baseline="0" dirty="0">
                          <a:solidFill>
                            <a:srgbClr val="000000"/>
                          </a:solidFill>
                          <a:latin typeface="Franklin Gothic Book" pitchFamily="34" charset="0"/>
                        </a:rPr>
                        <a:t>Emerging Asia–Pacific</a:t>
                      </a:r>
                    </a:p>
                    <a:p>
                      <a:pPr marL="171450" indent="-171450">
                        <a:spcAft>
                          <a:spcPts val="200"/>
                        </a:spcAft>
                        <a:buClr>
                          <a:schemeClr val="accent5"/>
                        </a:buClr>
                        <a:buFont typeface="Wingdings" pitchFamily="2" charset="2"/>
                        <a:buChar char="§"/>
                      </a:pPr>
                      <a:r>
                        <a:rPr lang="en-GB" sz="1000" b="0" baseline="0" dirty="0">
                          <a:solidFill>
                            <a:srgbClr val="000000"/>
                          </a:solidFill>
                          <a:latin typeface="Franklin Gothic Book" pitchFamily="34" charset="0"/>
                        </a:rPr>
                        <a:t>Latin America</a:t>
                      </a:r>
                    </a:p>
                    <a:p>
                      <a:pPr marL="171450" indent="-171450">
                        <a:spcAft>
                          <a:spcPts val="200"/>
                        </a:spcAft>
                        <a:buClr>
                          <a:schemeClr val="accent5"/>
                        </a:buClr>
                        <a:buFont typeface="Wingdings" pitchFamily="2" charset="2"/>
                        <a:buChar char="§"/>
                      </a:pPr>
                      <a:r>
                        <a:rPr lang="en-GB" sz="1000" b="0" baseline="0" dirty="0">
                          <a:solidFill>
                            <a:srgbClr val="000000"/>
                          </a:solidFill>
                          <a:latin typeface="Franklin Gothic Book" pitchFamily="34" charset="0"/>
                        </a:rPr>
                        <a:t>Middle East and North Africa</a:t>
                      </a:r>
                    </a:p>
                    <a:p>
                      <a:pPr marL="171450" indent="-171450">
                        <a:spcAft>
                          <a:spcPts val="200"/>
                        </a:spcAft>
                        <a:buClr>
                          <a:schemeClr val="accent5"/>
                        </a:buClr>
                        <a:buFont typeface="Wingdings" pitchFamily="2" charset="2"/>
                        <a:buChar char="§"/>
                      </a:pPr>
                      <a:r>
                        <a:rPr lang="en-GB" sz="1000" b="0" baseline="0" dirty="0">
                          <a:solidFill>
                            <a:srgbClr val="000000"/>
                          </a:solidFill>
                          <a:latin typeface="Franklin Gothic Book" pitchFamily="34" charset="0"/>
                        </a:rPr>
                        <a:t>North America</a:t>
                      </a:r>
                    </a:p>
                    <a:p>
                      <a:pPr marL="171450" indent="-171450">
                        <a:spcAft>
                          <a:spcPts val="200"/>
                        </a:spcAft>
                        <a:buClr>
                          <a:schemeClr val="accent5"/>
                        </a:buClr>
                        <a:buFont typeface="Wingdings" pitchFamily="2" charset="2"/>
                        <a:buChar char="§"/>
                      </a:pPr>
                      <a:r>
                        <a:rPr lang="en-GB" sz="1000" b="0" baseline="0" dirty="0">
                          <a:solidFill>
                            <a:srgbClr val="000000"/>
                          </a:solidFill>
                          <a:latin typeface="Franklin Gothic Book" pitchFamily="34" charset="0"/>
                        </a:rPr>
                        <a:t>Sub-Saharan Africa</a:t>
                      </a:r>
                    </a:p>
                    <a:p>
                      <a:pPr marL="171450" indent="-171450">
                        <a:spcAft>
                          <a:spcPts val="400"/>
                        </a:spcAft>
                        <a:buClr>
                          <a:schemeClr val="accent5"/>
                        </a:buClr>
                        <a:buFont typeface="Wingdings" pitchFamily="2" charset="2"/>
                        <a:buChar char="§"/>
                      </a:pPr>
                      <a:r>
                        <a:rPr lang="en-GB" sz="1000" b="0" baseline="0" dirty="0">
                          <a:solidFill>
                            <a:srgbClr val="000000"/>
                          </a:solidFill>
                          <a:latin typeface="Franklin Gothic Book" pitchFamily="34" charset="0"/>
                        </a:rPr>
                        <a:t>Western Europe</a:t>
                      </a:r>
                      <a:endParaRPr lang="en-GB" b="0" dirty="0">
                        <a:latin typeface="+mn-lt"/>
                      </a:endParaRPr>
                    </a:p>
                  </a:txBody>
                  <a:tcPr marL="91680" marR="91680">
                    <a:lnL w="12700" cmpd="sng">
                      <a:noFill/>
                    </a:lnL>
                    <a:lnR w="12700" cap="flat" cmpd="sng" algn="ctr">
                      <a:solidFill>
                        <a:schemeClr val="accent5"/>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indent="0" algn="ctr">
                        <a:spcAft>
                          <a:spcPts val="1200"/>
                        </a:spcAft>
                        <a:buClr>
                          <a:schemeClr val="accent5"/>
                        </a:buClr>
                        <a:buFont typeface="Wingdings" pitchFamily="2" charset="2"/>
                        <a:buNone/>
                      </a:pPr>
                      <a:r>
                        <a:rPr lang="en-GB" sz="1000" b="1" spc="100" baseline="0" dirty="0">
                          <a:solidFill>
                            <a:schemeClr val="bg1"/>
                          </a:solidFill>
                          <a:latin typeface="+mn-lt"/>
                        </a:rPr>
                        <a:t>SUB-SEGMENT COVERAGE</a:t>
                      </a:r>
                    </a:p>
                    <a:p>
                      <a:pPr marL="171450" indent="-171450">
                        <a:spcAft>
                          <a:spcPts val="400"/>
                        </a:spcAft>
                        <a:buClr>
                          <a:schemeClr val="accent5"/>
                        </a:buClr>
                        <a:buFont typeface="Arial" panose="020B0604020202020204" pitchFamily="34" charset="0"/>
                        <a:buChar char="•"/>
                      </a:pPr>
                      <a:r>
                        <a:rPr lang="en-GB" sz="1000" b="0" dirty="0">
                          <a:solidFill>
                            <a:srgbClr val="000000"/>
                          </a:solidFill>
                          <a:latin typeface="+mn-lt"/>
                        </a:rPr>
                        <a:t>Billing and charging</a:t>
                      </a:r>
                    </a:p>
                    <a:p>
                      <a:pPr marL="171450" indent="-171450">
                        <a:spcAft>
                          <a:spcPts val="400"/>
                        </a:spcAft>
                        <a:buClr>
                          <a:schemeClr val="accent5"/>
                        </a:buClr>
                        <a:buFont typeface="Arial" panose="020B0604020202020204" pitchFamily="34" charset="0"/>
                        <a:buChar char="•"/>
                      </a:pPr>
                      <a:r>
                        <a:rPr lang="en-GB" sz="1000" b="0" dirty="0">
                          <a:solidFill>
                            <a:srgbClr val="000000"/>
                          </a:solidFill>
                          <a:latin typeface="+mn-lt"/>
                        </a:rPr>
                        <a:t>Policy management</a:t>
                      </a:r>
                    </a:p>
                    <a:p>
                      <a:pPr marL="171450" indent="-171450">
                        <a:spcAft>
                          <a:spcPts val="400"/>
                        </a:spcAft>
                        <a:buClr>
                          <a:schemeClr val="accent5"/>
                        </a:buClr>
                        <a:buFont typeface="Arial" panose="020B0604020202020204" pitchFamily="34" charset="0"/>
                        <a:buChar char="•"/>
                      </a:pPr>
                      <a:r>
                        <a:rPr lang="en-GB" sz="1000" b="0" dirty="0">
                          <a:solidFill>
                            <a:srgbClr val="000000"/>
                          </a:solidFill>
                          <a:latin typeface="+mn-lt"/>
                        </a:rPr>
                        <a:t>Mediation</a:t>
                      </a:r>
                    </a:p>
                    <a:p>
                      <a:pPr marL="171450" indent="-171450">
                        <a:spcAft>
                          <a:spcPts val="400"/>
                        </a:spcAft>
                        <a:buClr>
                          <a:schemeClr val="accent5"/>
                        </a:buClr>
                        <a:buFont typeface="Arial" panose="020B0604020202020204" pitchFamily="34" charset="0"/>
                        <a:buChar char="•"/>
                      </a:pPr>
                      <a:r>
                        <a:rPr lang="en-GB" sz="1000" b="0" dirty="0">
                          <a:solidFill>
                            <a:srgbClr val="000000"/>
                          </a:solidFill>
                          <a:latin typeface="+mn-lt"/>
                        </a:rPr>
                        <a:t>Partner and interconnect</a:t>
                      </a:r>
                      <a:endParaRPr lang="en-GB" dirty="0"/>
                    </a:p>
                  </a:txBody>
                  <a:tcPr marL="91680" marR="91680">
                    <a:lnL w="12700" cap="flat" cmpd="sng" algn="ctr">
                      <a:solidFill>
                        <a:schemeClr val="accent5"/>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2385621"/>
                  </a:ext>
                </a:extLst>
              </a:tr>
            </a:tbl>
          </a:graphicData>
        </a:graphic>
      </p:graphicFrame>
      <p:cxnSp>
        <p:nvCxnSpPr>
          <p:cNvPr id="6" name="Straight Connector 5">
            <a:extLst>
              <a:ext uri="{FF2B5EF4-FFF2-40B4-BE49-F238E27FC236}">
                <a16:creationId xmlns:a16="http://schemas.microsoft.com/office/drawing/2014/main" id="{C574C6F5-57E8-41DC-A343-9BE26E98984A}"/>
              </a:ext>
            </a:extLst>
          </p:cNvPr>
          <p:cNvCxnSpPr>
            <a:cxnSpLocks/>
            <a:endCxn id="9" idx="0"/>
          </p:cNvCxnSpPr>
          <p:nvPr/>
        </p:nvCxnSpPr>
        <p:spPr>
          <a:xfrm flipH="1" flipV="1">
            <a:off x="7325519" y="1382713"/>
            <a:ext cx="2382" cy="2825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290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4" name="Group 273">
            <a:extLst>
              <a:ext uri="{FF2B5EF4-FFF2-40B4-BE49-F238E27FC236}">
                <a16:creationId xmlns:a16="http://schemas.microsoft.com/office/drawing/2014/main" id="{B518C8AF-2A66-492D-B49D-62EF975A5E3E}"/>
              </a:ext>
            </a:extLst>
          </p:cNvPr>
          <p:cNvGrpSpPr/>
          <p:nvPr>
            <p:custDataLst>
              <p:tags r:id="rId1"/>
            </p:custDataLst>
          </p:nvPr>
        </p:nvGrpSpPr>
        <p:grpSpPr>
          <a:xfrm>
            <a:off x="1397127" y="1991683"/>
            <a:ext cx="2288007" cy="2127984"/>
            <a:chOff x="504825" y="1841554"/>
            <a:chExt cx="2360613" cy="2195512"/>
          </a:xfrm>
          <a:solidFill>
            <a:srgbClr val="221F72"/>
          </a:solidFill>
        </p:grpSpPr>
        <p:sp>
          <p:nvSpPr>
            <p:cNvPr id="275" name="Freeform 293">
              <a:extLst>
                <a:ext uri="{FF2B5EF4-FFF2-40B4-BE49-F238E27FC236}">
                  <a16:creationId xmlns:a16="http://schemas.microsoft.com/office/drawing/2014/main" id="{76CA2B9E-43A6-43B6-8074-67F8E807EF55}"/>
                </a:ext>
              </a:extLst>
            </p:cNvPr>
            <p:cNvSpPr>
              <a:spLocks noChangeAspect="1"/>
            </p:cNvSpPr>
            <p:nvPr/>
          </p:nvSpPr>
          <p:spPr bwMode="auto">
            <a:xfrm>
              <a:off x="1319213" y="3176641"/>
              <a:ext cx="101600" cy="66675"/>
            </a:xfrm>
            <a:custGeom>
              <a:avLst/>
              <a:gdLst>
                <a:gd name="T0" fmla="*/ 0 w 147"/>
                <a:gd name="T1" fmla="*/ 0 h 83"/>
                <a:gd name="T2" fmla="*/ 41280 w 147"/>
                <a:gd name="T3" fmla="*/ 46614 h 83"/>
                <a:gd name="T4" fmla="*/ 82533 w 147"/>
                <a:gd name="T5" fmla="*/ 93283 h 83"/>
                <a:gd name="T6" fmla="*/ 61920 w 147"/>
                <a:gd name="T7" fmla="*/ 93283 h 83"/>
                <a:gd name="T8" fmla="*/ 0 w 147"/>
                <a:gd name="T9" fmla="*/ 0 h 83"/>
                <a:gd name="T10" fmla="*/ 0 60000 65536"/>
                <a:gd name="T11" fmla="*/ 0 60000 65536"/>
                <a:gd name="T12" fmla="*/ 0 60000 65536"/>
                <a:gd name="T13" fmla="*/ 0 60000 65536"/>
                <a:gd name="T14" fmla="*/ 0 60000 65536"/>
                <a:gd name="T15" fmla="*/ 0 w 147"/>
                <a:gd name="T16" fmla="*/ 0 h 83"/>
                <a:gd name="T17" fmla="*/ 147 w 147"/>
                <a:gd name="T18" fmla="*/ 83 h 83"/>
              </a:gdLst>
              <a:ahLst/>
              <a:cxnLst>
                <a:cxn ang="T10">
                  <a:pos x="T0" y="T1"/>
                </a:cxn>
                <a:cxn ang="T11">
                  <a:pos x="T2" y="T3"/>
                </a:cxn>
                <a:cxn ang="T12">
                  <a:pos x="T4" y="T5"/>
                </a:cxn>
                <a:cxn ang="T13">
                  <a:pos x="T6" y="T7"/>
                </a:cxn>
                <a:cxn ang="T14">
                  <a:pos x="T8" y="T9"/>
                </a:cxn>
              </a:cxnLst>
              <a:rect l="T15" t="T16" r="T17" b="T18"/>
              <a:pathLst>
                <a:path w="147" h="83">
                  <a:moveTo>
                    <a:pt x="0" y="0"/>
                  </a:moveTo>
                  <a:lnTo>
                    <a:pt x="79" y="15"/>
                  </a:lnTo>
                  <a:lnTo>
                    <a:pt x="147" y="83"/>
                  </a:lnTo>
                  <a:lnTo>
                    <a:pt x="108" y="69"/>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76" name="Freeform 294">
              <a:extLst>
                <a:ext uri="{FF2B5EF4-FFF2-40B4-BE49-F238E27FC236}">
                  <a16:creationId xmlns:a16="http://schemas.microsoft.com/office/drawing/2014/main" id="{DE5B774B-AACC-4C98-8678-540907665F6E}"/>
                </a:ext>
              </a:extLst>
            </p:cNvPr>
            <p:cNvSpPr>
              <a:spLocks noChangeAspect="1"/>
            </p:cNvSpPr>
            <p:nvPr/>
          </p:nvSpPr>
          <p:spPr bwMode="auto">
            <a:xfrm>
              <a:off x="1368425" y="2287641"/>
              <a:ext cx="212725" cy="155575"/>
            </a:xfrm>
            <a:custGeom>
              <a:avLst/>
              <a:gdLst>
                <a:gd name="T0" fmla="*/ 0 w 306"/>
                <a:gd name="T1" fmla="*/ 145893 h 191"/>
                <a:gd name="T2" fmla="*/ 20738 w 306"/>
                <a:gd name="T3" fmla="*/ 97243 h 191"/>
                <a:gd name="T4" fmla="*/ 41475 w 306"/>
                <a:gd name="T5" fmla="*/ 48650 h 191"/>
                <a:gd name="T6" fmla="*/ 20738 w 306"/>
                <a:gd name="T7" fmla="*/ 48650 h 191"/>
                <a:gd name="T8" fmla="*/ 62213 w 306"/>
                <a:gd name="T9" fmla="*/ 0 h 191"/>
                <a:gd name="T10" fmla="*/ 103688 w 306"/>
                <a:gd name="T11" fmla="*/ 48650 h 191"/>
                <a:gd name="T12" fmla="*/ 124398 w 306"/>
                <a:gd name="T13" fmla="*/ 48650 h 191"/>
                <a:gd name="T14" fmla="*/ 165873 w 306"/>
                <a:gd name="T15" fmla="*/ 48650 h 191"/>
                <a:gd name="T16" fmla="*/ 82950 w 306"/>
                <a:gd name="T17" fmla="*/ 97243 h 191"/>
                <a:gd name="T18" fmla="*/ 82950 w 306"/>
                <a:gd name="T19" fmla="*/ 145893 h 191"/>
                <a:gd name="T20" fmla="*/ 41475 w 306"/>
                <a:gd name="T21" fmla="*/ 145893 h 191"/>
                <a:gd name="T22" fmla="*/ 20738 w 306"/>
                <a:gd name="T23" fmla="*/ 145893 h 191"/>
                <a:gd name="T24" fmla="*/ 0 w 306"/>
                <a:gd name="T25" fmla="*/ 145893 h 1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6"/>
                <a:gd name="T40" fmla="*/ 0 h 191"/>
                <a:gd name="T41" fmla="*/ 306 w 306"/>
                <a:gd name="T42" fmla="*/ 191 h 1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6" h="191">
                  <a:moveTo>
                    <a:pt x="0" y="143"/>
                  </a:moveTo>
                  <a:lnTo>
                    <a:pt x="12" y="119"/>
                  </a:lnTo>
                  <a:lnTo>
                    <a:pt x="55" y="40"/>
                  </a:lnTo>
                  <a:lnTo>
                    <a:pt x="35" y="7"/>
                  </a:lnTo>
                  <a:lnTo>
                    <a:pt x="130" y="0"/>
                  </a:lnTo>
                  <a:lnTo>
                    <a:pt x="195" y="33"/>
                  </a:lnTo>
                  <a:lnTo>
                    <a:pt x="239" y="13"/>
                  </a:lnTo>
                  <a:lnTo>
                    <a:pt x="306" y="58"/>
                  </a:lnTo>
                  <a:lnTo>
                    <a:pt x="165" y="128"/>
                  </a:lnTo>
                  <a:lnTo>
                    <a:pt x="151" y="170"/>
                  </a:lnTo>
                  <a:lnTo>
                    <a:pt x="83" y="191"/>
                  </a:lnTo>
                  <a:lnTo>
                    <a:pt x="52" y="157"/>
                  </a:lnTo>
                  <a:lnTo>
                    <a:pt x="0" y="143"/>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77" name="Freeform 295">
              <a:extLst>
                <a:ext uri="{FF2B5EF4-FFF2-40B4-BE49-F238E27FC236}">
                  <a16:creationId xmlns:a16="http://schemas.microsoft.com/office/drawing/2014/main" id="{A3F93127-706C-4F2F-818C-E01FE7DF424D}"/>
                </a:ext>
              </a:extLst>
            </p:cNvPr>
            <p:cNvSpPr>
              <a:spLocks noChangeAspect="1"/>
            </p:cNvSpPr>
            <p:nvPr/>
          </p:nvSpPr>
          <p:spPr bwMode="auto">
            <a:xfrm>
              <a:off x="1427163" y="2143179"/>
              <a:ext cx="152400" cy="87312"/>
            </a:xfrm>
            <a:custGeom>
              <a:avLst/>
              <a:gdLst>
                <a:gd name="T0" fmla="*/ 0 w 217"/>
                <a:gd name="T1" fmla="*/ 93431 h 108"/>
                <a:gd name="T2" fmla="*/ 21599 w 217"/>
                <a:gd name="T3" fmla="*/ 93431 h 108"/>
                <a:gd name="T4" fmla="*/ 43198 w 217"/>
                <a:gd name="T5" fmla="*/ 93431 h 108"/>
                <a:gd name="T6" fmla="*/ 43198 w 217"/>
                <a:gd name="T7" fmla="*/ 93431 h 108"/>
                <a:gd name="T8" fmla="*/ 43198 w 217"/>
                <a:gd name="T9" fmla="*/ 93431 h 108"/>
                <a:gd name="T10" fmla="*/ 43198 w 217"/>
                <a:gd name="T11" fmla="*/ 93431 h 108"/>
                <a:gd name="T12" fmla="*/ 64797 w 217"/>
                <a:gd name="T13" fmla="*/ 93431 h 108"/>
                <a:gd name="T14" fmla="*/ 64797 w 217"/>
                <a:gd name="T15" fmla="*/ 46687 h 108"/>
                <a:gd name="T16" fmla="*/ 64797 w 217"/>
                <a:gd name="T17" fmla="*/ 46687 h 108"/>
                <a:gd name="T18" fmla="*/ 86367 w 217"/>
                <a:gd name="T19" fmla="*/ 93431 h 108"/>
                <a:gd name="T20" fmla="*/ 107967 w 217"/>
                <a:gd name="T21" fmla="*/ 46687 h 108"/>
                <a:gd name="T22" fmla="*/ 107967 w 217"/>
                <a:gd name="T23" fmla="*/ 46687 h 108"/>
                <a:gd name="T24" fmla="*/ 107967 w 217"/>
                <a:gd name="T25" fmla="*/ 46687 h 108"/>
                <a:gd name="T26" fmla="*/ 107967 w 217"/>
                <a:gd name="T27" fmla="*/ 0 h 108"/>
                <a:gd name="T28" fmla="*/ 64797 w 217"/>
                <a:gd name="T29" fmla="*/ 46687 h 108"/>
                <a:gd name="T30" fmla="*/ 0 w 217"/>
                <a:gd name="T31" fmla="*/ 93431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7"/>
                <a:gd name="T49" fmla="*/ 0 h 108"/>
                <a:gd name="T50" fmla="*/ 217 w 217"/>
                <a:gd name="T51" fmla="*/ 108 h 1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7" h="108">
                  <a:moveTo>
                    <a:pt x="0" y="82"/>
                  </a:moveTo>
                  <a:lnTo>
                    <a:pt x="51" y="98"/>
                  </a:lnTo>
                  <a:lnTo>
                    <a:pt x="62" y="81"/>
                  </a:lnTo>
                  <a:lnTo>
                    <a:pt x="74" y="108"/>
                  </a:lnTo>
                  <a:lnTo>
                    <a:pt x="96" y="96"/>
                  </a:lnTo>
                  <a:lnTo>
                    <a:pt x="92" y="71"/>
                  </a:lnTo>
                  <a:lnTo>
                    <a:pt x="116" y="86"/>
                  </a:lnTo>
                  <a:lnTo>
                    <a:pt x="129" y="47"/>
                  </a:lnTo>
                  <a:lnTo>
                    <a:pt x="147" y="45"/>
                  </a:lnTo>
                  <a:lnTo>
                    <a:pt x="156" y="79"/>
                  </a:lnTo>
                  <a:lnTo>
                    <a:pt x="203" y="52"/>
                  </a:lnTo>
                  <a:lnTo>
                    <a:pt x="187" y="23"/>
                  </a:lnTo>
                  <a:lnTo>
                    <a:pt x="217" y="16"/>
                  </a:lnTo>
                  <a:lnTo>
                    <a:pt x="186" y="0"/>
                  </a:lnTo>
                  <a:lnTo>
                    <a:pt x="106" y="16"/>
                  </a:lnTo>
                  <a:lnTo>
                    <a:pt x="0" y="82"/>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78" name="Freeform 296">
              <a:extLst>
                <a:ext uri="{FF2B5EF4-FFF2-40B4-BE49-F238E27FC236}">
                  <a16:creationId xmlns:a16="http://schemas.microsoft.com/office/drawing/2014/main" id="{6377C5D3-4174-48AC-B578-71B7B47AAD37}"/>
                </a:ext>
              </a:extLst>
            </p:cNvPr>
            <p:cNvSpPr>
              <a:spLocks noChangeAspect="1"/>
            </p:cNvSpPr>
            <p:nvPr/>
          </p:nvSpPr>
          <p:spPr bwMode="auto">
            <a:xfrm>
              <a:off x="1508125" y="2341616"/>
              <a:ext cx="368300" cy="209550"/>
            </a:xfrm>
            <a:custGeom>
              <a:avLst/>
              <a:gdLst>
                <a:gd name="T0" fmla="*/ 0 w 528"/>
                <a:gd name="T1" fmla="*/ 94420 h 259"/>
                <a:gd name="T2" fmla="*/ 21200 w 528"/>
                <a:gd name="T3" fmla="*/ 47238 h 259"/>
                <a:gd name="T4" fmla="*/ 21200 w 528"/>
                <a:gd name="T5" fmla="*/ 47238 h 259"/>
                <a:gd name="T6" fmla="*/ 42429 w 528"/>
                <a:gd name="T7" fmla="*/ 47238 h 259"/>
                <a:gd name="T8" fmla="*/ 63629 w 528"/>
                <a:gd name="T9" fmla="*/ 0 h 259"/>
                <a:gd name="T10" fmla="*/ 63629 w 528"/>
                <a:gd name="T11" fmla="*/ 47238 h 259"/>
                <a:gd name="T12" fmla="*/ 63629 w 528"/>
                <a:gd name="T13" fmla="*/ 47238 h 259"/>
                <a:gd name="T14" fmla="*/ 84829 w 528"/>
                <a:gd name="T15" fmla="*/ 47238 h 259"/>
                <a:gd name="T16" fmla="*/ 106058 w 528"/>
                <a:gd name="T17" fmla="*/ 47238 h 259"/>
                <a:gd name="T18" fmla="*/ 106058 w 528"/>
                <a:gd name="T19" fmla="*/ 47238 h 259"/>
                <a:gd name="T20" fmla="*/ 127258 w 528"/>
                <a:gd name="T21" fmla="*/ 47238 h 259"/>
                <a:gd name="T22" fmla="*/ 127258 w 528"/>
                <a:gd name="T23" fmla="*/ 47238 h 259"/>
                <a:gd name="T24" fmla="*/ 127258 w 528"/>
                <a:gd name="T25" fmla="*/ 47238 h 259"/>
                <a:gd name="T26" fmla="*/ 169686 w 528"/>
                <a:gd name="T27" fmla="*/ 94420 h 259"/>
                <a:gd name="T28" fmla="*/ 190887 w 528"/>
                <a:gd name="T29" fmla="*/ 94420 h 259"/>
                <a:gd name="T30" fmla="*/ 169686 w 528"/>
                <a:gd name="T31" fmla="*/ 47238 h 259"/>
                <a:gd name="T32" fmla="*/ 190887 w 528"/>
                <a:gd name="T33" fmla="*/ 47238 h 259"/>
                <a:gd name="T34" fmla="*/ 212087 w 528"/>
                <a:gd name="T35" fmla="*/ 47238 h 259"/>
                <a:gd name="T36" fmla="*/ 212087 w 528"/>
                <a:gd name="T37" fmla="*/ 94420 h 259"/>
                <a:gd name="T38" fmla="*/ 275716 w 528"/>
                <a:gd name="T39" fmla="*/ 141659 h 259"/>
                <a:gd name="T40" fmla="*/ 275716 w 528"/>
                <a:gd name="T41" fmla="*/ 188841 h 259"/>
                <a:gd name="T42" fmla="*/ 254516 w 528"/>
                <a:gd name="T43" fmla="*/ 141659 h 259"/>
                <a:gd name="T44" fmla="*/ 254516 w 528"/>
                <a:gd name="T45" fmla="*/ 188841 h 259"/>
                <a:gd name="T46" fmla="*/ 275716 w 528"/>
                <a:gd name="T47" fmla="*/ 188841 h 259"/>
                <a:gd name="T48" fmla="*/ 254516 w 528"/>
                <a:gd name="T49" fmla="*/ 188841 h 259"/>
                <a:gd name="T50" fmla="*/ 212087 w 528"/>
                <a:gd name="T51" fmla="*/ 188841 h 259"/>
                <a:gd name="T52" fmla="*/ 190887 w 528"/>
                <a:gd name="T53" fmla="*/ 188841 h 259"/>
                <a:gd name="T54" fmla="*/ 148458 w 528"/>
                <a:gd name="T55" fmla="*/ 188841 h 259"/>
                <a:gd name="T56" fmla="*/ 84829 w 528"/>
                <a:gd name="T57" fmla="*/ 236079 h 259"/>
                <a:gd name="T58" fmla="*/ 63629 w 528"/>
                <a:gd name="T59" fmla="*/ 188841 h 259"/>
                <a:gd name="T60" fmla="*/ 42429 w 528"/>
                <a:gd name="T61" fmla="*/ 188841 h 259"/>
                <a:gd name="T62" fmla="*/ 21200 w 528"/>
                <a:gd name="T63" fmla="*/ 141659 h 259"/>
                <a:gd name="T64" fmla="*/ 106058 w 528"/>
                <a:gd name="T65" fmla="*/ 141659 h 259"/>
                <a:gd name="T66" fmla="*/ 21200 w 528"/>
                <a:gd name="T67" fmla="*/ 141659 h 259"/>
                <a:gd name="T68" fmla="*/ 21200 w 528"/>
                <a:gd name="T69" fmla="*/ 94420 h 259"/>
                <a:gd name="T70" fmla="*/ 63629 w 528"/>
                <a:gd name="T71" fmla="*/ 94420 h 259"/>
                <a:gd name="T72" fmla="*/ 21200 w 528"/>
                <a:gd name="T73" fmla="*/ 94420 h 259"/>
                <a:gd name="T74" fmla="*/ 21200 w 528"/>
                <a:gd name="T75" fmla="*/ 94420 h 259"/>
                <a:gd name="T76" fmla="*/ 0 w 528"/>
                <a:gd name="T77" fmla="*/ 94420 h 2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8"/>
                <a:gd name="T118" fmla="*/ 0 h 259"/>
                <a:gd name="T119" fmla="*/ 528 w 528"/>
                <a:gd name="T120" fmla="*/ 259 h 25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8" h="259">
                  <a:moveTo>
                    <a:pt x="0" y="84"/>
                  </a:moveTo>
                  <a:lnTo>
                    <a:pt x="26" y="62"/>
                  </a:lnTo>
                  <a:lnTo>
                    <a:pt x="13" y="51"/>
                  </a:lnTo>
                  <a:lnTo>
                    <a:pt x="75" y="14"/>
                  </a:lnTo>
                  <a:lnTo>
                    <a:pt x="129" y="0"/>
                  </a:lnTo>
                  <a:lnTo>
                    <a:pt x="145" y="27"/>
                  </a:lnTo>
                  <a:lnTo>
                    <a:pt x="128" y="43"/>
                  </a:lnTo>
                  <a:lnTo>
                    <a:pt x="173" y="20"/>
                  </a:lnTo>
                  <a:lnTo>
                    <a:pt x="225" y="38"/>
                  </a:lnTo>
                  <a:lnTo>
                    <a:pt x="207" y="58"/>
                  </a:lnTo>
                  <a:lnTo>
                    <a:pt x="266" y="45"/>
                  </a:lnTo>
                  <a:lnTo>
                    <a:pt x="251" y="23"/>
                  </a:lnTo>
                  <a:lnTo>
                    <a:pt x="273" y="26"/>
                  </a:lnTo>
                  <a:lnTo>
                    <a:pt x="320" y="95"/>
                  </a:lnTo>
                  <a:lnTo>
                    <a:pt x="337" y="78"/>
                  </a:lnTo>
                  <a:lnTo>
                    <a:pt x="319" y="3"/>
                  </a:lnTo>
                  <a:lnTo>
                    <a:pt x="357" y="4"/>
                  </a:lnTo>
                  <a:lnTo>
                    <a:pt x="399" y="30"/>
                  </a:lnTo>
                  <a:lnTo>
                    <a:pt x="423" y="126"/>
                  </a:lnTo>
                  <a:lnTo>
                    <a:pt x="528" y="171"/>
                  </a:lnTo>
                  <a:lnTo>
                    <a:pt x="527" y="197"/>
                  </a:lnTo>
                  <a:lnTo>
                    <a:pt x="500" y="185"/>
                  </a:lnTo>
                  <a:lnTo>
                    <a:pt x="467" y="202"/>
                  </a:lnTo>
                  <a:lnTo>
                    <a:pt x="513" y="224"/>
                  </a:lnTo>
                  <a:lnTo>
                    <a:pt x="472" y="245"/>
                  </a:lnTo>
                  <a:lnTo>
                    <a:pt x="402" y="234"/>
                  </a:lnTo>
                  <a:lnTo>
                    <a:pt x="363" y="208"/>
                  </a:lnTo>
                  <a:lnTo>
                    <a:pt x="276" y="252"/>
                  </a:lnTo>
                  <a:lnTo>
                    <a:pt x="169" y="259"/>
                  </a:lnTo>
                  <a:lnTo>
                    <a:pt x="146" y="218"/>
                  </a:lnTo>
                  <a:lnTo>
                    <a:pt x="87" y="215"/>
                  </a:lnTo>
                  <a:lnTo>
                    <a:pt x="45" y="181"/>
                  </a:lnTo>
                  <a:lnTo>
                    <a:pt x="200" y="159"/>
                  </a:lnTo>
                  <a:lnTo>
                    <a:pt x="41" y="149"/>
                  </a:lnTo>
                  <a:lnTo>
                    <a:pt x="20" y="127"/>
                  </a:lnTo>
                  <a:lnTo>
                    <a:pt x="102" y="102"/>
                  </a:lnTo>
                  <a:lnTo>
                    <a:pt x="26" y="106"/>
                  </a:lnTo>
                  <a:lnTo>
                    <a:pt x="31" y="95"/>
                  </a:lnTo>
                  <a:lnTo>
                    <a:pt x="0" y="84"/>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79" name="Freeform 297">
              <a:extLst>
                <a:ext uri="{FF2B5EF4-FFF2-40B4-BE49-F238E27FC236}">
                  <a16:creationId xmlns:a16="http://schemas.microsoft.com/office/drawing/2014/main" id="{389E2A3B-0D72-44F7-8BBA-B87CFA06C207}"/>
                </a:ext>
              </a:extLst>
            </p:cNvPr>
            <p:cNvSpPr>
              <a:spLocks noChangeAspect="1"/>
            </p:cNvSpPr>
            <p:nvPr/>
          </p:nvSpPr>
          <p:spPr bwMode="auto">
            <a:xfrm>
              <a:off x="1535113" y="2178104"/>
              <a:ext cx="250825" cy="114300"/>
            </a:xfrm>
            <a:custGeom>
              <a:avLst/>
              <a:gdLst>
                <a:gd name="T0" fmla="*/ 0 w 359"/>
                <a:gd name="T1" fmla="*/ 43979 h 143"/>
                <a:gd name="T2" fmla="*/ 21261 w 359"/>
                <a:gd name="T3" fmla="*/ 43979 h 143"/>
                <a:gd name="T4" fmla="*/ 42493 w 359"/>
                <a:gd name="T5" fmla="*/ 43979 h 143"/>
                <a:gd name="T6" fmla="*/ 21261 w 359"/>
                <a:gd name="T7" fmla="*/ 43979 h 143"/>
                <a:gd name="T8" fmla="*/ 42493 w 359"/>
                <a:gd name="T9" fmla="*/ 0 h 143"/>
                <a:gd name="T10" fmla="*/ 21261 w 359"/>
                <a:gd name="T11" fmla="*/ 0 h 143"/>
                <a:gd name="T12" fmla="*/ 21261 w 359"/>
                <a:gd name="T13" fmla="*/ 0 h 143"/>
                <a:gd name="T14" fmla="*/ 42493 w 359"/>
                <a:gd name="T15" fmla="*/ 0 h 143"/>
                <a:gd name="T16" fmla="*/ 21261 w 359"/>
                <a:gd name="T17" fmla="*/ 0 h 143"/>
                <a:gd name="T18" fmla="*/ 42493 w 359"/>
                <a:gd name="T19" fmla="*/ 0 h 143"/>
                <a:gd name="T20" fmla="*/ 84986 w 359"/>
                <a:gd name="T21" fmla="*/ 0 h 143"/>
                <a:gd name="T22" fmla="*/ 106246 w 359"/>
                <a:gd name="T23" fmla="*/ 43979 h 143"/>
                <a:gd name="T24" fmla="*/ 127479 w 359"/>
                <a:gd name="T25" fmla="*/ 43979 h 143"/>
                <a:gd name="T26" fmla="*/ 106246 w 359"/>
                <a:gd name="T27" fmla="*/ 0 h 143"/>
                <a:gd name="T28" fmla="*/ 127479 w 359"/>
                <a:gd name="T29" fmla="*/ 0 h 143"/>
                <a:gd name="T30" fmla="*/ 106246 w 359"/>
                <a:gd name="T31" fmla="*/ 0 h 143"/>
                <a:gd name="T32" fmla="*/ 127479 w 359"/>
                <a:gd name="T33" fmla="*/ 0 h 143"/>
                <a:gd name="T34" fmla="*/ 148739 w 359"/>
                <a:gd name="T35" fmla="*/ 0 h 143"/>
                <a:gd name="T36" fmla="*/ 127479 w 359"/>
                <a:gd name="T37" fmla="*/ 0 h 143"/>
                <a:gd name="T38" fmla="*/ 169972 w 359"/>
                <a:gd name="T39" fmla="*/ 0 h 143"/>
                <a:gd name="T40" fmla="*/ 148739 w 359"/>
                <a:gd name="T41" fmla="*/ 43979 h 143"/>
                <a:gd name="T42" fmla="*/ 169972 w 359"/>
                <a:gd name="T43" fmla="*/ 43979 h 143"/>
                <a:gd name="T44" fmla="*/ 191232 w 359"/>
                <a:gd name="T45" fmla="*/ 0 h 143"/>
                <a:gd name="T46" fmla="*/ 191232 w 359"/>
                <a:gd name="T47" fmla="*/ 43979 h 143"/>
                <a:gd name="T48" fmla="*/ 191232 w 359"/>
                <a:gd name="T49" fmla="*/ 43979 h 143"/>
                <a:gd name="T50" fmla="*/ 127479 w 359"/>
                <a:gd name="T51" fmla="*/ 43979 h 143"/>
                <a:gd name="T52" fmla="*/ 63754 w 359"/>
                <a:gd name="T53" fmla="*/ 88011 h 143"/>
                <a:gd name="T54" fmla="*/ 42493 w 359"/>
                <a:gd name="T55" fmla="*/ 43979 h 143"/>
                <a:gd name="T56" fmla="*/ 106246 w 359"/>
                <a:gd name="T57" fmla="*/ 43979 h 143"/>
                <a:gd name="T58" fmla="*/ 63754 w 359"/>
                <a:gd name="T59" fmla="*/ 43979 h 143"/>
                <a:gd name="T60" fmla="*/ 63754 w 359"/>
                <a:gd name="T61" fmla="*/ 43979 h 143"/>
                <a:gd name="T62" fmla="*/ 42493 w 359"/>
                <a:gd name="T63" fmla="*/ 43979 h 143"/>
                <a:gd name="T64" fmla="*/ 21261 w 359"/>
                <a:gd name="T65" fmla="*/ 43979 h 143"/>
                <a:gd name="T66" fmla="*/ 0 w 359"/>
                <a:gd name="T67" fmla="*/ 43979 h 1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9"/>
                <a:gd name="T103" fmla="*/ 0 h 143"/>
                <a:gd name="T104" fmla="*/ 359 w 359"/>
                <a:gd name="T105" fmla="*/ 143 h 1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9" h="143">
                  <a:moveTo>
                    <a:pt x="0" y="93"/>
                  </a:moveTo>
                  <a:lnTo>
                    <a:pt x="13" y="83"/>
                  </a:lnTo>
                  <a:lnTo>
                    <a:pt x="75" y="69"/>
                  </a:lnTo>
                  <a:lnTo>
                    <a:pt x="13" y="72"/>
                  </a:lnTo>
                  <a:lnTo>
                    <a:pt x="85" y="58"/>
                  </a:lnTo>
                  <a:lnTo>
                    <a:pt x="27" y="58"/>
                  </a:lnTo>
                  <a:lnTo>
                    <a:pt x="32" y="42"/>
                  </a:lnTo>
                  <a:lnTo>
                    <a:pt x="88" y="41"/>
                  </a:lnTo>
                  <a:lnTo>
                    <a:pt x="49" y="37"/>
                  </a:lnTo>
                  <a:lnTo>
                    <a:pt x="78" y="23"/>
                  </a:lnTo>
                  <a:lnTo>
                    <a:pt x="152" y="41"/>
                  </a:lnTo>
                  <a:lnTo>
                    <a:pt x="187" y="76"/>
                  </a:lnTo>
                  <a:lnTo>
                    <a:pt x="255" y="79"/>
                  </a:lnTo>
                  <a:lnTo>
                    <a:pt x="228" y="58"/>
                  </a:lnTo>
                  <a:lnTo>
                    <a:pt x="244" y="44"/>
                  </a:lnTo>
                  <a:lnTo>
                    <a:pt x="214" y="27"/>
                  </a:lnTo>
                  <a:lnTo>
                    <a:pt x="261" y="0"/>
                  </a:lnTo>
                  <a:lnTo>
                    <a:pt x="282" y="31"/>
                  </a:lnTo>
                  <a:lnTo>
                    <a:pt x="268" y="45"/>
                  </a:lnTo>
                  <a:lnTo>
                    <a:pt x="295" y="50"/>
                  </a:lnTo>
                  <a:lnTo>
                    <a:pt x="284" y="67"/>
                  </a:lnTo>
                  <a:lnTo>
                    <a:pt x="318" y="71"/>
                  </a:lnTo>
                  <a:lnTo>
                    <a:pt x="337" y="48"/>
                  </a:lnTo>
                  <a:lnTo>
                    <a:pt x="359" y="74"/>
                  </a:lnTo>
                  <a:lnTo>
                    <a:pt x="340" y="108"/>
                  </a:lnTo>
                  <a:lnTo>
                    <a:pt x="264" y="105"/>
                  </a:lnTo>
                  <a:lnTo>
                    <a:pt x="145" y="143"/>
                  </a:lnTo>
                  <a:lnTo>
                    <a:pt x="97" y="123"/>
                  </a:lnTo>
                  <a:lnTo>
                    <a:pt x="197" y="91"/>
                  </a:lnTo>
                  <a:lnTo>
                    <a:pt x="111" y="110"/>
                  </a:lnTo>
                  <a:lnTo>
                    <a:pt x="126" y="85"/>
                  </a:lnTo>
                  <a:lnTo>
                    <a:pt x="83" y="112"/>
                  </a:lnTo>
                  <a:lnTo>
                    <a:pt x="32" y="105"/>
                  </a:lnTo>
                  <a:lnTo>
                    <a:pt x="0" y="93"/>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80" name="Freeform 298">
              <a:extLst>
                <a:ext uri="{FF2B5EF4-FFF2-40B4-BE49-F238E27FC236}">
                  <a16:creationId xmlns:a16="http://schemas.microsoft.com/office/drawing/2014/main" id="{881077C3-DADC-4B66-92E7-BF36392F20CA}"/>
                </a:ext>
              </a:extLst>
            </p:cNvPr>
            <p:cNvSpPr>
              <a:spLocks noChangeAspect="1"/>
            </p:cNvSpPr>
            <p:nvPr/>
          </p:nvSpPr>
          <p:spPr bwMode="auto">
            <a:xfrm>
              <a:off x="1785938" y="2055866"/>
              <a:ext cx="130175" cy="71437"/>
            </a:xfrm>
            <a:custGeom>
              <a:avLst/>
              <a:gdLst>
                <a:gd name="T0" fmla="*/ 0 w 185"/>
                <a:gd name="T1" fmla="*/ 0 h 89"/>
                <a:gd name="T2" fmla="*/ 22303 w 185"/>
                <a:gd name="T3" fmla="*/ 0 h 89"/>
                <a:gd name="T4" fmla="*/ 44634 w 185"/>
                <a:gd name="T5" fmla="*/ 0 h 89"/>
                <a:gd name="T6" fmla="*/ 22303 w 185"/>
                <a:gd name="T7" fmla="*/ 0 h 89"/>
                <a:gd name="T8" fmla="*/ 44634 w 185"/>
                <a:gd name="T9" fmla="*/ 0 h 89"/>
                <a:gd name="T10" fmla="*/ 22303 w 185"/>
                <a:gd name="T11" fmla="*/ 0 h 89"/>
                <a:gd name="T12" fmla="*/ 44634 w 185"/>
                <a:gd name="T13" fmla="*/ 44372 h 89"/>
                <a:gd name="T14" fmla="*/ 111542 w 185"/>
                <a:gd name="T15" fmla="*/ 44372 h 89"/>
                <a:gd name="T16" fmla="*/ 89239 w 185"/>
                <a:gd name="T17" fmla="*/ 0 h 89"/>
                <a:gd name="T18" fmla="*/ 44634 w 185"/>
                <a:gd name="T19" fmla="*/ 0 h 89"/>
                <a:gd name="T20" fmla="*/ 44634 w 185"/>
                <a:gd name="T21" fmla="*/ 0 h 89"/>
                <a:gd name="T22" fmla="*/ 44634 w 185"/>
                <a:gd name="T23" fmla="*/ 0 h 89"/>
                <a:gd name="T24" fmla="*/ 0 w 185"/>
                <a:gd name="T25" fmla="*/ 0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5"/>
                <a:gd name="T40" fmla="*/ 0 h 89"/>
                <a:gd name="T41" fmla="*/ 185 w 185"/>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5" h="89">
                  <a:moveTo>
                    <a:pt x="0" y="0"/>
                  </a:moveTo>
                  <a:lnTo>
                    <a:pt x="15" y="31"/>
                  </a:lnTo>
                  <a:lnTo>
                    <a:pt x="60" y="31"/>
                  </a:lnTo>
                  <a:lnTo>
                    <a:pt x="45" y="38"/>
                  </a:lnTo>
                  <a:lnTo>
                    <a:pt x="56" y="50"/>
                  </a:lnTo>
                  <a:lnTo>
                    <a:pt x="17" y="54"/>
                  </a:lnTo>
                  <a:lnTo>
                    <a:pt x="82" y="67"/>
                  </a:lnTo>
                  <a:lnTo>
                    <a:pt x="185" y="89"/>
                  </a:lnTo>
                  <a:lnTo>
                    <a:pt x="169" y="37"/>
                  </a:lnTo>
                  <a:lnTo>
                    <a:pt x="94" y="7"/>
                  </a:lnTo>
                  <a:lnTo>
                    <a:pt x="70" y="20"/>
                  </a:lnTo>
                  <a:lnTo>
                    <a:pt x="62" y="0"/>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81" name="Freeform 299">
              <a:extLst>
                <a:ext uri="{FF2B5EF4-FFF2-40B4-BE49-F238E27FC236}">
                  <a16:creationId xmlns:a16="http://schemas.microsoft.com/office/drawing/2014/main" id="{2B29682F-AC0D-445F-979C-266C3E2FF155}"/>
                </a:ext>
              </a:extLst>
            </p:cNvPr>
            <p:cNvSpPr>
              <a:spLocks noChangeAspect="1"/>
            </p:cNvSpPr>
            <p:nvPr/>
          </p:nvSpPr>
          <p:spPr bwMode="auto">
            <a:xfrm>
              <a:off x="1846263" y="2192391"/>
              <a:ext cx="103188" cy="74612"/>
            </a:xfrm>
            <a:custGeom>
              <a:avLst/>
              <a:gdLst>
                <a:gd name="T0" fmla="*/ 0 w 149"/>
                <a:gd name="T1" fmla="*/ 53977 h 90"/>
                <a:gd name="T2" fmla="*/ 20755 w 149"/>
                <a:gd name="T3" fmla="*/ 53977 h 90"/>
                <a:gd name="T4" fmla="*/ 20755 w 149"/>
                <a:gd name="T5" fmla="*/ 53977 h 90"/>
                <a:gd name="T6" fmla="*/ 20755 w 149"/>
                <a:gd name="T7" fmla="*/ 53977 h 90"/>
                <a:gd name="T8" fmla="*/ 20755 w 149"/>
                <a:gd name="T9" fmla="*/ 53977 h 90"/>
                <a:gd name="T10" fmla="*/ 41511 w 149"/>
                <a:gd name="T11" fmla="*/ 53977 h 90"/>
                <a:gd name="T12" fmla="*/ 20755 w 149"/>
                <a:gd name="T13" fmla="*/ 53977 h 90"/>
                <a:gd name="T14" fmla="*/ 62266 w 149"/>
                <a:gd name="T15" fmla="*/ 0 h 90"/>
                <a:gd name="T16" fmla="*/ 83021 w 149"/>
                <a:gd name="T17" fmla="*/ 107954 h 90"/>
                <a:gd name="T18" fmla="*/ 62266 w 149"/>
                <a:gd name="T19" fmla="*/ 53977 h 90"/>
                <a:gd name="T20" fmla="*/ 62266 w 149"/>
                <a:gd name="T21" fmla="*/ 107954 h 90"/>
                <a:gd name="T22" fmla="*/ 41511 w 149"/>
                <a:gd name="T23" fmla="*/ 107954 h 90"/>
                <a:gd name="T24" fmla="*/ 41511 w 149"/>
                <a:gd name="T25" fmla="*/ 107954 h 90"/>
                <a:gd name="T26" fmla="*/ 20755 w 149"/>
                <a:gd name="T27" fmla="*/ 107954 h 90"/>
                <a:gd name="T28" fmla="*/ 62266 w 149"/>
                <a:gd name="T29" fmla="*/ 53977 h 90"/>
                <a:gd name="T30" fmla="*/ 0 w 149"/>
                <a:gd name="T31" fmla="*/ 5397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9"/>
                <a:gd name="T49" fmla="*/ 0 h 90"/>
                <a:gd name="T50" fmla="*/ 149 w 149"/>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9" h="90">
                  <a:moveTo>
                    <a:pt x="0" y="59"/>
                  </a:moveTo>
                  <a:lnTo>
                    <a:pt x="17" y="38"/>
                  </a:lnTo>
                  <a:lnTo>
                    <a:pt x="44" y="41"/>
                  </a:lnTo>
                  <a:lnTo>
                    <a:pt x="8" y="20"/>
                  </a:lnTo>
                  <a:lnTo>
                    <a:pt x="17" y="7"/>
                  </a:lnTo>
                  <a:lnTo>
                    <a:pt x="78" y="35"/>
                  </a:lnTo>
                  <a:lnTo>
                    <a:pt x="44" y="4"/>
                  </a:lnTo>
                  <a:lnTo>
                    <a:pt x="133" y="0"/>
                  </a:lnTo>
                  <a:lnTo>
                    <a:pt x="149" y="66"/>
                  </a:lnTo>
                  <a:lnTo>
                    <a:pt x="130" y="55"/>
                  </a:lnTo>
                  <a:lnTo>
                    <a:pt x="129" y="90"/>
                  </a:lnTo>
                  <a:lnTo>
                    <a:pt x="58" y="88"/>
                  </a:lnTo>
                  <a:lnTo>
                    <a:pt x="72" y="78"/>
                  </a:lnTo>
                  <a:lnTo>
                    <a:pt x="52" y="65"/>
                  </a:lnTo>
                  <a:lnTo>
                    <a:pt x="103" y="47"/>
                  </a:lnTo>
                  <a:lnTo>
                    <a:pt x="0" y="59"/>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82" name="Freeform 300">
              <a:extLst>
                <a:ext uri="{FF2B5EF4-FFF2-40B4-BE49-F238E27FC236}">
                  <a16:creationId xmlns:a16="http://schemas.microsoft.com/office/drawing/2014/main" id="{B10C6C1F-5243-4191-94FB-4FAAB4623DE7}"/>
                </a:ext>
              </a:extLst>
            </p:cNvPr>
            <p:cNvSpPr>
              <a:spLocks noChangeAspect="1"/>
            </p:cNvSpPr>
            <p:nvPr/>
          </p:nvSpPr>
          <p:spPr bwMode="auto">
            <a:xfrm>
              <a:off x="1847850" y="2319391"/>
              <a:ext cx="123825" cy="115887"/>
            </a:xfrm>
            <a:custGeom>
              <a:avLst/>
              <a:gdLst>
                <a:gd name="T0" fmla="*/ 0 w 175"/>
                <a:gd name="T1" fmla="*/ 95623 h 143"/>
                <a:gd name="T2" fmla="*/ 22556 w 175"/>
                <a:gd name="T3" fmla="*/ 47811 h 143"/>
                <a:gd name="T4" fmla="*/ 45111 w 175"/>
                <a:gd name="T5" fmla="*/ 47811 h 143"/>
                <a:gd name="T6" fmla="*/ 45111 w 175"/>
                <a:gd name="T7" fmla="*/ 47811 h 143"/>
                <a:gd name="T8" fmla="*/ 45111 w 175"/>
                <a:gd name="T9" fmla="*/ 47811 h 143"/>
                <a:gd name="T10" fmla="*/ 22556 w 175"/>
                <a:gd name="T11" fmla="*/ 47811 h 143"/>
                <a:gd name="T12" fmla="*/ 45111 w 175"/>
                <a:gd name="T13" fmla="*/ 47811 h 143"/>
                <a:gd name="T14" fmla="*/ 22556 w 175"/>
                <a:gd name="T15" fmla="*/ 47811 h 143"/>
                <a:gd name="T16" fmla="*/ 90223 w 175"/>
                <a:gd name="T17" fmla="*/ 0 h 143"/>
                <a:gd name="T18" fmla="*/ 90223 w 175"/>
                <a:gd name="T19" fmla="*/ 47811 h 143"/>
                <a:gd name="T20" fmla="*/ 67667 w 175"/>
                <a:gd name="T21" fmla="*/ 47811 h 143"/>
                <a:gd name="T22" fmla="*/ 90223 w 175"/>
                <a:gd name="T23" fmla="*/ 47811 h 143"/>
                <a:gd name="T24" fmla="*/ 90223 w 175"/>
                <a:gd name="T25" fmla="*/ 95623 h 143"/>
                <a:gd name="T26" fmla="*/ 67667 w 175"/>
                <a:gd name="T27" fmla="*/ 143435 h 143"/>
                <a:gd name="T28" fmla="*/ 45111 w 175"/>
                <a:gd name="T29" fmla="*/ 95623 h 143"/>
                <a:gd name="T30" fmla="*/ 0 w 175"/>
                <a:gd name="T31" fmla="*/ 95623 h 1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5"/>
                <a:gd name="T49" fmla="*/ 0 h 143"/>
                <a:gd name="T50" fmla="*/ 175 w 175"/>
                <a:gd name="T51" fmla="*/ 143 h 1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5" h="143">
                  <a:moveTo>
                    <a:pt x="0" y="73"/>
                  </a:moveTo>
                  <a:lnTo>
                    <a:pt x="10" y="54"/>
                  </a:lnTo>
                  <a:lnTo>
                    <a:pt x="68" y="64"/>
                  </a:lnTo>
                  <a:lnTo>
                    <a:pt x="58" y="41"/>
                  </a:lnTo>
                  <a:lnTo>
                    <a:pt x="75" y="43"/>
                  </a:lnTo>
                  <a:lnTo>
                    <a:pt x="35" y="32"/>
                  </a:lnTo>
                  <a:lnTo>
                    <a:pt x="55" y="24"/>
                  </a:lnTo>
                  <a:lnTo>
                    <a:pt x="37" y="13"/>
                  </a:lnTo>
                  <a:lnTo>
                    <a:pt x="148" y="0"/>
                  </a:lnTo>
                  <a:lnTo>
                    <a:pt x="151" y="33"/>
                  </a:lnTo>
                  <a:lnTo>
                    <a:pt x="117" y="58"/>
                  </a:lnTo>
                  <a:lnTo>
                    <a:pt x="168" y="64"/>
                  </a:lnTo>
                  <a:lnTo>
                    <a:pt x="175" y="116"/>
                  </a:lnTo>
                  <a:lnTo>
                    <a:pt x="99" y="143"/>
                  </a:lnTo>
                  <a:lnTo>
                    <a:pt x="68" y="102"/>
                  </a:lnTo>
                  <a:lnTo>
                    <a:pt x="0" y="73"/>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83" name="Freeform 301">
              <a:extLst>
                <a:ext uri="{FF2B5EF4-FFF2-40B4-BE49-F238E27FC236}">
                  <a16:creationId xmlns:a16="http://schemas.microsoft.com/office/drawing/2014/main" id="{C8E5E77D-56E7-4AF8-8D46-C869E0E7A66F}"/>
                </a:ext>
              </a:extLst>
            </p:cNvPr>
            <p:cNvSpPr>
              <a:spLocks noChangeAspect="1"/>
            </p:cNvSpPr>
            <p:nvPr/>
          </p:nvSpPr>
          <p:spPr bwMode="auto">
            <a:xfrm>
              <a:off x="1931988" y="2074916"/>
              <a:ext cx="74613" cy="57150"/>
            </a:xfrm>
            <a:custGeom>
              <a:avLst/>
              <a:gdLst>
                <a:gd name="T0" fmla="*/ 0 w 105"/>
                <a:gd name="T1" fmla="*/ 0 h 72"/>
                <a:gd name="T2" fmla="*/ 23748 w 105"/>
                <a:gd name="T3" fmla="*/ 43383 h 72"/>
                <a:gd name="T4" fmla="*/ 23748 w 105"/>
                <a:gd name="T5" fmla="*/ 43383 h 72"/>
                <a:gd name="T6" fmla="*/ 23748 w 105"/>
                <a:gd name="T7" fmla="*/ 43383 h 72"/>
                <a:gd name="T8" fmla="*/ 23748 w 105"/>
                <a:gd name="T9" fmla="*/ 43383 h 72"/>
                <a:gd name="T10" fmla="*/ 71274 w 105"/>
                <a:gd name="T11" fmla="*/ 43383 h 72"/>
                <a:gd name="T12" fmla="*/ 71274 w 105"/>
                <a:gd name="T13" fmla="*/ 43383 h 72"/>
                <a:gd name="T14" fmla="*/ 0 w 105"/>
                <a:gd name="T15" fmla="*/ 0 h 72"/>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72"/>
                <a:gd name="T26" fmla="*/ 105 w 105"/>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72">
                  <a:moveTo>
                    <a:pt x="0" y="0"/>
                  </a:moveTo>
                  <a:lnTo>
                    <a:pt x="13" y="44"/>
                  </a:lnTo>
                  <a:lnTo>
                    <a:pt x="44" y="46"/>
                  </a:lnTo>
                  <a:lnTo>
                    <a:pt x="15" y="51"/>
                  </a:lnTo>
                  <a:lnTo>
                    <a:pt x="30" y="72"/>
                  </a:lnTo>
                  <a:lnTo>
                    <a:pt x="96" y="61"/>
                  </a:lnTo>
                  <a:lnTo>
                    <a:pt x="105" y="35"/>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84" name="Freeform 302">
              <a:extLst>
                <a:ext uri="{FF2B5EF4-FFF2-40B4-BE49-F238E27FC236}">
                  <a16:creationId xmlns:a16="http://schemas.microsoft.com/office/drawing/2014/main" id="{EAFC12B7-3CC5-4327-A593-C536762AD9BF}"/>
                </a:ext>
              </a:extLst>
            </p:cNvPr>
            <p:cNvSpPr>
              <a:spLocks noChangeAspect="1"/>
            </p:cNvSpPr>
            <p:nvPr/>
          </p:nvSpPr>
          <p:spPr bwMode="auto">
            <a:xfrm>
              <a:off x="1960563" y="2165404"/>
              <a:ext cx="350838" cy="127000"/>
            </a:xfrm>
            <a:custGeom>
              <a:avLst/>
              <a:gdLst>
                <a:gd name="T0" fmla="*/ 0 w 505"/>
                <a:gd name="T1" fmla="*/ 0 h 159"/>
                <a:gd name="T2" fmla="*/ 20951 w 505"/>
                <a:gd name="T3" fmla="*/ 0 h 159"/>
                <a:gd name="T4" fmla="*/ 41874 w 505"/>
                <a:gd name="T5" fmla="*/ 0 h 159"/>
                <a:gd name="T6" fmla="*/ 62825 w 505"/>
                <a:gd name="T7" fmla="*/ 0 h 159"/>
                <a:gd name="T8" fmla="*/ 62825 w 505"/>
                <a:gd name="T9" fmla="*/ 0 h 159"/>
                <a:gd name="T10" fmla="*/ 83749 w 505"/>
                <a:gd name="T11" fmla="*/ 0 h 159"/>
                <a:gd name="T12" fmla="*/ 104700 w 505"/>
                <a:gd name="T13" fmla="*/ 0 h 159"/>
                <a:gd name="T14" fmla="*/ 83749 w 505"/>
                <a:gd name="T15" fmla="*/ 0 h 159"/>
                <a:gd name="T16" fmla="*/ 125623 w 505"/>
                <a:gd name="T17" fmla="*/ 0 h 159"/>
                <a:gd name="T18" fmla="*/ 83749 w 505"/>
                <a:gd name="T19" fmla="*/ 0 h 159"/>
                <a:gd name="T20" fmla="*/ 104700 w 505"/>
                <a:gd name="T21" fmla="*/ 43940 h 159"/>
                <a:gd name="T22" fmla="*/ 83749 w 505"/>
                <a:gd name="T23" fmla="*/ 43940 h 159"/>
                <a:gd name="T24" fmla="*/ 104700 w 505"/>
                <a:gd name="T25" fmla="*/ 43940 h 159"/>
                <a:gd name="T26" fmla="*/ 125623 w 505"/>
                <a:gd name="T27" fmla="*/ 43940 h 159"/>
                <a:gd name="T28" fmla="*/ 125623 w 505"/>
                <a:gd name="T29" fmla="*/ 43940 h 159"/>
                <a:gd name="T30" fmla="*/ 188449 w 505"/>
                <a:gd name="T31" fmla="*/ 43940 h 159"/>
                <a:gd name="T32" fmla="*/ 230323 w 505"/>
                <a:gd name="T33" fmla="*/ 43940 h 159"/>
                <a:gd name="T34" fmla="*/ 272225 w 505"/>
                <a:gd name="T35" fmla="*/ 43940 h 159"/>
                <a:gd name="T36" fmla="*/ 251274 w 505"/>
                <a:gd name="T37" fmla="*/ 43940 h 159"/>
                <a:gd name="T38" fmla="*/ 251274 w 505"/>
                <a:gd name="T39" fmla="*/ 87880 h 159"/>
                <a:gd name="T40" fmla="*/ 230323 w 505"/>
                <a:gd name="T41" fmla="*/ 87880 h 159"/>
                <a:gd name="T42" fmla="*/ 209400 w 505"/>
                <a:gd name="T43" fmla="*/ 87880 h 159"/>
                <a:gd name="T44" fmla="*/ 209400 w 505"/>
                <a:gd name="T45" fmla="*/ 87880 h 159"/>
                <a:gd name="T46" fmla="*/ 188449 w 505"/>
                <a:gd name="T47" fmla="*/ 87880 h 159"/>
                <a:gd name="T48" fmla="*/ 146574 w 505"/>
                <a:gd name="T49" fmla="*/ 87880 h 159"/>
                <a:gd name="T50" fmla="*/ 125623 w 505"/>
                <a:gd name="T51" fmla="*/ 87880 h 159"/>
                <a:gd name="T52" fmla="*/ 104700 w 505"/>
                <a:gd name="T53" fmla="*/ 87880 h 159"/>
                <a:gd name="T54" fmla="*/ 83749 w 505"/>
                <a:gd name="T55" fmla="*/ 87880 h 159"/>
                <a:gd name="T56" fmla="*/ 83749 w 505"/>
                <a:gd name="T57" fmla="*/ 87880 h 159"/>
                <a:gd name="T58" fmla="*/ 62825 w 505"/>
                <a:gd name="T59" fmla="*/ 0 h 159"/>
                <a:gd name="T60" fmla="*/ 41874 w 505"/>
                <a:gd name="T61" fmla="*/ 0 h 159"/>
                <a:gd name="T62" fmla="*/ 0 w 505"/>
                <a:gd name="T63" fmla="*/ 0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5"/>
                <a:gd name="T97" fmla="*/ 0 h 159"/>
                <a:gd name="T98" fmla="*/ 505 w 505"/>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5" h="159">
                  <a:moveTo>
                    <a:pt x="0" y="25"/>
                  </a:moveTo>
                  <a:lnTo>
                    <a:pt x="32" y="0"/>
                  </a:lnTo>
                  <a:lnTo>
                    <a:pt x="76" y="13"/>
                  </a:lnTo>
                  <a:lnTo>
                    <a:pt x="106" y="25"/>
                  </a:lnTo>
                  <a:lnTo>
                    <a:pt x="97" y="43"/>
                  </a:lnTo>
                  <a:lnTo>
                    <a:pt x="155" y="27"/>
                  </a:lnTo>
                  <a:lnTo>
                    <a:pt x="192" y="43"/>
                  </a:lnTo>
                  <a:lnTo>
                    <a:pt x="161" y="43"/>
                  </a:lnTo>
                  <a:lnTo>
                    <a:pt x="225" y="56"/>
                  </a:lnTo>
                  <a:lnTo>
                    <a:pt x="155" y="61"/>
                  </a:lnTo>
                  <a:lnTo>
                    <a:pt x="192" y="71"/>
                  </a:lnTo>
                  <a:lnTo>
                    <a:pt x="164" y="84"/>
                  </a:lnTo>
                  <a:lnTo>
                    <a:pt x="199" y="74"/>
                  </a:lnTo>
                  <a:lnTo>
                    <a:pt x="230" y="105"/>
                  </a:lnTo>
                  <a:lnTo>
                    <a:pt x="239" y="90"/>
                  </a:lnTo>
                  <a:lnTo>
                    <a:pt x="331" y="105"/>
                  </a:lnTo>
                  <a:lnTo>
                    <a:pt x="427" y="75"/>
                  </a:lnTo>
                  <a:lnTo>
                    <a:pt x="505" y="109"/>
                  </a:lnTo>
                  <a:lnTo>
                    <a:pt x="481" y="126"/>
                  </a:lnTo>
                  <a:lnTo>
                    <a:pt x="490" y="153"/>
                  </a:lnTo>
                  <a:lnTo>
                    <a:pt x="444" y="159"/>
                  </a:lnTo>
                  <a:lnTo>
                    <a:pt x="390" y="133"/>
                  </a:lnTo>
                  <a:lnTo>
                    <a:pt x="390" y="153"/>
                  </a:lnTo>
                  <a:lnTo>
                    <a:pt x="364" y="157"/>
                  </a:lnTo>
                  <a:lnTo>
                    <a:pt x="250" y="159"/>
                  </a:lnTo>
                  <a:lnTo>
                    <a:pt x="239" y="138"/>
                  </a:lnTo>
                  <a:lnTo>
                    <a:pt x="211" y="157"/>
                  </a:lnTo>
                  <a:lnTo>
                    <a:pt x="175" y="138"/>
                  </a:lnTo>
                  <a:lnTo>
                    <a:pt x="153" y="150"/>
                  </a:lnTo>
                  <a:lnTo>
                    <a:pt x="109" y="47"/>
                  </a:lnTo>
                  <a:lnTo>
                    <a:pt x="58" y="57"/>
                  </a:lnTo>
                  <a:lnTo>
                    <a:pt x="0" y="25"/>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85" name="Freeform 303">
              <a:extLst>
                <a:ext uri="{FF2B5EF4-FFF2-40B4-BE49-F238E27FC236}">
                  <a16:creationId xmlns:a16="http://schemas.microsoft.com/office/drawing/2014/main" id="{153EA23B-8F77-4EA8-AA96-B0187FFBD3FD}"/>
                </a:ext>
              </a:extLst>
            </p:cNvPr>
            <p:cNvSpPr>
              <a:spLocks noChangeAspect="1"/>
            </p:cNvSpPr>
            <p:nvPr/>
          </p:nvSpPr>
          <p:spPr bwMode="auto">
            <a:xfrm>
              <a:off x="1973263" y="1944741"/>
              <a:ext cx="230188" cy="169862"/>
            </a:xfrm>
            <a:custGeom>
              <a:avLst/>
              <a:gdLst>
                <a:gd name="T0" fmla="*/ 0 w 329"/>
                <a:gd name="T1" fmla="*/ 43785 h 213"/>
                <a:gd name="T2" fmla="*/ 43309 w 329"/>
                <a:gd name="T3" fmla="*/ 0 h 213"/>
                <a:gd name="T4" fmla="*/ 21669 w 329"/>
                <a:gd name="T5" fmla="*/ 0 h 213"/>
                <a:gd name="T6" fmla="*/ 64978 w 329"/>
                <a:gd name="T7" fmla="*/ 0 h 213"/>
                <a:gd name="T8" fmla="*/ 43309 w 329"/>
                <a:gd name="T9" fmla="*/ 0 h 213"/>
                <a:gd name="T10" fmla="*/ 86647 w 329"/>
                <a:gd name="T11" fmla="*/ 0 h 213"/>
                <a:gd name="T12" fmla="*/ 86647 w 329"/>
                <a:gd name="T13" fmla="*/ 0 h 213"/>
                <a:gd name="T14" fmla="*/ 108287 w 329"/>
                <a:gd name="T15" fmla="*/ 0 h 213"/>
                <a:gd name="T16" fmla="*/ 129956 w 329"/>
                <a:gd name="T17" fmla="*/ 43785 h 213"/>
                <a:gd name="T18" fmla="*/ 129956 w 329"/>
                <a:gd name="T19" fmla="*/ 43785 h 213"/>
                <a:gd name="T20" fmla="*/ 151625 w 329"/>
                <a:gd name="T21" fmla="*/ 43785 h 213"/>
                <a:gd name="T22" fmla="*/ 151625 w 329"/>
                <a:gd name="T23" fmla="*/ 43785 h 213"/>
                <a:gd name="T24" fmla="*/ 151625 w 329"/>
                <a:gd name="T25" fmla="*/ 43785 h 213"/>
                <a:gd name="T26" fmla="*/ 151625 w 329"/>
                <a:gd name="T27" fmla="*/ 43785 h 213"/>
                <a:gd name="T28" fmla="*/ 173265 w 329"/>
                <a:gd name="T29" fmla="*/ 43785 h 213"/>
                <a:gd name="T30" fmla="*/ 194934 w 329"/>
                <a:gd name="T31" fmla="*/ 87623 h 213"/>
                <a:gd name="T32" fmla="*/ 151625 w 329"/>
                <a:gd name="T33" fmla="*/ 87623 h 213"/>
                <a:gd name="T34" fmla="*/ 151625 w 329"/>
                <a:gd name="T35" fmla="*/ 87623 h 213"/>
                <a:gd name="T36" fmla="*/ 129956 w 329"/>
                <a:gd name="T37" fmla="*/ 87623 h 213"/>
                <a:gd name="T38" fmla="*/ 129956 w 329"/>
                <a:gd name="T39" fmla="*/ 131409 h 213"/>
                <a:gd name="T40" fmla="*/ 108287 w 329"/>
                <a:gd name="T41" fmla="*/ 87623 h 213"/>
                <a:gd name="T42" fmla="*/ 108287 w 329"/>
                <a:gd name="T43" fmla="*/ 131409 h 213"/>
                <a:gd name="T44" fmla="*/ 64978 w 329"/>
                <a:gd name="T45" fmla="*/ 131409 h 213"/>
                <a:gd name="T46" fmla="*/ 64978 w 329"/>
                <a:gd name="T47" fmla="*/ 87623 h 213"/>
                <a:gd name="T48" fmla="*/ 86647 w 329"/>
                <a:gd name="T49" fmla="*/ 87623 h 213"/>
                <a:gd name="T50" fmla="*/ 64978 w 329"/>
                <a:gd name="T51" fmla="*/ 87623 h 213"/>
                <a:gd name="T52" fmla="*/ 43309 w 329"/>
                <a:gd name="T53" fmla="*/ 87623 h 213"/>
                <a:gd name="T54" fmla="*/ 64978 w 329"/>
                <a:gd name="T55" fmla="*/ 87623 h 213"/>
                <a:gd name="T56" fmla="*/ 43309 w 329"/>
                <a:gd name="T57" fmla="*/ 87623 h 213"/>
                <a:gd name="T58" fmla="*/ 108287 w 329"/>
                <a:gd name="T59" fmla="*/ 87623 h 213"/>
                <a:gd name="T60" fmla="*/ 43309 w 329"/>
                <a:gd name="T61" fmla="*/ 87623 h 213"/>
                <a:gd name="T62" fmla="*/ 21669 w 329"/>
                <a:gd name="T63" fmla="*/ 43785 h 213"/>
                <a:gd name="T64" fmla="*/ 43309 w 329"/>
                <a:gd name="T65" fmla="*/ 43785 h 213"/>
                <a:gd name="T66" fmla="*/ 21669 w 329"/>
                <a:gd name="T67" fmla="*/ 43785 h 213"/>
                <a:gd name="T68" fmla="*/ 21669 w 329"/>
                <a:gd name="T69" fmla="*/ 43785 h 213"/>
                <a:gd name="T70" fmla="*/ 21669 w 329"/>
                <a:gd name="T71" fmla="*/ 43785 h 213"/>
                <a:gd name="T72" fmla="*/ 43309 w 329"/>
                <a:gd name="T73" fmla="*/ 43785 h 213"/>
                <a:gd name="T74" fmla="*/ 0 w 329"/>
                <a:gd name="T75" fmla="*/ 43785 h 2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9"/>
                <a:gd name="T115" fmla="*/ 0 h 213"/>
                <a:gd name="T116" fmla="*/ 329 w 329"/>
                <a:gd name="T117" fmla="*/ 213 h 2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9" h="213">
                  <a:moveTo>
                    <a:pt x="0" y="67"/>
                  </a:moveTo>
                  <a:lnTo>
                    <a:pt x="82" y="54"/>
                  </a:lnTo>
                  <a:lnTo>
                    <a:pt x="39" y="26"/>
                  </a:lnTo>
                  <a:lnTo>
                    <a:pt x="109" y="12"/>
                  </a:lnTo>
                  <a:lnTo>
                    <a:pt x="53" y="0"/>
                  </a:lnTo>
                  <a:lnTo>
                    <a:pt x="141" y="16"/>
                  </a:lnTo>
                  <a:lnTo>
                    <a:pt x="165" y="56"/>
                  </a:lnTo>
                  <a:lnTo>
                    <a:pt x="212" y="57"/>
                  </a:lnTo>
                  <a:lnTo>
                    <a:pt x="229" y="85"/>
                  </a:lnTo>
                  <a:lnTo>
                    <a:pt x="232" y="66"/>
                  </a:lnTo>
                  <a:lnTo>
                    <a:pt x="256" y="67"/>
                  </a:lnTo>
                  <a:lnTo>
                    <a:pt x="247" y="85"/>
                  </a:lnTo>
                  <a:lnTo>
                    <a:pt x="271" y="98"/>
                  </a:lnTo>
                  <a:lnTo>
                    <a:pt x="256" y="116"/>
                  </a:lnTo>
                  <a:lnTo>
                    <a:pt x="308" y="115"/>
                  </a:lnTo>
                  <a:lnTo>
                    <a:pt x="329" y="142"/>
                  </a:lnTo>
                  <a:lnTo>
                    <a:pt x="267" y="152"/>
                  </a:lnTo>
                  <a:lnTo>
                    <a:pt x="250" y="177"/>
                  </a:lnTo>
                  <a:lnTo>
                    <a:pt x="239" y="150"/>
                  </a:lnTo>
                  <a:lnTo>
                    <a:pt x="222" y="211"/>
                  </a:lnTo>
                  <a:lnTo>
                    <a:pt x="182" y="180"/>
                  </a:lnTo>
                  <a:lnTo>
                    <a:pt x="203" y="213"/>
                  </a:lnTo>
                  <a:lnTo>
                    <a:pt x="124" y="208"/>
                  </a:lnTo>
                  <a:lnTo>
                    <a:pt x="101" y="191"/>
                  </a:lnTo>
                  <a:lnTo>
                    <a:pt x="137" y="189"/>
                  </a:lnTo>
                  <a:lnTo>
                    <a:pt x="99" y="183"/>
                  </a:lnTo>
                  <a:lnTo>
                    <a:pt x="87" y="172"/>
                  </a:lnTo>
                  <a:lnTo>
                    <a:pt x="109" y="172"/>
                  </a:lnTo>
                  <a:lnTo>
                    <a:pt x="76" y="157"/>
                  </a:lnTo>
                  <a:lnTo>
                    <a:pt x="179" y="139"/>
                  </a:lnTo>
                  <a:lnTo>
                    <a:pt x="53" y="142"/>
                  </a:lnTo>
                  <a:lnTo>
                    <a:pt x="29" y="122"/>
                  </a:lnTo>
                  <a:lnTo>
                    <a:pt x="76" y="112"/>
                  </a:lnTo>
                  <a:lnTo>
                    <a:pt x="5" y="98"/>
                  </a:lnTo>
                  <a:lnTo>
                    <a:pt x="21" y="97"/>
                  </a:lnTo>
                  <a:lnTo>
                    <a:pt x="1" y="82"/>
                  </a:lnTo>
                  <a:lnTo>
                    <a:pt x="82" y="82"/>
                  </a:lnTo>
                  <a:lnTo>
                    <a:pt x="0" y="6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86" name="Freeform 304">
              <a:extLst>
                <a:ext uri="{FF2B5EF4-FFF2-40B4-BE49-F238E27FC236}">
                  <a16:creationId xmlns:a16="http://schemas.microsoft.com/office/drawing/2014/main" id="{4C38A4D2-A30D-4F2C-94C6-2344774DE982}"/>
                </a:ext>
              </a:extLst>
            </p:cNvPr>
            <p:cNvSpPr>
              <a:spLocks noChangeAspect="1"/>
            </p:cNvSpPr>
            <p:nvPr/>
          </p:nvSpPr>
          <p:spPr bwMode="auto">
            <a:xfrm>
              <a:off x="1973263" y="2240016"/>
              <a:ext cx="57150" cy="42862"/>
            </a:xfrm>
            <a:custGeom>
              <a:avLst/>
              <a:gdLst>
                <a:gd name="T0" fmla="*/ 0 w 82"/>
                <a:gd name="T1" fmla="*/ 43384 h 54"/>
                <a:gd name="T2" fmla="*/ 20736 w 82"/>
                <a:gd name="T3" fmla="*/ 0 h 54"/>
                <a:gd name="T4" fmla="*/ 41473 w 82"/>
                <a:gd name="T5" fmla="*/ 43384 h 54"/>
                <a:gd name="T6" fmla="*/ 41473 w 82"/>
                <a:gd name="T7" fmla="*/ 43384 h 54"/>
                <a:gd name="T8" fmla="*/ 0 w 82"/>
                <a:gd name="T9" fmla="*/ 43384 h 54"/>
                <a:gd name="T10" fmla="*/ 0 60000 65536"/>
                <a:gd name="T11" fmla="*/ 0 60000 65536"/>
                <a:gd name="T12" fmla="*/ 0 60000 65536"/>
                <a:gd name="T13" fmla="*/ 0 60000 65536"/>
                <a:gd name="T14" fmla="*/ 0 60000 65536"/>
                <a:gd name="T15" fmla="*/ 0 w 82"/>
                <a:gd name="T16" fmla="*/ 0 h 54"/>
                <a:gd name="T17" fmla="*/ 82 w 82"/>
                <a:gd name="T18" fmla="*/ 54 h 54"/>
              </a:gdLst>
              <a:ahLst/>
              <a:cxnLst>
                <a:cxn ang="T10">
                  <a:pos x="T0" y="T1"/>
                </a:cxn>
                <a:cxn ang="T11">
                  <a:pos x="T2" y="T3"/>
                </a:cxn>
                <a:cxn ang="T12">
                  <a:pos x="T4" y="T5"/>
                </a:cxn>
                <a:cxn ang="T13">
                  <a:pos x="T6" y="T7"/>
                </a:cxn>
                <a:cxn ang="T14">
                  <a:pos x="T8" y="T9"/>
                </a:cxn>
              </a:cxnLst>
              <a:rect l="T15" t="T16" r="T17" b="T18"/>
              <a:pathLst>
                <a:path w="82" h="54">
                  <a:moveTo>
                    <a:pt x="0" y="37"/>
                  </a:moveTo>
                  <a:lnTo>
                    <a:pt x="14" y="0"/>
                  </a:lnTo>
                  <a:lnTo>
                    <a:pt x="66" y="12"/>
                  </a:lnTo>
                  <a:lnTo>
                    <a:pt x="82" y="54"/>
                  </a:lnTo>
                  <a:lnTo>
                    <a:pt x="0" y="3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87" name="Freeform 305">
              <a:extLst>
                <a:ext uri="{FF2B5EF4-FFF2-40B4-BE49-F238E27FC236}">
                  <a16:creationId xmlns:a16="http://schemas.microsoft.com/office/drawing/2014/main" id="{38EBC5F5-8C34-4F57-9118-753D1930D770}"/>
                </a:ext>
              </a:extLst>
            </p:cNvPr>
            <p:cNvSpPr>
              <a:spLocks noChangeAspect="1"/>
            </p:cNvSpPr>
            <p:nvPr/>
          </p:nvSpPr>
          <p:spPr bwMode="auto">
            <a:xfrm>
              <a:off x="1973263" y="2132066"/>
              <a:ext cx="65088" cy="17462"/>
            </a:xfrm>
            <a:custGeom>
              <a:avLst/>
              <a:gdLst>
                <a:gd name="T0" fmla="*/ 0 w 91"/>
                <a:gd name="T1" fmla="*/ 63514 h 20"/>
                <a:gd name="T2" fmla="*/ 24120 w 91"/>
                <a:gd name="T3" fmla="*/ 63514 h 20"/>
                <a:gd name="T4" fmla="*/ 48240 w 91"/>
                <a:gd name="T5" fmla="*/ 63514 h 20"/>
                <a:gd name="T6" fmla="*/ 24120 w 91"/>
                <a:gd name="T7" fmla="*/ 0 h 20"/>
                <a:gd name="T8" fmla="*/ 0 w 91"/>
                <a:gd name="T9" fmla="*/ 63514 h 20"/>
                <a:gd name="T10" fmla="*/ 0 60000 65536"/>
                <a:gd name="T11" fmla="*/ 0 60000 65536"/>
                <a:gd name="T12" fmla="*/ 0 60000 65536"/>
                <a:gd name="T13" fmla="*/ 0 60000 65536"/>
                <a:gd name="T14" fmla="*/ 0 60000 65536"/>
                <a:gd name="T15" fmla="*/ 0 w 91"/>
                <a:gd name="T16" fmla="*/ 0 h 20"/>
                <a:gd name="T17" fmla="*/ 91 w 91"/>
                <a:gd name="T18" fmla="*/ 20 h 20"/>
              </a:gdLst>
              <a:ahLst/>
              <a:cxnLst>
                <a:cxn ang="T10">
                  <a:pos x="T0" y="T1"/>
                </a:cxn>
                <a:cxn ang="T11">
                  <a:pos x="T2" y="T3"/>
                </a:cxn>
                <a:cxn ang="T12">
                  <a:pos x="T4" y="T5"/>
                </a:cxn>
                <a:cxn ang="T13">
                  <a:pos x="T6" y="T7"/>
                </a:cxn>
                <a:cxn ang="T14">
                  <a:pos x="T8" y="T9"/>
                </a:cxn>
              </a:cxnLst>
              <a:rect l="T15" t="T16" r="T17" b="T18"/>
              <a:pathLst>
                <a:path w="91" h="20">
                  <a:moveTo>
                    <a:pt x="0" y="7"/>
                  </a:moveTo>
                  <a:lnTo>
                    <a:pt x="21" y="20"/>
                  </a:lnTo>
                  <a:lnTo>
                    <a:pt x="91" y="7"/>
                  </a:lnTo>
                  <a:lnTo>
                    <a:pt x="24" y="0"/>
                  </a:lnTo>
                  <a:lnTo>
                    <a:pt x="0" y="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88" name="Freeform 306">
              <a:extLst>
                <a:ext uri="{FF2B5EF4-FFF2-40B4-BE49-F238E27FC236}">
                  <a16:creationId xmlns:a16="http://schemas.microsoft.com/office/drawing/2014/main" id="{7886E8F9-8E61-41ED-A4D9-5D2232E206A3}"/>
                </a:ext>
              </a:extLst>
            </p:cNvPr>
            <p:cNvSpPr>
              <a:spLocks noChangeAspect="1"/>
            </p:cNvSpPr>
            <p:nvPr/>
          </p:nvSpPr>
          <p:spPr bwMode="auto">
            <a:xfrm>
              <a:off x="1987550" y="2313041"/>
              <a:ext cx="107950" cy="90487"/>
            </a:xfrm>
            <a:custGeom>
              <a:avLst/>
              <a:gdLst>
                <a:gd name="T0" fmla="*/ 0 w 157"/>
                <a:gd name="T1" fmla="*/ 51874 h 110"/>
                <a:gd name="T2" fmla="*/ 20005 w 157"/>
                <a:gd name="T3" fmla="*/ 103809 h 110"/>
                <a:gd name="T4" fmla="*/ 20005 w 157"/>
                <a:gd name="T5" fmla="*/ 103809 h 110"/>
                <a:gd name="T6" fmla="*/ 20005 w 157"/>
                <a:gd name="T7" fmla="*/ 103809 h 110"/>
                <a:gd name="T8" fmla="*/ 20005 w 157"/>
                <a:gd name="T9" fmla="*/ 103809 h 110"/>
                <a:gd name="T10" fmla="*/ 40011 w 157"/>
                <a:gd name="T11" fmla="*/ 103809 h 110"/>
                <a:gd name="T12" fmla="*/ 20005 w 157"/>
                <a:gd name="T13" fmla="*/ 103809 h 110"/>
                <a:gd name="T14" fmla="*/ 60016 w 157"/>
                <a:gd name="T15" fmla="*/ 103809 h 110"/>
                <a:gd name="T16" fmla="*/ 80022 w 157"/>
                <a:gd name="T17" fmla="*/ 51874 h 110"/>
                <a:gd name="T18" fmla="*/ 20005 w 157"/>
                <a:gd name="T19" fmla="*/ 0 h 110"/>
                <a:gd name="T20" fmla="*/ 20005 w 157"/>
                <a:gd name="T21" fmla="*/ 51874 h 110"/>
                <a:gd name="T22" fmla="*/ 0 w 157"/>
                <a:gd name="T23" fmla="*/ 51874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7"/>
                <a:gd name="T37" fmla="*/ 0 h 110"/>
                <a:gd name="T38" fmla="*/ 157 w 157"/>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7" h="110">
                  <a:moveTo>
                    <a:pt x="0" y="17"/>
                  </a:moveTo>
                  <a:lnTo>
                    <a:pt x="3" y="69"/>
                  </a:lnTo>
                  <a:lnTo>
                    <a:pt x="21" y="80"/>
                  </a:lnTo>
                  <a:lnTo>
                    <a:pt x="14" y="109"/>
                  </a:lnTo>
                  <a:lnTo>
                    <a:pt x="38" y="110"/>
                  </a:lnTo>
                  <a:lnTo>
                    <a:pt x="64" y="86"/>
                  </a:lnTo>
                  <a:lnTo>
                    <a:pt x="38" y="69"/>
                  </a:lnTo>
                  <a:lnTo>
                    <a:pt x="103" y="69"/>
                  </a:lnTo>
                  <a:lnTo>
                    <a:pt x="157" y="5"/>
                  </a:lnTo>
                  <a:lnTo>
                    <a:pt x="11" y="0"/>
                  </a:lnTo>
                  <a:lnTo>
                    <a:pt x="31" y="20"/>
                  </a:lnTo>
                  <a:lnTo>
                    <a:pt x="0" y="1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89" name="Freeform 307">
              <a:extLst>
                <a:ext uri="{FF2B5EF4-FFF2-40B4-BE49-F238E27FC236}">
                  <a16:creationId xmlns:a16="http://schemas.microsoft.com/office/drawing/2014/main" id="{1818055C-6EB6-4C9C-9E2B-8266F61BC3B9}"/>
                </a:ext>
              </a:extLst>
            </p:cNvPr>
            <p:cNvSpPr>
              <a:spLocks noChangeAspect="1"/>
            </p:cNvSpPr>
            <p:nvPr/>
          </p:nvSpPr>
          <p:spPr bwMode="auto">
            <a:xfrm>
              <a:off x="2060575" y="1841554"/>
              <a:ext cx="630238" cy="371475"/>
            </a:xfrm>
            <a:custGeom>
              <a:avLst/>
              <a:gdLst>
                <a:gd name="T0" fmla="*/ 21343 w 903"/>
                <a:gd name="T1" fmla="*/ 94205 h 459"/>
                <a:gd name="T2" fmla="*/ 42658 w 903"/>
                <a:gd name="T3" fmla="*/ 141307 h 459"/>
                <a:gd name="T4" fmla="*/ 106660 w 903"/>
                <a:gd name="T5" fmla="*/ 141307 h 459"/>
                <a:gd name="T6" fmla="*/ 106660 w 903"/>
                <a:gd name="T7" fmla="*/ 141307 h 459"/>
                <a:gd name="T8" fmla="*/ 85345 w 903"/>
                <a:gd name="T9" fmla="*/ 141307 h 459"/>
                <a:gd name="T10" fmla="*/ 128004 w 903"/>
                <a:gd name="T11" fmla="*/ 141307 h 459"/>
                <a:gd name="T12" fmla="*/ 192006 w 903"/>
                <a:gd name="T13" fmla="*/ 141307 h 459"/>
                <a:gd name="T14" fmla="*/ 256007 w 903"/>
                <a:gd name="T15" fmla="*/ 141307 h 459"/>
                <a:gd name="T16" fmla="*/ 192006 w 903"/>
                <a:gd name="T17" fmla="*/ 188410 h 459"/>
                <a:gd name="T18" fmla="*/ 85345 w 903"/>
                <a:gd name="T19" fmla="*/ 188410 h 459"/>
                <a:gd name="T20" fmla="*/ 85345 w 903"/>
                <a:gd name="T21" fmla="*/ 188410 h 459"/>
                <a:gd name="T22" fmla="*/ 170663 w 903"/>
                <a:gd name="T23" fmla="*/ 235569 h 459"/>
                <a:gd name="T24" fmla="*/ 106660 w 903"/>
                <a:gd name="T25" fmla="*/ 235569 h 459"/>
                <a:gd name="T26" fmla="*/ 106660 w 903"/>
                <a:gd name="T27" fmla="*/ 282672 h 459"/>
                <a:gd name="T28" fmla="*/ 106660 w 903"/>
                <a:gd name="T29" fmla="*/ 235569 h 459"/>
                <a:gd name="T30" fmla="*/ 106660 w 903"/>
                <a:gd name="T31" fmla="*/ 282672 h 459"/>
                <a:gd name="T32" fmla="*/ 106660 w 903"/>
                <a:gd name="T33" fmla="*/ 282672 h 459"/>
                <a:gd name="T34" fmla="*/ 106660 w 903"/>
                <a:gd name="T35" fmla="*/ 329774 h 459"/>
                <a:gd name="T36" fmla="*/ 85345 w 903"/>
                <a:gd name="T37" fmla="*/ 329774 h 459"/>
                <a:gd name="T38" fmla="*/ 64002 w 903"/>
                <a:gd name="T39" fmla="*/ 329774 h 459"/>
                <a:gd name="T40" fmla="*/ 106660 w 903"/>
                <a:gd name="T41" fmla="*/ 376877 h 459"/>
                <a:gd name="T42" fmla="*/ 149347 w 903"/>
                <a:gd name="T43" fmla="*/ 329774 h 459"/>
                <a:gd name="T44" fmla="*/ 170663 w 903"/>
                <a:gd name="T45" fmla="*/ 329774 h 459"/>
                <a:gd name="T46" fmla="*/ 170663 w 903"/>
                <a:gd name="T47" fmla="*/ 376877 h 459"/>
                <a:gd name="T48" fmla="*/ 213349 w 903"/>
                <a:gd name="T49" fmla="*/ 329774 h 459"/>
                <a:gd name="T50" fmla="*/ 213349 w 903"/>
                <a:gd name="T51" fmla="*/ 329774 h 459"/>
                <a:gd name="T52" fmla="*/ 256007 w 903"/>
                <a:gd name="T53" fmla="*/ 282672 h 459"/>
                <a:gd name="T54" fmla="*/ 256007 w 903"/>
                <a:gd name="T55" fmla="*/ 282672 h 459"/>
                <a:gd name="T56" fmla="*/ 256007 w 903"/>
                <a:gd name="T57" fmla="*/ 235569 h 459"/>
                <a:gd name="T58" fmla="*/ 234664 w 903"/>
                <a:gd name="T59" fmla="*/ 235569 h 459"/>
                <a:gd name="T60" fmla="*/ 234664 w 903"/>
                <a:gd name="T61" fmla="*/ 235569 h 459"/>
                <a:gd name="T62" fmla="*/ 320009 w 903"/>
                <a:gd name="T63" fmla="*/ 188410 h 459"/>
                <a:gd name="T64" fmla="*/ 341352 w 903"/>
                <a:gd name="T65" fmla="*/ 188410 h 459"/>
                <a:gd name="T66" fmla="*/ 448013 w 903"/>
                <a:gd name="T67" fmla="*/ 94205 h 459"/>
                <a:gd name="T68" fmla="*/ 362668 w 903"/>
                <a:gd name="T69" fmla="*/ 94205 h 459"/>
                <a:gd name="T70" fmla="*/ 490672 w 903"/>
                <a:gd name="T71" fmla="*/ 94205 h 459"/>
                <a:gd name="T72" fmla="*/ 448013 w 903"/>
                <a:gd name="T73" fmla="*/ 47103 h 459"/>
                <a:gd name="T74" fmla="*/ 298666 w 903"/>
                <a:gd name="T75" fmla="*/ 0 h 459"/>
                <a:gd name="T76" fmla="*/ 256007 w 903"/>
                <a:gd name="T77" fmla="*/ 47103 h 459"/>
                <a:gd name="T78" fmla="*/ 234664 w 903"/>
                <a:gd name="T79" fmla="*/ 47103 h 459"/>
                <a:gd name="T80" fmla="*/ 192006 w 903"/>
                <a:gd name="T81" fmla="*/ 47103 h 459"/>
                <a:gd name="T82" fmla="*/ 149347 w 903"/>
                <a:gd name="T83" fmla="*/ 47103 h 459"/>
                <a:gd name="T84" fmla="*/ 170663 w 903"/>
                <a:gd name="T85" fmla="*/ 94205 h 459"/>
                <a:gd name="T86" fmla="*/ 106660 w 903"/>
                <a:gd name="T87" fmla="*/ 94205 h 4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3"/>
                <a:gd name="T133" fmla="*/ 0 h 459"/>
                <a:gd name="T134" fmla="*/ 903 w 903"/>
                <a:gd name="T135" fmla="*/ 459 h 4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3" h="459">
                  <a:moveTo>
                    <a:pt x="0" y="108"/>
                  </a:moveTo>
                  <a:lnTo>
                    <a:pt x="81" y="108"/>
                  </a:lnTo>
                  <a:lnTo>
                    <a:pt x="52" y="125"/>
                  </a:lnTo>
                  <a:lnTo>
                    <a:pt x="164" y="113"/>
                  </a:lnTo>
                  <a:lnTo>
                    <a:pt x="67" y="125"/>
                  </a:lnTo>
                  <a:lnTo>
                    <a:pt x="96" y="131"/>
                  </a:lnTo>
                  <a:lnTo>
                    <a:pt x="64" y="134"/>
                  </a:lnTo>
                  <a:lnTo>
                    <a:pt x="78" y="147"/>
                  </a:lnTo>
                  <a:lnTo>
                    <a:pt x="221" y="130"/>
                  </a:lnTo>
                  <a:lnTo>
                    <a:pt x="81" y="157"/>
                  </a:lnTo>
                  <a:lnTo>
                    <a:pt x="142" y="178"/>
                  </a:lnTo>
                  <a:lnTo>
                    <a:pt x="197" y="145"/>
                  </a:lnTo>
                  <a:lnTo>
                    <a:pt x="290" y="141"/>
                  </a:lnTo>
                  <a:lnTo>
                    <a:pt x="191" y="152"/>
                  </a:lnTo>
                  <a:lnTo>
                    <a:pt x="167" y="178"/>
                  </a:lnTo>
                  <a:lnTo>
                    <a:pt x="227" y="182"/>
                  </a:lnTo>
                  <a:lnTo>
                    <a:pt x="290" y="155"/>
                  </a:lnTo>
                  <a:lnTo>
                    <a:pt x="246" y="179"/>
                  </a:lnTo>
                  <a:lnTo>
                    <a:pt x="290" y="179"/>
                  </a:lnTo>
                  <a:lnTo>
                    <a:pt x="357" y="161"/>
                  </a:lnTo>
                  <a:lnTo>
                    <a:pt x="350" y="135"/>
                  </a:lnTo>
                  <a:lnTo>
                    <a:pt x="423" y="116"/>
                  </a:lnTo>
                  <a:lnTo>
                    <a:pt x="371" y="158"/>
                  </a:lnTo>
                  <a:lnTo>
                    <a:pt x="484" y="151"/>
                  </a:lnTo>
                  <a:lnTo>
                    <a:pt x="252" y="193"/>
                  </a:lnTo>
                  <a:lnTo>
                    <a:pt x="306" y="237"/>
                  </a:lnTo>
                  <a:lnTo>
                    <a:pt x="351" y="237"/>
                  </a:lnTo>
                  <a:lnTo>
                    <a:pt x="329" y="247"/>
                  </a:lnTo>
                  <a:lnTo>
                    <a:pt x="238" y="199"/>
                  </a:lnTo>
                  <a:lnTo>
                    <a:pt x="163" y="193"/>
                  </a:lnTo>
                  <a:lnTo>
                    <a:pt x="160" y="213"/>
                  </a:lnTo>
                  <a:lnTo>
                    <a:pt x="194" y="222"/>
                  </a:lnTo>
                  <a:lnTo>
                    <a:pt x="161" y="229"/>
                  </a:lnTo>
                  <a:lnTo>
                    <a:pt x="252" y="278"/>
                  </a:lnTo>
                  <a:lnTo>
                    <a:pt x="215" y="281"/>
                  </a:lnTo>
                  <a:lnTo>
                    <a:pt x="307" y="284"/>
                  </a:lnTo>
                  <a:lnTo>
                    <a:pt x="255" y="295"/>
                  </a:lnTo>
                  <a:lnTo>
                    <a:pt x="283" y="312"/>
                  </a:lnTo>
                  <a:lnTo>
                    <a:pt x="201" y="285"/>
                  </a:lnTo>
                  <a:lnTo>
                    <a:pt x="152" y="297"/>
                  </a:lnTo>
                  <a:lnTo>
                    <a:pt x="133" y="338"/>
                  </a:lnTo>
                  <a:lnTo>
                    <a:pt x="180" y="323"/>
                  </a:lnTo>
                  <a:lnTo>
                    <a:pt x="173" y="338"/>
                  </a:lnTo>
                  <a:lnTo>
                    <a:pt x="190" y="338"/>
                  </a:lnTo>
                  <a:lnTo>
                    <a:pt x="218" y="308"/>
                  </a:lnTo>
                  <a:lnTo>
                    <a:pt x="207" y="333"/>
                  </a:lnTo>
                  <a:lnTo>
                    <a:pt x="234" y="336"/>
                  </a:lnTo>
                  <a:lnTo>
                    <a:pt x="184" y="349"/>
                  </a:lnTo>
                  <a:lnTo>
                    <a:pt x="215" y="350"/>
                  </a:lnTo>
                  <a:lnTo>
                    <a:pt x="190" y="357"/>
                  </a:lnTo>
                  <a:lnTo>
                    <a:pt x="211" y="376"/>
                  </a:lnTo>
                  <a:lnTo>
                    <a:pt x="246" y="376"/>
                  </a:lnTo>
                  <a:lnTo>
                    <a:pt x="283" y="342"/>
                  </a:lnTo>
                  <a:lnTo>
                    <a:pt x="221" y="390"/>
                  </a:lnTo>
                  <a:lnTo>
                    <a:pt x="161" y="355"/>
                  </a:lnTo>
                  <a:lnTo>
                    <a:pt x="108" y="360"/>
                  </a:lnTo>
                  <a:lnTo>
                    <a:pt x="153" y="397"/>
                  </a:lnTo>
                  <a:lnTo>
                    <a:pt x="78" y="418"/>
                  </a:lnTo>
                  <a:lnTo>
                    <a:pt x="84" y="444"/>
                  </a:lnTo>
                  <a:lnTo>
                    <a:pt x="99" y="420"/>
                  </a:lnTo>
                  <a:lnTo>
                    <a:pt x="102" y="444"/>
                  </a:lnTo>
                  <a:lnTo>
                    <a:pt x="154" y="432"/>
                  </a:lnTo>
                  <a:lnTo>
                    <a:pt x="191" y="455"/>
                  </a:lnTo>
                  <a:lnTo>
                    <a:pt x="218" y="454"/>
                  </a:lnTo>
                  <a:lnTo>
                    <a:pt x="200" y="435"/>
                  </a:lnTo>
                  <a:lnTo>
                    <a:pt x="252" y="441"/>
                  </a:lnTo>
                  <a:lnTo>
                    <a:pt x="246" y="424"/>
                  </a:lnTo>
                  <a:lnTo>
                    <a:pt x="272" y="444"/>
                  </a:lnTo>
                  <a:lnTo>
                    <a:pt x="286" y="441"/>
                  </a:lnTo>
                  <a:lnTo>
                    <a:pt x="278" y="427"/>
                  </a:lnTo>
                  <a:lnTo>
                    <a:pt x="320" y="441"/>
                  </a:lnTo>
                  <a:lnTo>
                    <a:pt x="321" y="459"/>
                  </a:lnTo>
                  <a:lnTo>
                    <a:pt x="396" y="441"/>
                  </a:lnTo>
                  <a:lnTo>
                    <a:pt x="412" y="414"/>
                  </a:lnTo>
                  <a:lnTo>
                    <a:pt x="377" y="420"/>
                  </a:lnTo>
                  <a:lnTo>
                    <a:pt x="377" y="396"/>
                  </a:lnTo>
                  <a:lnTo>
                    <a:pt x="290" y="394"/>
                  </a:lnTo>
                  <a:lnTo>
                    <a:pt x="405" y="389"/>
                  </a:lnTo>
                  <a:lnTo>
                    <a:pt x="422" y="370"/>
                  </a:lnTo>
                  <a:lnTo>
                    <a:pt x="405" y="348"/>
                  </a:lnTo>
                  <a:lnTo>
                    <a:pt x="470" y="349"/>
                  </a:lnTo>
                  <a:lnTo>
                    <a:pt x="483" y="338"/>
                  </a:lnTo>
                  <a:lnTo>
                    <a:pt x="439" y="333"/>
                  </a:lnTo>
                  <a:lnTo>
                    <a:pt x="497" y="331"/>
                  </a:lnTo>
                  <a:lnTo>
                    <a:pt x="459" y="315"/>
                  </a:lnTo>
                  <a:lnTo>
                    <a:pt x="507" y="305"/>
                  </a:lnTo>
                  <a:lnTo>
                    <a:pt x="504" y="294"/>
                  </a:lnTo>
                  <a:lnTo>
                    <a:pt x="416" y="285"/>
                  </a:lnTo>
                  <a:lnTo>
                    <a:pt x="466" y="275"/>
                  </a:lnTo>
                  <a:lnTo>
                    <a:pt x="415" y="273"/>
                  </a:lnTo>
                  <a:lnTo>
                    <a:pt x="507" y="281"/>
                  </a:lnTo>
                  <a:lnTo>
                    <a:pt x="510" y="268"/>
                  </a:lnTo>
                  <a:lnTo>
                    <a:pt x="413" y="264"/>
                  </a:lnTo>
                  <a:lnTo>
                    <a:pt x="538" y="247"/>
                  </a:lnTo>
                  <a:lnTo>
                    <a:pt x="505" y="232"/>
                  </a:lnTo>
                  <a:lnTo>
                    <a:pt x="595" y="237"/>
                  </a:lnTo>
                  <a:lnTo>
                    <a:pt x="622" y="213"/>
                  </a:lnTo>
                  <a:lnTo>
                    <a:pt x="576" y="210"/>
                  </a:lnTo>
                  <a:lnTo>
                    <a:pt x="636" y="207"/>
                  </a:lnTo>
                  <a:lnTo>
                    <a:pt x="629" y="189"/>
                  </a:lnTo>
                  <a:lnTo>
                    <a:pt x="657" y="193"/>
                  </a:lnTo>
                  <a:lnTo>
                    <a:pt x="807" y="117"/>
                  </a:lnTo>
                  <a:lnTo>
                    <a:pt x="640" y="144"/>
                  </a:lnTo>
                  <a:lnTo>
                    <a:pt x="733" y="113"/>
                  </a:lnTo>
                  <a:lnTo>
                    <a:pt x="677" y="116"/>
                  </a:lnTo>
                  <a:lnTo>
                    <a:pt x="663" y="101"/>
                  </a:lnTo>
                  <a:lnTo>
                    <a:pt x="769" y="108"/>
                  </a:lnTo>
                  <a:lnTo>
                    <a:pt x="903" y="69"/>
                  </a:lnTo>
                  <a:lnTo>
                    <a:pt x="902" y="49"/>
                  </a:lnTo>
                  <a:lnTo>
                    <a:pt x="845" y="49"/>
                  </a:lnTo>
                  <a:lnTo>
                    <a:pt x="831" y="19"/>
                  </a:lnTo>
                  <a:lnTo>
                    <a:pt x="677" y="33"/>
                  </a:lnTo>
                  <a:lnTo>
                    <a:pt x="742" y="11"/>
                  </a:lnTo>
                  <a:lnTo>
                    <a:pt x="537" y="0"/>
                  </a:lnTo>
                  <a:lnTo>
                    <a:pt x="521" y="15"/>
                  </a:lnTo>
                  <a:lnTo>
                    <a:pt x="535" y="24"/>
                  </a:lnTo>
                  <a:lnTo>
                    <a:pt x="497" y="8"/>
                  </a:lnTo>
                  <a:lnTo>
                    <a:pt x="406" y="8"/>
                  </a:lnTo>
                  <a:lnTo>
                    <a:pt x="472" y="41"/>
                  </a:lnTo>
                  <a:lnTo>
                    <a:pt x="449" y="49"/>
                  </a:lnTo>
                  <a:lnTo>
                    <a:pt x="415" y="18"/>
                  </a:lnTo>
                  <a:lnTo>
                    <a:pt x="330" y="14"/>
                  </a:lnTo>
                  <a:lnTo>
                    <a:pt x="348" y="28"/>
                  </a:lnTo>
                  <a:lnTo>
                    <a:pt x="285" y="24"/>
                  </a:lnTo>
                  <a:lnTo>
                    <a:pt x="314" y="46"/>
                  </a:lnTo>
                  <a:lnTo>
                    <a:pt x="266" y="32"/>
                  </a:lnTo>
                  <a:lnTo>
                    <a:pt x="282" y="46"/>
                  </a:lnTo>
                  <a:lnTo>
                    <a:pt x="251" y="49"/>
                  </a:lnTo>
                  <a:lnTo>
                    <a:pt x="316" y="80"/>
                  </a:lnTo>
                  <a:lnTo>
                    <a:pt x="176" y="48"/>
                  </a:lnTo>
                  <a:lnTo>
                    <a:pt x="140" y="70"/>
                  </a:lnTo>
                  <a:lnTo>
                    <a:pt x="195" y="82"/>
                  </a:lnTo>
                  <a:lnTo>
                    <a:pt x="102" y="73"/>
                  </a:lnTo>
                  <a:lnTo>
                    <a:pt x="0" y="108"/>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90" name="Freeform 308">
              <a:extLst>
                <a:ext uri="{FF2B5EF4-FFF2-40B4-BE49-F238E27FC236}">
                  <a16:creationId xmlns:a16="http://schemas.microsoft.com/office/drawing/2014/main" id="{8D56741F-F8BC-49C5-9F85-319D27D10198}"/>
                </a:ext>
              </a:extLst>
            </p:cNvPr>
            <p:cNvSpPr>
              <a:spLocks noChangeAspect="1"/>
            </p:cNvSpPr>
            <p:nvPr/>
          </p:nvSpPr>
          <p:spPr bwMode="auto">
            <a:xfrm>
              <a:off x="2100263" y="2320979"/>
              <a:ext cx="587375" cy="481012"/>
            </a:xfrm>
            <a:custGeom>
              <a:avLst/>
              <a:gdLst>
                <a:gd name="T0" fmla="*/ 21306 w 842"/>
                <a:gd name="T1" fmla="*/ 46103 h 596"/>
                <a:gd name="T2" fmla="*/ 63919 w 842"/>
                <a:gd name="T3" fmla="*/ 0 h 596"/>
                <a:gd name="T4" fmla="*/ 42612 w 842"/>
                <a:gd name="T5" fmla="*/ 46103 h 596"/>
                <a:gd name="T6" fmla="*/ 85197 w 842"/>
                <a:gd name="T7" fmla="*/ 92150 h 596"/>
                <a:gd name="T8" fmla="*/ 85197 w 842"/>
                <a:gd name="T9" fmla="*/ 92150 h 596"/>
                <a:gd name="T10" fmla="*/ 63919 w 842"/>
                <a:gd name="T11" fmla="*/ 46103 h 596"/>
                <a:gd name="T12" fmla="*/ 63919 w 842"/>
                <a:gd name="T13" fmla="*/ 0 h 596"/>
                <a:gd name="T14" fmla="*/ 63919 w 842"/>
                <a:gd name="T15" fmla="*/ 0 h 596"/>
                <a:gd name="T16" fmla="*/ 85197 w 842"/>
                <a:gd name="T17" fmla="*/ 0 h 596"/>
                <a:gd name="T18" fmla="*/ 106503 w 842"/>
                <a:gd name="T19" fmla="*/ 0 h 596"/>
                <a:gd name="T20" fmla="*/ 149115 w 842"/>
                <a:gd name="T21" fmla="*/ 0 h 596"/>
                <a:gd name="T22" fmla="*/ 149115 w 842"/>
                <a:gd name="T23" fmla="*/ 46103 h 596"/>
                <a:gd name="T24" fmla="*/ 170421 w 842"/>
                <a:gd name="T25" fmla="*/ 46103 h 596"/>
                <a:gd name="T26" fmla="*/ 234312 w 842"/>
                <a:gd name="T27" fmla="*/ 46103 h 596"/>
                <a:gd name="T28" fmla="*/ 234312 w 842"/>
                <a:gd name="T29" fmla="*/ 46103 h 596"/>
                <a:gd name="T30" fmla="*/ 255618 w 842"/>
                <a:gd name="T31" fmla="*/ 92150 h 596"/>
                <a:gd name="T32" fmla="*/ 276924 w 842"/>
                <a:gd name="T33" fmla="*/ 46103 h 596"/>
                <a:gd name="T34" fmla="*/ 298231 w 842"/>
                <a:gd name="T35" fmla="*/ 92150 h 596"/>
                <a:gd name="T36" fmla="*/ 319537 w 842"/>
                <a:gd name="T37" fmla="*/ 92150 h 596"/>
                <a:gd name="T38" fmla="*/ 319537 w 842"/>
                <a:gd name="T39" fmla="*/ 92150 h 596"/>
                <a:gd name="T40" fmla="*/ 340815 w 842"/>
                <a:gd name="T41" fmla="*/ 92150 h 596"/>
                <a:gd name="T42" fmla="*/ 340815 w 842"/>
                <a:gd name="T43" fmla="*/ 138253 h 596"/>
                <a:gd name="T44" fmla="*/ 340815 w 842"/>
                <a:gd name="T45" fmla="*/ 138253 h 596"/>
                <a:gd name="T46" fmla="*/ 340815 w 842"/>
                <a:gd name="T47" fmla="*/ 138253 h 596"/>
                <a:gd name="T48" fmla="*/ 340815 w 842"/>
                <a:gd name="T49" fmla="*/ 138253 h 596"/>
                <a:gd name="T50" fmla="*/ 340815 w 842"/>
                <a:gd name="T51" fmla="*/ 184300 h 596"/>
                <a:gd name="T52" fmla="*/ 404734 w 842"/>
                <a:gd name="T53" fmla="*/ 184300 h 596"/>
                <a:gd name="T54" fmla="*/ 426040 w 842"/>
                <a:gd name="T55" fmla="*/ 230403 h 596"/>
                <a:gd name="T56" fmla="*/ 468624 w 842"/>
                <a:gd name="T57" fmla="*/ 230403 h 596"/>
                <a:gd name="T58" fmla="*/ 447346 w 842"/>
                <a:gd name="T59" fmla="*/ 276450 h 596"/>
                <a:gd name="T60" fmla="*/ 447346 w 842"/>
                <a:gd name="T61" fmla="*/ 276450 h 596"/>
                <a:gd name="T62" fmla="*/ 426040 w 842"/>
                <a:gd name="T63" fmla="*/ 322553 h 596"/>
                <a:gd name="T64" fmla="*/ 340815 w 842"/>
                <a:gd name="T65" fmla="*/ 276450 h 596"/>
                <a:gd name="T66" fmla="*/ 340815 w 842"/>
                <a:gd name="T67" fmla="*/ 276450 h 596"/>
                <a:gd name="T68" fmla="*/ 383428 w 842"/>
                <a:gd name="T69" fmla="*/ 322553 h 596"/>
                <a:gd name="T70" fmla="*/ 404734 w 842"/>
                <a:gd name="T71" fmla="*/ 322553 h 596"/>
                <a:gd name="T72" fmla="*/ 404734 w 842"/>
                <a:gd name="T73" fmla="*/ 368600 h 596"/>
                <a:gd name="T74" fmla="*/ 383428 w 842"/>
                <a:gd name="T75" fmla="*/ 414703 h 596"/>
                <a:gd name="T76" fmla="*/ 298231 w 842"/>
                <a:gd name="T77" fmla="*/ 368600 h 596"/>
                <a:gd name="T78" fmla="*/ 255618 w 842"/>
                <a:gd name="T79" fmla="*/ 322553 h 596"/>
                <a:gd name="T80" fmla="*/ 234312 w 842"/>
                <a:gd name="T81" fmla="*/ 322553 h 596"/>
                <a:gd name="T82" fmla="*/ 234312 w 842"/>
                <a:gd name="T83" fmla="*/ 322553 h 596"/>
                <a:gd name="T84" fmla="*/ 191728 w 842"/>
                <a:gd name="T85" fmla="*/ 322553 h 596"/>
                <a:gd name="T86" fmla="*/ 255618 w 842"/>
                <a:gd name="T87" fmla="*/ 276450 h 596"/>
                <a:gd name="T88" fmla="*/ 276924 w 842"/>
                <a:gd name="T89" fmla="*/ 230403 h 596"/>
                <a:gd name="T90" fmla="*/ 234312 w 842"/>
                <a:gd name="T91" fmla="*/ 184300 h 596"/>
                <a:gd name="T92" fmla="*/ 213006 w 842"/>
                <a:gd name="T93" fmla="*/ 184300 h 596"/>
                <a:gd name="T94" fmla="*/ 234312 w 842"/>
                <a:gd name="T95" fmla="*/ 138253 h 596"/>
                <a:gd name="T96" fmla="*/ 191728 w 842"/>
                <a:gd name="T97" fmla="*/ 138253 h 596"/>
                <a:gd name="T98" fmla="*/ 191728 w 842"/>
                <a:gd name="T99" fmla="*/ 138253 h 596"/>
                <a:gd name="T100" fmla="*/ 149115 w 842"/>
                <a:gd name="T101" fmla="*/ 138253 h 596"/>
                <a:gd name="T102" fmla="*/ 21306 w 842"/>
                <a:gd name="T103" fmla="*/ 92150 h 596"/>
                <a:gd name="T104" fmla="*/ 0 w 842"/>
                <a:gd name="T105" fmla="*/ 92150 h 5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2"/>
                <a:gd name="T160" fmla="*/ 0 h 596"/>
                <a:gd name="T161" fmla="*/ 842 w 842"/>
                <a:gd name="T162" fmla="*/ 596 h 5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2" h="596">
                  <a:moveTo>
                    <a:pt x="0" y="133"/>
                  </a:moveTo>
                  <a:lnTo>
                    <a:pt x="6" y="70"/>
                  </a:lnTo>
                  <a:lnTo>
                    <a:pt x="41" y="21"/>
                  </a:lnTo>
                  <a:lnTo>
                    <a:pt x="101" y="0"/>
                  </a:lnTo>
                  <a:lnTo>
                    <a:pt x="147" y="9"/>
                  </a:lnTo>
                  <a:lnTo>
                    <a:pt x="96" y="70"/>
                  </a:lnTo>
                  <a:lnTo>
                    <a:pt x="109" y="105"/>
                  </a:lnTo>
                  <a:lnTo>
                    <a:pt x="147" y="142"/>
                  </a:lnTo>
                  <a:lnTo>
                    <a:pt x="101" y="156"/>
                  </a:lnTo>
                  <a:lnTo>
                    <a:pt x="150" y="154"/>
                  </a:lnTo>
                  <a:lnTo>
                    <a:pt x="157" y="122"/>
                  </a:lnTo>
                  <a:lnTo>
                    <a:pt x="119" y="102"/>
                  </a:lnTo>
                  <a:lnTo>
                    <a:pt x="150" y="82"/>
                  </a:lnTo>
                  <a:lnTo>
                    <a:pt x="126" y="54"/>
                  </a:lnTo>
                  <a:lnTo>
                    <a:pt x="176" y="60"/>
                  </a:lnTo>
                  <a:lnTo>
                    <a:pt x="132" y="46"/>
                  </a:lnTo>
                  <a:lnTo>
                    <a:pt x="183" y="50"/>
                  </a:lnTo>
                  <a:lnTo>
                    <a:pt x="147" y="30"/>
                  </a:lnTo>
                  <a:lnTo>
                    <a:pt x="188" y="31"/>
                  </a:lnTo>
                  <a:lnTo>
                    <a:pt x="215" y="9"/>
                  </a:lnTo>
                  <a:lnTo>
                    <a:pt x="249" y="7"/>
                  </a:lnTo>
                  <a:lnTo>
                    <a:pt x="251" y="34"/>
                  </a:lnTo>
                  <a:lnTo>
                    <a:pt x="275" y="46"/>
                  </a:lnTo>
                  <a:lnTo>
                    <a:pt x="268" y="105"/>
                  </a:lnTo>
                  <a:lnTo>
                    <a:pt x="299" y="77"/>
                  </a:lnTo>
                  <a:lnTo>
                    <a:pt x="319" y="89"/>
                  </a:lnTo>
                  <a:lnTo>
                    <a:pt x="365" y="61"/>
                  </a:lnTo>
                  <a:lnTo>
                    <a:pt x="436" y="77"/>
                  </a:lnTo>
                  <a:lnTo>
                    <a:pt x="463" y="105"/>
                  </a:lnTo>
                  <a:lnTo>
                    <a:pt x="443" y="122"/>
                  </a:lnTo>
                  <a:lnTo>
                    <a:pt x="484" y="115"/>
                  </a:lnTo>
                  <a:lnTo>
                    <a:pt x="472" y="132"/>
                  </a:lnTo>
                  <a:lnTo>
                    <a:pt x="497" y="142"/>
                  </a:lnTo>
                  <a:lnTo>
                    <a:pt x="517" y="119"/>
                  </a:lnTo>
                  <a:lnTo>
                    <a:pt x="547" y="130"/>
                  </a:lnTo>
                  <a:lnTo>
                    <a:pt x="556" y="149"/>
                  </a:lnTo>
                  <a:lnTo>
                    <a:pt x="530" y="154"/>
                  </a:lnTo>
                  <a:lnTo>
                    <a:pt x="571" y="154"/>
                  </a:lnTo>
                  <a:lnTo>
                    <a:pt x="564" y="177"/>
                  </a:lnTo>
                  <a:lnTo>
                    <a:pt x="593" y="164"/>
                  </a:lnTo>
                  <a:lnTo>
                    <a:pt x="575" y="183"/>
                  </a:lnTo>
                  <a:lnTo>
                    <a:pt x="634" y="179"/>
                  </a:lnTo>
                  <a:lnTo>
                    <a:pt x="602" y="198"/>
                  </a:lnTo>
                  <a:lnTo>
                    <a:pt x="629" y="198"/>
                  </a:lnTo>
                  <a:lnTo>
                    <a:pt x="619" y="212"/>
                  </a:lnTo>
                  <a:lnTo>
                    <a:pt x="644" y="194"/>
                  </a:lnTo>
                  <a:lnTo>
                    <a:pt x="671" y="214"/>
                  </a:lnTo>
                  <a:lnTo>
                    <a:pt x="623" y="231"/>
                  </a:lnTo>
                  <a:lnTo>
                    <a:pt x="694" y="245"/>
                  </a:lnTo>
                  <a:lnTo>
                    <a:pt x="633" y="251"/>
                  </a:lnTo>
                  <a:lnTo>
                    <a:pt x="656" y="261"/>
                  </a:lnTo>
                  <a:lnTo>
                    <a:pt x="639" y="279"/>
                  </a:lnTo>
                  <a:lnTo>
                    <a:pt x="708" y="314"/>
                  </a:lnTo>
                  <a:lnTo>
                    <a:pt x="742" y="307"/>
                  </a:lnTo>
                  <a:lnTo>
                    <a:pt x="759" y="350"/>
                  </a:lnTo>
                  <a:lnTo>
                    <a:pt x="793" y="347"/>
                  </a:lnTo>
                  <a:lnTo>
                    <a:pt x="789" y="364"/>
                  </a:lnTo>
                  <a:lnTo>
                    <a:pt x="842" y="375"/>
                  </a:lnTo>
                  <a:lnTo>
                    <a:pt x="834" y="398"/>
                  </a:lnTo>
                  <a:lnTo>
                    <a:pt x="808" y="394"/>
                  </a:lnTo>
                  <a:lnTo>
                    <a:pt x="821" y="408"/>
                  </a:lnTo>
                  <a:lnTo>
                    <a:pt x="808" y="429"/>
                  </a:lnTo>
                  <a:lnTo>
                    <a:pt x="783" y="419"/>
                  </a:lnTo>
                  <a:lnTo>
                    <a:pt x="779" y="461"/>
                  </a:lnTo>
                  <a:lnTo>
                    <a:pt x="684" y="384"/>
                  </a:lnTo>
                  <a:lnTo>
                    <a:pt x="646" y="391"/>
                  </a:lnTo>
                  <a:lnTo>
                    <a:pt x="671" y="409"/>
                  </a:lnTo>
                  <a:lnTo>
                    <a:pt x="653" y="429"/>
                  </a:lnTo>
                  <a:lnTo>
                    <a:pt x="668" y="427"/>
                  </a:lnTo>
                  <a:lnTo>
                    <a:pt x="688" y="467"/>
                  </a:lnTo>
                  <a:lnTo>
                    <a:pt x="735" y="474"/>
                  </a:lnTo>
                  <a:lnTo>
                    <a:pt x="731" y="497"/>
                  </a:lnTo>
                  <a:lnTo>
                    <a:pt x="756" y="515"/>
                  </a:lnTo>
                  <a:lnTo>
                    <a:pt x="743" y="568"/>
                  </a:lnTo>
                  <a:lnTo>
                    <a:pt x="623" y="514"/>
                  </a:lnTo>
                  <a:lnTo>
                    <a:pt x="704" y="596"/>
                  </a:lnTo>
                  <a:lnTo>
                    <a:pt x="552" y="551"/>
                  </a:lnTo>
                  <a:lnTo>
                    <a:pt x="531" y="524"/>
                  </a:lnTo>
                  <a:lnTo>
                    <a:pt x="551" y="521"/>
                  </a:lnTo>
                  <a:lnTo>
                    <a:pt x="503" y="504"/>
                  </a:lnTo>
                  <a:lnTo>
                    <a:pt x="489" y="471"/>
                  </a:lnTo>
                  <a:lnTo>
                    <a:pt x="450" y="461"/>
                  </a:lnTo>
                  <a:lnTo>
                    <a:pt x="449" y="484"/>
                  </a:lnTo>
                  <a:lnTo>
                    <a:pt x="425" y="471"/>
                  </a:lnTo>
                  <a:lnTo>
                    <a:pt x="394" y="493"/>
                  </a:lnTo>
                  <a:lnTo>
                    <a:pt x="351" y="471"/>
                  </a:lnTo>
                  <a:lnTo>
                    <a:pt x="374" y="436"/>
                  </a:lnTo>
                  <a:lnTo>
                    <a:pt x="484" y="436"/>
                  </a:lnTo>
                  <a:lnTo>
                    <a:pt x="457" y="401"/>
                  </a:lnTo>
                  <a:lnTo>
                    <a:pt x="520" y="347"/>
                  </a:lnTo>
                  <a:lnTo>
                    <a:pt x="477" y="278"/>
                  </a:lnTo>
                  <a:lnTo>
                    <a:pt x="446" y="270"/>
                  </a:lnTo>
                  <a:lnTo>
                    <a:pt x="463" y="259"/>
                  </a:lnTo>
                  <a:lnTo>
                    <a:pt x="395" y="279"/>
                  </a:lnTo>
                  <a:lnTo>
                    <a:pt x="394" y="258"/>
                  </a:lnTo>
                  <a:lnTo>
                    <a:pt x="418" y="245"/>
                  </a:lnTo>
                  <a:lnTo>
                    <a:pt x="367" y="220"/>
                  </a:lnTo>
                  <a:lnTo>
                    <a:pt x="365" y="197"/>
                  </a:lnTo>
                  <a:lnTo>
                    <a:pt x="317" y="186"/>
                  </a:lnTo>
                  <a:lnTo>
                    <a:pt x="330" y="215"/>
                  </a:lnTo>
                  <a:lnTo>
                    <a:pt x="248" y="204"/>
                  </a:lnTo>
                  <a:lnTo>
                    <a:pt x="269" y="221"/>
                  </a:lnTo>
                  <a:lnTo>
                    <a:pt x="55" y="193"/>
                  </a:lnTo>
                  <a:lnTo>
                    <a:pt x="19" y="154"/>
                  </a:lnTo>
                  <a:lnTo>
                    <a:pt x="85" y="156"/>
                  </a:lnTo>
                  <a:lnTo>
                    <a:pt x="0" y="133"/>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91" name="Freeform 309">
              <a:extLst>
                <a:ext uri="{FF2B5EF4-FFF2-40B4-BE49-F238E27FC236}">
                  <a16:creationId xmlns:a16="http://schemas.microsoft.com/office/drawing/2014/main" id="{AEAA5514-EFB1-41F5-9647-E9809D1A1795}"/>
                </a:ext>
              </a:extLst>
            </p:cNvPr>
            <p:cNvSpPr>
              <a:spLocks noChangeAspect="1"/>
            </p:cNvSpPr>
            <p:nvPr/>
          </p:nvSpPr>
          <p:spPr bwMode="auto">
            <a:xfrm>
              <a:off x="2160588" y="2651179"/>
              <a:ext cx="134938" cy="107950"/>
            </a:xfrm>
            <a:custGeom>
              <a:avLst/>
              <a:gdLst>
                <a:gd name="T0" fmla="*/ 0 w 195"/>
                <a:gd name="T1" fmla="*/ 107175 h 130"/>
                <a:gd name="T2" fmla="*/ 20304 w 195"/>
                <a:gd name="T3" fmla="*/ 107175 h 130"/>
                <a:gd name="T4" fmla="*/ 20304 w 195"/>
                <a:gd name="T5" fmla="*/ 0 h 130"/>
                <a:gd name="T6" fmla="*/ 40608 w 195"/>
                <a:gd name="T7" fmla="*/ 53587 h 130"/>
                <a:gd name="T8" fmla="*/ 60911 w 195"/>
                <a:gd name="T9" fmla="*/ 53587 h 130"/>
                <a:gd name="T10" fmla="*/ 101492 w 195"/>
                <a:gd name="T11" fmla="*/ 107175 h 130"/>
                <a:gd name="T12" fmla="*/ 101492 w 195"/>
                <a:gd name="T13" fmla="*/ 107175 h 130"/>
                <a:gd name="T14" fmla="*/ 60911 w 195"/>
                <a:gd name="T15" fmla="*/ 107175 h 130"/>
                <a:gd name="T16" fmla="*/ 40608 w 195"/>
                <a:gd name="T17" fmla="*/ 160762 h 130"/>
                <a:gd name="T18" fmla="*/ 20304 w 195"/>
                <a:gd name="T19" fmla="*/ 107175 h 130"/>
                <a:gd name="T20" fmla="*/ 0 w 195"/>
                <a:gd name="T21" fmla="*/ 107175 h 1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5"/>
                <a:gd name="T34" fmla="*/ 0 h 130"/>
                <a:gd name="T35" fmla="*/ 195 w 195"/>
                <a:gd name="T36" fmla="*/ 130 h 1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5" h="130">
                  <a:moveTo>
                    <a:pt x="0" y="106"/>
                  </a:moveTo>
                  <a:lnTo>
                    <a:pt x="28" y="81"/>
                  </a:lnTo>
                  <a:lnTo>
                    <a:pt x="47" y="0"/>
                  </a:lnTo>
                  <a:lnTo>
                    <a:pt x="62" y="30"/>
                  </a:lnTo>
                  <a:lnTo>
                    <a:pt x="108" y="35"/>
                  </a:lnTo>
                  <a:lnTo>
                    <a:pt x="195" y="96"/>
                  </a:lnTo>
                  <a:lnTo>
                    <a:pt x="184" y="116"/>
                  </a:lnTo>
                  <a:lnTo>
                    <a:pt x="103" y="88"/>
                  </a:lnTo>
                  <a:lnTo>
                    <a:pt x="57" y="130"/>
                  </a:lnTo>
                  <a:lnTo>
                    <a:pt x="44" y="96"/>
                  </a:lnTo>
                  <a:lnTo>
                    <a:pt x="0" y="106"/>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92" name="Freeform 310">
              <a:extLst>
                <a:ext uri="{FF2B5EF4-FFF2-40B4-BE49-F238E27FC236}">
                  <a16:creationId xmlns:a16="http://schemas.microsoft.com/office/drawing/2014/main" id="{C18D71FA-8FF0-477E-8D48-E8EAE4AF4A90}"/>
                </a:ext>
              </a:extLst>
            </p:cNvPr>
            <p:cNvSpPr>
              <a:spLocks noChangeAspect="1"/>
            </p:cNvSpPr>
            <p:nvPr/>
          </p:nvSpPr>
          <p:spPr bwMode="auto">
            <a:xfrm>
              <a:off x="2730500" y="3148066"/>
              <a:ext cx="134938" cy="152400"/>
            </a:xfrm>
            <a:custGeom>
              <a:avLst/>
              <a:gdLst>
                <a:gd name="T0" fmla="*/ 0 w 196"/>
                <a:gd name="T1" fmla="*/ 144638 h 188"/>
                <a:gd name="T2" fmla="*/ 39371 w 196"/>
                <a:gd name="T3" fmla="*/ 48213 h 188"/>
                <a:gd name="T4" fmla="*/ 59057 w 196"/>
                <a:gd name="T5" fmla="*/ 0 h 188"/>
                <a:gd name="T6" fmla="*/ 39371 w 196"/>
                <a:gd name="T7" fmla="*/ 96425 h 188"/>
                <a:gd name="T8" fmla="*/ 39371 w 196"/>
                <a:gd name="T9" fmla="*/ 48213 h 188"/>
                <a:gd name="T10" fmla="*/ 59057 w 196"/>
                <a:gd name="T11" fmla="*/ 96425 h 188"/>
                <a:gd name="T12" fmla="*/ 78742 w 196"/>
                <a:gd name="T13" fmla="*/ 96425 h 188"/>
                <a:gd name="T14" fmla="*/ 78742 w 196"/>
                <a:gd name="T15" fmla="*/ 96425 h 188"/>
                <a:gd name="T16" fmla="*/ 78742 w 196"/>
                <a:gd name="T17" fmla="*/ 96425 h 188"/>
                <a:gd name="T18" fmla="*/ 78742 w 196"/>
                <a:gd name="T19" fmla="*/ 144638 h 188"/>
                <a:gd name="T20" fmla="*/ 98428 w 196"/>
                <a:gd name="T21" fmla="*/ 144638 h 188"/>
                <a:gd name="T22" fmla="*/ 98428 w 196"/>
                <a:gd name="T23" fmla="*/ 144638 h 188"/>
                <a:gd name="T24" fmla="*/ 78742 w 196"/>
                <a:gd name="T25" fmla="*/ 144638 h 188"/>
                <a:gd name="T26" fmla="*/ 78742 w 196"/>
                <a:gd name="T27" fmla="*/ 144638 h 188"/>
                <a:gd name="T28" fmla="*/ 78742 w 196"/>
                <a:gd name="T29" fmla="*/ 144638 h 188"/>
                <a:gd name="T30" fmla="*/ 78742 w 196"/>
                <a:gd name="T31" fmla="*/ 144638 h 188"/>
                <a:gd name="T32" fmla="*/ 59057 w 196"/>
                <a:gd name="T33" fmla="*/ 144638 h 188"/>
                <a:gd name="T34" fmla="*/ 59057 w 196"/>
                <a:gd name="T35" fmla="*/ 144638 h 188"/>
                <a:gd name="T36" fmla="*/ 39371 w 196"/>
                <a:gd name="T37" fmla="*/ 144638 h 188"/>
                <a:gd name="T38" fmla="*/ 59057 w 196"/>
                <a:gd name="T39" fmla="*/ 144638 h 188"/>
                <a:gd name="T40" fmla="*/ 0 w 196"/>
                <a:gd name="T41" fmla="*/ 144638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6"/>
                <a:gd name="T64" fmla="*/ 0 h 188"/>
                <a:gd name="T65" fmla="*/ 196 w 196"/>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6" h="188">
                  <a:moveTo>
                    <a:pt x="0" y="147"/>
                  </a:moveTo>
                  <a:lnTo>
                    <a:pt x="81" y="10"/>
                  </a:lnTo>
                  <a:lnTo>
                    <a:pt x="111" y="0"/>
                  </a:lnTo>
                  <a:lnTo>
                    <a:pt x="74" y="75"/>
                  </a:lnTo>
                  <a:lnTo>
                    <a:pt x="99" y="58"/>
                  </a:lnTo>
                  <a:lnTo>
                    <a:pt x="116" y="89"/>
                  </a:lnTo>
                  <a:lnTo>
                    <a:pt x="169" y="89"/>
                  </a:lnTo>
                  <a:lnTo>
                    <a:pt x="157" y="117"/>
                  </a:lnTo>
                  <a:lnTo>
                    <a:pt x="184" y="116"/>
                  </a:lnTo>
                  <a:lnTo>
                    <a:pt x="166" y="144"/>
                  </a:lnTo>
                  <a:lnTo>
                    <a:pt x="191" y="129"/>
                  </a:lnTo>
                  <a:lnTo>
                    <a:pt x="196" y="158"/>
                  </a:lnTo>
                  <a:lnTo>
                    <a:pt x="172" y="188"/>
                  </a:lnTo>
                  <a:lnTo>
                    <a:pt x="169" y="165"/>
                  </a:lnTo>
                  <a:lnTo>
                    <a:pt x="156" y="178"/>
                  </a:lnTo>
                  <a:lnTo>
                    <a:pt x="156" y="143"/>
                  </a:lnTo>
                  <a:lnTo>
                    <a:pt x="109" y="178"/>
                  </a:lnTo>
                  <a:lnTo>
                    <a:pt x="136" y="154"/>
                  </a:lnTo>
                  <a:lnTo>
                    <a:pt x="97" y="158"/>
                  </a:lnTo>
                  <a:lnTo>
                    <a:pt x="106" y="143"/>
                  </a:lnTo>
                  <a:lnTo>
                    <a:pt x="0" y="14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93" name="Freeform 429">
              <a:extLst>
                <a:ext uri="{FF2B5EF4-FFF2-40B4-BE49-F238E27FC236}">
                  <a16:creationId xmlns:a16="http://schemas.microsoft.com/office/drawing/2014/main" id="{CB60AC8F-8369-4F66-8B6B-32A6FC76B40D}"/>
                </a:ext>
              </a:extLst>
            </p:cNvPr>
            <p:cNvSpPr>
              <a:spLocks noChangeAspect="1"/>
            </p:cNvSpPr>
            <p:nvPr/>
          </p:nvSpPr>
          <p:spPr bwMode="auto">
            <a:xfrm>
              <a:off x="504825" y="2430516"/>
              <a:ext cx="611188" cy="614362"/>
            </a:xfrm>
            <a:custGeom>
              <a:avLst/>
              <a:gdLst>
                <a:gd name="T0" fmla="*/ 41976 w 878"/>
                <a:gd name="T1" fmla="*/ 185289 h 761"/>
                <a:gd name="T2" fmla="*/ 41976 w 878"/>
                <a:gd name="T3" fmla="*/ 231596 h 761"/>
                <a:gd name="T4" fmla="*/ 83952 w 878"/>
                <a:gd name="T5" fmla="*/ 231596 h 761"/>
                <a:gd name="T6" fmla="*/ 104926 w 878"/>
                <a:gd name="T7" fmla="*/ 231596 h 761"/>
                <a:gd name="T8" fmla="*/ 41976 w 878"/>
                <a:gd name="T9" fmla="*/ 277905 h 761"/>
                <a:gd name="T10" fmla="*/ 41976 w 878"/>
                <a:gd name="T11" fmla="*/ 324212 h 761"/>
                <a:gd name="T12" fmla="*/ 41976 w 878"/>
                <a:gd name="T13" fmla="*/ 324212 h 761"/>
                <a:gd name="T14" fmla="*/ 62950 w 878"/>
                <a:gd name="T15" fmla="*/ 370576 h 761"/>
                <a:gd name="T16" fmla="*/ 62950 w 878"/>
                <a:gd name="T17" fmla="*/ 370576 h 761"/>
                <a:gd name="T18" fmla="*/ 83952 w 878"/>
                <a:gd name="T19" fmla="*/ 370576 h 761"/>
                <a:gd name="T20" fmla="*/ 83952 w 878"/>
                <a:gd name="T21" fmla="*/ 416884 h 761"/>
                <a:gd name="T22" fmla="*/ 125900 w 878"/>
                <a:gd name="T23" fmla="*/ 416884 h 761"/>
                <a:gd name="T24" fmla="*/ 167875 w 878"/>
                <a:gd name="T25" fmla="*/ 416884 h 761"/>
                <a:gd name="T26" fmla="*/ 146902 w 878"/>
                <a:gd name="T27" fmla="*/ 463193 h 761"/>
                <a:gd name="T28" fmla="*/ 125900 w 878"/>
                <a:gd name="T29" fmla="*/ 509501 h 761"/>
                <a:gd name="T30" fmla="*/ 62950 w 878"/>
                <a:gd name="T31" fmla="*/ 509501 h 761"/>
                <a:gd name="T32" fmla="*/ 125900 w 878"/>
                <a:gd name="T33" fmla="*/ 509501 h 761"/>
                <a:gd name="T34" fmla="*/ 125900 w 878"/>
                <a:gd name="T35" fmla="*/ 463193 h 761"/>
                <a:gd name="T36" fmla="*/ 209851 w 878"/>
                <a:gd name="T37" fmla="*/ 416884 h 761"/>
                <a:gd name="T38" fmla="*/ 209851 w 878"/>
                <a:gd name="T39" fmla="*/ 416884 h 761"/>
                <a:gd name="T40" fmla="*/ 272801 w 878"/>
                <a:gd name="T41" fmla="*/ 277905 h 761"/>
                <a:gd name="T42" fmla="*/ 293803 w 878"/>
                <a:gd name="T43" fmla="*/ 324212 h 761"/>
                <a:gd name="T44" fmla="*/ 293803 w 878"/>
                <a:gd name="T45" fmla="*/ 324212 h 761"/>
                <a:gd name="T46" fmla="*/ 251827 w 878"/>
                <a:gd name="T47" fmla="*/ 370576 h 761"/>
                <a:gd name="T48" fmla="*/ 251827 w 878"/>
                <a:gd name="T49" fmla="*/ 416884 h 761"/>
                <a:gd name="T50" fmla="*/ 314777 w 878"/>
                <a:gd name="T51" fmla="*/ 370576 h 761"/>
                <a:gd name="T52" fmla="*/ 314777 w 878"/>
                <a:gd name="T53" fmla="*/ 324212 h 761"/>
                <a:gd name="T54" fmla="*/ 335751 w 878"/>
                <a:gd name="T55" fmla="*/ 324212 h 761"/>
                <a:gd name="T56" fmla="*/ 356753 w 878"/>
                <a:gd name="T57" fmla="*/ 370576 h 761"/>
                <a:gd name="T58" fmla="*/ 440676 w 878"/>
                <a:gd name="T59" fmla="*/ 370576 h 761"/>
                <a:gd name="T60" fmla="*/ 440676 w 878"/>
                <a:gd name="T61" fmla="*/ 370576 h 761"/>
                <a:gd name="T62" fmla="*/ 461679 w 878"/>
                <a:gd name="T63" fmla="*/ 370576 h 761"/>
                <a:gd name="T64" fmla="*/ 419703 w 878"/>
                <a:gd name="T65" fmla="*/ 370576 h 761"/>
                <a:gd name="T66" fmla="*/ 251827 w 878"/>
                <a:gd name="T67" fmla="*/ 0 h 761"/>
                <a:gd name="T68" fmla="*/ 188878 w 878"/>
                <a:gd name="T69" fmla="*/ 0 h 761"/>
                <a:gd name="T70" fmla="*/ 188878 w 878"/>
                <a:gd name="T71" fmla="*/ 0 h 761"/>
                <a:gd name="T72" fmla="*/ 167875 w 878"/>
                <a:gd name="T73" fmla="*/ 0 h 761"/>
                <a:gd name="T74" fmla="*/ 125900 w 878"/>
                <a:gd name="T75" fmla="*/ 0 h 761"/>
                <a:gd name="T76" fmla="*/ 125900 w 878"/>
                <a:gd name="T77" fmla="*/ 0 h 761"/>
                <a:gd name="T78" fmla="*/ 104926 w 878"/>
                <a:gd name="T79" fmla="*/ 46308 h 761"/>
                <a:gd name="T80" fmla="*/ 62950 w 878"/>
                <a:gd name="T81" fmla="*/ 46308 h 761"/>
                <a:gd name="T82" fmla="*/ 41976 w 878"/>
                <a:gd name="T83" fmla="*/ 92617 h 761"/>
                <a:gd name="T84" fmla="*/ 62950 w 878"/>
                <a:gd name="T85" fmla="*/ 138980 h 761"/>
                <a:gd name="T86" fmla="*/ 83952 w 878"/>
                <a:gd name="T87" fmla="*/ 138980 h 761"/>
                <a:gd name="T88" fmla="*/ 104926 w 878"/>
                <a:gd name="T89" fmla="*/ 185289 h 761"/>
                <a:gd name="T90" fmla="*/ 62950 w 878"/>
                <a:gd name="T91" fmla="*/ 185289 h 761"/>
                <a:gd name="T92" fmla="*/ 62950 w 878"/>
                <a:gd name="T93" fmla="*/ 138980 h 7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78"/>
                <a:gd name="T142" fmla="*/ 0 h 761"/>
                <a:gd name="T143" fmla="*/ 878 w 878"/>
                <a:gd name="T144" fmla="*/ 761 h 7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78" h="761">
                  <a:moveTo>
                    <a:pt x="0" y="290"/>
                  </a:moveTo>
                  <a:lnTo>
                    <a:pt x="57" y="306"/>
                  </a:lnTo>
                  <a:lnTo>
                    <a:pt x="35" y="311"/>
                  </a:lnTo>
                  <a:lnTo>
                    <a:pt x="60" y="338"/>
                  </a:lnTo>
                  <a:lnTo>
                    <a:pt x="146" y="335"/>
                  </a:lnTo>
                  <a:lnTo>
                    <a:pt x="160" y="354"/>
                  </a:lnTo>
                  <a:lnTo>
                    <a:pt x="215" y="331"/>
                  </a:lnTo>
                  <a:lnTo>
                    <a:pt x="195" y="341"/>
                  </a:lnTo>
                  <a:lnTo>
                    <a:pt x="207" y="389"/>
                  </a:lnTo>
                  <a:lnTo>
                    <a:pt x="86" y="432"/>
                  </a:lnTo>
                  <a:lnTo>
                    <a:pt x="55" y="481"/>
                  </a:lnTo>
                  <a:lnTo>
                    <a:pt x="84" y="474"/>
                  </a:lnTo>
                  <a:lnTo>
                    <a:pt x="62" y="485"/>
                  </a:lnTo>
                  <a:lnTo>
                    <a:pt x="84" y="502"/>
                  </a:lnTo>
                  <a:lnTo>
                    <a:pt x="127" y="509"/>
                  </a:lnTo>
                  <a:lnTo>
                    <a:pt x="103" y="535"/>
                  </a:lnTo>
                  <a:lnTo>
                    <a:pt x="125" y="559"/>
                  </a:lnTo>
                  <a:lnTo>
                    <a:pt x="146" y="562"/>
                  </a:lnTo>
                  <a:lnTo>
                    <a:pt x="193" y="509"/>
                  </a:lnTo>
                  <a:lnTo>
                    <a:pt x="166" y="535"/>
                  </a:lnTo>
                  <a:lnTo>
                    <a:pt x="188" y="584"/>
                  </a:lnTo>
                  <a:lnTo>
                    <a:pt x="177" y="606"/>
                  </a:lnTo>
                  <a:lnTo>
                    <a:pt x="231" y="577"/>
                  </a:lnTo>
                  <a:lnTo>
                    <a:pt x="268" y="613"/>
                  </a:lnTo>
                  <a:lnTo>
                    <a:pt x="279" y="591"/>
                  </a:lnTo>
                  <a:lnTo>
                    <a:pt x="290" y="606"/>
                  </a:lnTo>
                  <a:lnTo>
                    <a:pt x="331" y="586"/>
                  </a:lnTo>
                  <a:lnTo>
                    <a:pt x="275" y="682"/>
                  </a:lnTo>
                  <a:lnTo>
                    <a:pt x="232" y="702"/>
                  </a:lnTo>
                  <a:lnTo>
                    <a:pt x="231" y="722"/>
                  </a:lnTo>
                  <a:lnTo>
                    <a:pt x="177" y="723"/>
                  </a:lnTo>
                  <a:lnTo>
                    <a:pt x="137" y="761"/>
                  </a:lnTo>
                  <a:lnTo>
                    <a:pt x="188" y="733"/>
                  </a:lnTo>
                  <a:lnTo>
                    <a:pt x="246" y="733"/>
                  </a:lnTo>
                  <a:lnTo>
                    <a:pt x="276" y="710"/>
                  </a:lnTo>
                  <a:lnTo>
                    <a:pt x="262" y="690"/>
                  </a:lnTo>
                  <a:lnTo>
                    <a:pt x="297" y="695"/>
                  </a:lnTo>
                  <a:lnTo>
                    <a:pt x="409" y="622"/>
                  </a:lnTo>
                  <a:lnTo>
                    <a:pt x="430" y="596"/>
                  </a:lnTo>
                  <a:lnTo>
                    <a:pt x="411" y="576"/>
                  </a:lnTo>
                  <a:lnTo>
                    <a:pt x="507" y="488"/>
                  </a:lnTo>
                  <a:lnTo>
                    <a:pt x="521" y="444"/>
                  </a:lnTo>
                  <a:lnTo>
                    <a:pt x="510" y="488"/>
                  </a:lnTo>
                  <a:lnTo>
                    <a:pt x="549" y="480"/>
                  </a:lnTo>
                  <a:lnTo>
                    <a:pt x="528" y="498"/>
                  </a:lnTo>
                  <a:lnTo>
                    <a:pt x="558" y="508"/>
                  </a:lnTo>
                  <a:lnTo>
                    <a:pt x="488" y="514"/>
                  </a:lnTo>
                  <a:lnTo>
                    <a:pt x="476" y="555"/>
                  </a:lnTo>
                  <a:lnTo>
                    <a:pt x="500" y="555"/>
                  </a:lnTo>
                  <a:lnTo>
                    <a:pt x="477" y="581"/>
                  </a:lnTo>
                  <a:lnTo>
                    <a:pt x="571" y="545"/>
                  </a:lnTo>
                  <a:lnTo>
                    <a:pt x="583" y="522"/>
                  </a:lnTo>
                  <a:lnTo>
                    <a:pt x="569" y="512"/>
                  </a:lnTo>
                  <a:lnTo>
                    <a:pt x="592" y="490"/>
                  </a:lnTo>
                  <a:lnTo>
                    <a:pt x="588" y="508"/>
                  </a:lnTo>
                  <a:lnTo>
                    <a:pt x="634" y="497"/>
                  </a:lnTo>
                  <a:lnTo>
                    <a:pt x="624" y="515"/>
                  </a:lnTo>
                  <a:lnTo>
                    <a:pt x="702" y="545"/>
                  </a:lnTo>
                  <a:lnTo>
                    <a:pt x="814" y="559"/>
                  </a:lnTo>
                  <a:lnTo>
                    <a:pt x="834" y="542"/>
                  </a:lnTo>
                  <a:lnTo>
                    <a:pt x="849" y="552"/>
                  </a:lnTo>
                  <a:lnTo>
                    <a:pt x="828" y="567"/>
                  </a:lnTo>
                  <a:lnTo>
                    <a:pt x="862" y="584"/>
                  </a:lnTo>
                  <a:lnTo>
                    <a:pt x="878" y="572"/>
                  </a:lnTo>
                  <a:lnTo>
                    <a:pt x="848" y="535"/>
                  </a:lnTo>
                  <a:lnTo>
                    <a:pt x="794" y="535"/>
                  </a:lnTo>
                  <a:lnTo>
                    <a:pt x="794" y="86"/>
                  </a:lnTo>
                  <a:lnTo>
                    <a:pt x="480" y="50"/>
                  </a:lnTo>
                  <a:lnTo>
                    <a:pt x="469" y="28"/>
                  </a:lnTo>
                  <a:lnTo>
                    <a:pt x="381" y="14"/>
                  </a:lnTo>
                  <a:lnTo>
                    <a:pt x="372" y="33"/>
                  </a:lnTo>
                  <a:lnTo>
                    <a:pt x="345" y="27"/>
                  </a:lnTo>
                  <a:lnTo>
                    <a:pt x="371" y="11"/>
                  </a:lnTo>
                  <a:lnTo>
                    <a:pt x="333" y="0"/>
                  </a:lnTo>
                  <a:lnTo>
                    <a:pt x="299" y="28"/>
                  </a:lnTo>
                  <a:lnTo>
                    <a:pt x="242" y="33"/>
                  </a:lnTo>
                  <a:lnTo>
                    <a:pt x="239" y="59"/>
                  </a:lnTo>
                  <a:lnTo>
                    <a:pt x="234" y="43"/>
                  </a:lnTo>
                  <a:lnTo>
                    <a:pt x="180" y="58"/>
                  </a:lnTo>
                  <a:lnTo>
                    <a:pt x="188" y="78"/>
                  </a:lnTo>
                  <a:lnTo>
                    <a:pt x="166" y="72"/>
                  </a:lnTo>
                  <a:lnTo>
                    <a:pt x="132" y="115"/>
                  </a:lnTo>
                  <a:lnTo>
                    <a:pt x="55" y="130"/>
                  </a:lnTo>
                  <a:lnTo>
                    <a:pt x="60" y="150"/>
                  </a:lnTo>
                  <a:lnTo>
                    <a:pt x="37" y="156"/>
                  </a:lnTo>
                  <a:lnTo>
                    <a:pt x="129" y="218"/>
                  </a:lnTo>
                  <a:lnTo>
                    <a:pt x="252" y="249"/>
                  </a:lnTo>
                  <a:lnTo>
                    <a:pt x="177" y="239"/>
                  </a:lnTo>
                  <a:lnTo>
                    <a:pt x="180" y="258"/>
                  </a:lnTo>
                  <a:lnTo>
                    <a:pt x="210" y="259"/>
                  </a:lnTo>
                  <a:lnTo>
                    <a:pt x="186" y="272"/>
                  </a:lnTo>
                  <a:lnTo>
                    <a:pt x="129" y="269"/>
                  </a:lnTo>
                  <a:lnTo>
                    <a:pt x="129" y="242"/>
                  </a:lnTo>
                  <a:lnTo>
                    <a:pt x="101" y="245"/>
                  </a:lnTo>
                  <a:lnTo>
                    <a:pt x="0" y="29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94" name="Freeform 430">
              <a:extLst>
                <a:ext uri="{FF2B5EF4-FFF2-40B4-BE49-F238E27FC236}">
                  <a16:creationId xmlns:a16="http://schemas.microsoft.com/office/drawing/2014/main" id="{C7C95446-273E-4CE1-B867-64E36B88F348}"/>
                </a:ext>
              </a:extLst>
            </p:cNvPr>
            <p:cNvSpPr>
              <a:spLocks noChangeAspect="1"/>
            </p:cNvSpPr>
            <p:nvPr/>
          </p:nvSpPr>
          <p:spPr bwMode="auto">
            <a:xfrm>
              <a:off x="752475" y="4005316"/>
              <a:ext cx="25400" cy="31750"/>
            </a:xfrm>
            <a:custGeom>
              <a:avLst/>
              <a:gdLst>
                <a:gd name="T0" fmla="*/ 0 w 34"/>
                <a:gd name="T1" fmla="*/ 50538 h 39"/>
                <a:gd name="T2" fmla="*/ 29692 w 34"/>
                <a:gd name="T3" fmla="*/ 0 h 39"/>
                <a:gd name="T4" fmla="*/ 29692 w 34"/>
                <a:gd name="T5" fmla="*/ 50538 h 39"/>
                <a:gd name="T6" fmla="*/ 29692 w 34"/>
                <a:gd name="T7" fmla="*/ 50538 h 39"/>
                <a:gd name="T8" fmla="*/ 0 w 34"/>
                <a:gd name="T9" fmla="*/ 50538 h 39"/>
                <a:gd name="T10" fmla="*/ 0 60000 65536"/>
                <a:gd name="T11" fmla="*/ 0 60000 65536"/>
                <a:gd name="T12" fmla="*/ 0 60000 65536"/>
                <a:gd name="T13" fmla="*/ 0 60000 65536"/>
                <a:gd name="T14" fmla="*/ 0 60000 65536"/>
                <a:gd name="T15" fmla="*/ 0 w 34"/>
                <a:gd name="T16" fmla="*/ 0 h 39"/>
                <a:gd name="T17" fmla="*/ 34 w 34"/>
                <a:gd name="T18" fmla="*/ 39 h 39"/>
              </a:gdLst>
              <a:ahLst/>
              <a:cxnLst>
                <a:cxn ang="T10">
                  <a:pos x="T0" y="T1"/>
                </a:cxn>
                <a:cxn ang="T11">
                  <a:pos x="T2" y="T3"/>
                </a:cxn>
                <a:cxn ang="T12">
                  <a:pos x="T4" y="T5"/>
                </a:cxn>
                <a:cxn ang="T13">
                  <a:pos x="T6" y="T7"/>
                </a:cxn>
                <a:cxn ang="T14">
                  <a:pos x="T8" y="T9"/>
                </a:cxn>
              </a:cxnLst>
              <a:rect l="T15" t="T16" r="T17" b="T18"/>
              <a:pathLst>
                <a:path w="34" h="39">
                  <a:moveTo>
                    <a:pt x="0" y="14"/>
                  </a:moveTo>
                  <a:lnTo>
                    <a:pt x="3" y="0"/>
                  </a:lnTo>
                  <a:lnTo>
                    <a:pt x="34" y="24"/>
                  </a:lnTo>
                  <a:lnTo>
                    <a:pt x="11" y="39"/>
                  </a:lnTo>
                  <a:lnTo>
                    <a:pt x="0" y="14"/>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95" name="Freeform 431">
              <a:extLst>
                <a:ext uri="{FF2B5EF4-FFF2-40B4-BE49-F238E27FC236}">
                  <a16:creationId xmlns:a16="http://schemas.microsoft.com/office/drawing/2014/main" id="{BD4C63DC-0078-484A-84B3-4973FC80770B}"/>
                </a:ext>
              </a:extLst>
            </p:cNvPr>
            <p:cNvSpPr>
              <a:spLocks noChangeAspect="1"/>
            </p:cNvSpPr>
            <p:nvPr/>
          </p:nvSpPr>
          <p:spPr bwMode="auto">
            <a:xfrm>
              <a:off x="774700" y="2944866"/>
              <a:ext cx="53975" cy="36512"/>
            </a:xfrm>
            <a:custGeom>
              <a:avLst/>
              <a:gdLst>
                <a:gd name="T0" fmla="*/ 0 w 78"/>
                <a:gd name="T1" fmla="*/ 51824 h 44"/>
                <a:gd name="T2" fmla="*/ 20304 w 78"/>
                <a:gd name="T3" fmla="*/ 51824 h 44"/>
                <a:gd name="T4" fmla="*/ 40608 w 78"/>
                <a:gd name="T5" fmla="*/ 51824 h 44"/>
                <a:gd name="T6" fmla="*/ 20304 w 78"/>
                <a:gd name="T7" fmla="*/ 0 h 44"/>
                <a:gd name="T8" fmla="*/ 20304 w 78"/>
                <a:gd name="T9" fmla="*/ 51824 h 44"/>
                <a:gd name="T10" fmla="*/ 0 w 78"/>
                <a:gd name="T11" fmla="*/ 51824 h 44"/>
                <a:gd name="T12" fmla="*/ 0 60000 65536"/>
                <a:gd name="T13" fmla="*/ 0 60000 65536"/>
                <a:gd name="T14" fmla="*/ 0 60000 65536"/>
                <a:gd name="T15" fmla="*/ 0 60000 65536"/>
                <a:gd name="T16" fmla="*/ 0 60000 65536"/>
                <a:gd name="T17" fmla="*/ 0 60000 65536"/>
                <a:gd name="T18" fmla="*/ 0 w 78"/>
                <a:gd name="T19" fmla="*/ 0 h 44"/>
                <a:gd name="T20" fmla="*/ 78 w 78"/>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78" h="44">
                  <a:moveTo>
                    <a:pt x="0" y="19"/>
                  </a:moveTo>
                  <a:lnTo>
                    <a:pt x="23" y="44"/>
                  </a:lnTo>
                  <a:lnTo>
                    <a:pt x="78" y="8"/>
                  </a:lnTo>
                  <a:lnTo>
                    <a:pt x="25" y="0"/>
                  </a:lnTo>
                  <a:lnTo>
                    <a:pt x="31" y="17"/>
                  </a:lnTo>
                  <a:lnTo>
                    <a:pt x="0" y="19"/>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96" name="Freeform 432">
              <a:extLst>
                <a:ext uri="{FF2B5EF4-FFF2-40B4-BE49-F238E27FC236}">
                  <a16:creationId xmlns:a16="http://schemas.microsoft.com/office/drawing/2014/main" id="{07844919-5E77-41F8-B431-AB919B3642F5}"/>
                </a:ext>
              </a:extLst>
            </p:cNvPr>
            <p:cNvSpPr>
              <a:spLocks noChangeAspect="1"/>
            </p:cNvSpPr>
            <p:nvPr/>
          </p:nvSpPr>
          <p:spPr bwMode="auto">
            <a:xfrm>
              <a:off x="1119188" y="2878191"/>
              <a:ext cx="161925" cy="168275"/>
            </a:xfrm>
            <a:custGeom>
              <a:avLst/>
              <a:gdLst>
                <a:gd name="T0" fmla="*/ 0 w 235"/>
                <a:gd name="T1" fmla="*/ 0 h 209"/>
                <a:gd name="T2" fmla="*/ 19796 w 235"/>
                <a:gd name="T3" fmla="*/ 0 h 209"/>
                <a:gd name="T4" fmla="*/ 19796 w 235"/>
                <a:gd name="T5" fmla="*/ 45489 h 209"/>
                <a:gd name="T6" fmla="*/ 39565 w 235"/>
                <a:gd name="T7" fmla="*/ 0 h 209"/>
                <a:gd name="T8" fmla="*/ 19796 w 235"/>
                <a:gd name="T9" fmla="*/ 0 h 209"/>
                <a:gd name="T10" fmla="*/ 39565 w 235"/>
                <a:gd name="T11" fmla="*/ 0 h 209"/>
                <a:gd name="T12" fmla="*/ 39565 w 235"/>
                <a:gd name="T13" fmla="*/ 45489 h 209"/>
                <a:gd name="T14" fmla="*/ 39565 w 235"/>
                <a:gd name="T15" fmla="*/ 0 h 209"/>
                <a:gd name="T16" fmla="*/ 39565 w 235"/>
                <a:gd name="T17" fmla="*/ 0 h 209"/>
                <a:gd name="T18" fmla="*/ 59361 w 235"/>
                <a:gd name="T19" fmla="*/ 45489 h 209"/>
                <a:gd name="T20" fmla="*/ 59361 w 235"/>
                <a:gd name="T21" fmla="*/ 45489 h 209"/>
                <a:gd name="T22" fmla="*/ 98927 w 235"/>
                <a:gd name="T23" fmla="*/ 91033 h 209"/>
                <a:gd name="T24" fmla="*/ 79157 w 235"/>
                <a:gd name="T25" fmla="*/ 91033 h 209"/>
                <a:gd name="T26" fmla="*/ 98927 w 235"/>
                <a:gd name="T27" fmla="*/ 91033 h 209"/>
                <a:gd name="T28" fmla="*/ 98927 w 235"/>
                <a:gd name="T29" fmla="*/ 136522 h 209"/>
                <a:gd name="T30" fmla="*/ 98927 w 235"/>
                <a:gd name="T31" fmla="*/ 136522 h 209"/>
                <a:gd name="T32" fmla="*/ 98927 w 235"/>
                <a:gd name="T33" fmla="*/ 91033 h 209"/>
                <a:gd name="T34" fmla="*/ 79157 w 235"/>
                <a:gd name="T35" fmla="*/ 91033 h 209"/>
                <a:gd name="T36" fmla="*/ 39565 w 235"/>
                <a:gd name="T37" fmla="*/ 0 h 209"/>
                <a:gd name="T38" fmla="*/ 19796 w 235"/>
                <a:gd name="T39" fmla="*/ 0 h 209"/>
                <a:gd name="T40" fmla="*/ 0 w 235"/>
                <a:gd name="T41" fmla="*/ 0 h 2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5"/>
                <a:gd name="T64" fmla="*/ 0 h 209"/>
                <a:gd name="T65" fmla="*/ 235 w 235"/>
                <a:gd name="T66" fmla="*/ 209 h 2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5" h="209">
                  <a:moveTo>
                    <a:pt x="0" y="21"/>
                  </a:moveTo>
                  <a:lnTo>
                    <a:pt x="10" y="52"/>
                  </a:lnTo>
                  <a:lnTo>
                    <a:pt x="42" y="65"/>
                  </a:lnTo>
                  <a:lnTo>
                    <a:pt x="56" y="53"/>
                  </a:lnTo>
                  <a:lnTo>
                    <a:pt x="28" y="39"/>
                  </a:lnTo>
                  <a:lnTo>
                    <a:pt x="56" y="39"/>
                  </a:lnTo>
                  <a:lnTo>
                    <a:pt x="82" y="65"/>
                  </a:lnTo>
                  <a:lnTo>
                    <a:pt x="73" y="18"/>
                  </a:lnTo>
                  <a:lnTo>
                    <a:pt x="93" y="59"/>
                  </a:lnTo>
                  <a:lnTo>
                    <a:pt x="143" y="83"/>
                  </a:lnTo>
                  <a:lnTo>
                    <a:pt x="133" y="111"/>
                  </a:lnTo>
                  <a:lnTo>
                    <a:pt x="191" y="148"/>
                  </a:lnTo>
                  <a:lnTo>
                    <a:pt x="174" y="178"/>
                  </a:lnTo>
                  <a:lnTo>
                    <a:pt x="205" y="154"/>
                  </a:lnTo>
                  <a:lnTo>
                    <a:pt x="211" y="209"/>
                  </a:lnTo>
                  <a:lnTo>
                    <a:pt x="233" y="200"/>
                  </a:lnTo>
                  <a:lnTo>
                    <a:pt x="235" y="158"/>
                  </a:lnTo>
                  <a:lnTo>
                    <a:pt x="178" y="135"/>
                  </a:lnTo>
                  <a:lnTo>
                    <a:pt x="75" y="0"/>
                  </a:lnTo>
                  <a:lnTo>
                    <a:pt x="15" y="39"/>
                  </a:lnTo>
                  <a:lnTo>
                    <a:pt x="0" y="21"/>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97" name="Freeform 433">
              <a:extLst>
                <a:ext uri="{FF2B5EF4-FFF2-40B4-BE49-F238E27FC236}">
                  <a16:creationId xmlns:a16="http://schemas.microsoft.com/office/drawing/2014/main" id="{F5062B95-ED7E-4213-B48F-44DC4AF2011A}"/>
                </a:ext>
              </a:extLst>
            </p:cNvPr>
            <p:cNvSpPr>
              <a:spLocks noChangeAspect="1"/>
            </p:cNvSpPr>
            <p:nvPr/>
          </p:nvSpPr>
          <p:spPr bwMode="auto">
            <a:xfrm>
              <a:off x="1152525" y="2933754"/>
              <a:ext cx="28575" cy="26987"/>
            </a:xfrm>
            <a:custGeom>
              <a:avLst/>
              <a:gdLst>
                <a:gd name="T0" fmla="*/ 0 w 39"/>
                <a:gd name="T1" fmla="*/ 0 h 34"/>
                <a:gd name="T2" fmla="*/ 25519 w 39"/>
                <a:gd name="T3" fmla="*/ 43383 h 34"/>
                <a:gd name="T4" fmla="*/ 25519 w 39"/>
                <a:gd name="T5" fmla="*/ 43383 h 34"/>
                <a:gd name="T6" fmla="*/ 25519 w 39"/>
                <a:gd name="T7" fmla="*/ 43383 h 34"/>
                <a:gd name="T8" fmla="*/ 25519 w 39"/>
                <a:gd name="T9" fmla="*/ 43383 h 34"/>
                <a:gd name="T10" fmla="*/ 25519 w 39"/>
                <a:gd name="T11" fmla="*/ 43383 h 34"/>
                <a:gd name="T12" fmla="*/ 0 w 39"/>
                <a:gd name="T13" fmla="*/ 0 h 34"/>
                <a:gd name="T14" fmla="*/ 0 60000 65536"/>
                <a:gd name="T15" fmla="*/ 0 60000 65536"/>
                <a:gd name="T16" fmla="*/ 0 60000 65536"/>
                <a:gd name="T17" fmla="*/ 0 60000 65536"/>
                <a:gd name="T18" fmla="*/ 0 60000 65536"/>
                <a:gd name="T19" fmla="*/ 0 60000 65536"/>
                <a:gd name="T20" fmla="*/ 0 60000 65536"/>
                <a:gd name="T21" fmla="*/ 0 w 39"/>
                <a:gd name="T22" fmla="*/ 0 h 34"/>
                <a:gd name="T23" fmla="val 8006865"/>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4">
                  <a:moveTo>
                    <a:pt x="0" y="0"/>
                  </a:moveTo>
                  <a:lnTo>
                    <a:pt x="12" y="34"/>
                  </a:lnTo>
                  <a:lnTo>
                    <a:pt x="15" y="17"/>
                  </a:lnTo>
                  <a:lnTo>
                    <a:pt x="39" y="32"/>
                  </a:lnTo>
                  <a:lnTo>
                    <a:pt x="18" y="17"/>
                  </a:lnTo>
                  <a:lnTo>
                    <a:pt x="39" y="6"/>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98" name="Freeform 434">
              <a:extLst>
                <a:ext uri="{FF2B5EF4-FFF2-40B4-BE49-F238E27FC236}">
                  <a16:creationId xmlns:a16="http://schemas.microsoft.com/office/drawing/2014/main" id="{49AE91D9-C06C-4390-94AD-EF610801AE2B}"/>
                </a:ext>
              </a:extLst>
            </p:cNvPr>
            <p:cNvSpPr>
              <a:spLocks noChangeAspect="1"/>
            </p:cNvSpPr>
            <p:nvPr/>
          </p:nvSpPr>
          <p:spPr bwMode="auto">
            <a:xfrm>
              <a:off x="1166813" y="2955979"/>
              <a:ext cx="17463" cy="41275"/>
            </a:xfrm>
            <a:custGeom>
              <a:avLst/>
              <a:gdLst>
                <a:gd name="T0" fmla="*/ 0 w 24"/>
                <a:gd name="T1" fmla="*/ 0 h 52"/>
                <a:gd name="T2" fmla="*/ 29108 w 24"/>
                <a:gd name="T3" fmla="*/ 43385 h 52"/>
                <a:gd name="T4" fmla="*/ 29108 w 24"/>
                <a:gd name="T5" fmla="*/ 43385 h 52"/>
                <a:gd name="T6" fmla="*/ 0 w 24"/>
                <a:gd name="T7" fmla="*/ 0 h 52"/>
                <a:gd name="T8" fmla="*/ 0 60000 65536"/>
                <a:gd name="T9" fmla="*/ 0 60000 65536"/>
                <a:gd name="T10" fmla="*/ 0 60000 65536"/>
                <a:gd name="T11" fmla="*/ 0 60000 65536"/>
                <a:gd name="T12" fmla="*/ 0 w 24"/>
                <a:gd name="T13" fmla="*/ 0 h 52"/>
                <a:gd name="T14" fmla="*/ 24 w 24"/>
                <a:gd name="T15" fmla="*/ 52 h 52"/>
              </a:gdLst>
              <a:ahLst/>
              <a:cxnLst>
                <a:cxn ang="T8">
                  <a:pos x="T0" y="T1"/>
                </a:cxn>
                <a:cxn ang="T9">
                  <a:pos x="T2" y="T3"/>
                </a:cxn>
                <a:cxn ang="T10">
                  <a:pos x="T4" y="T5"/>
                </a:cxn>
                <a:cxn ang="T11">
                  <a:pos x="T6" y="T7"/>
                </a:cxn>
              </a:cxnLst>
              <a:rect l="T12" t="T13" r="T14" b="T15"/>
              <a:pathLst>
                <a:path w="24" h="52">
                  <a:moveTo>
                    <a:pt x="0" y="0"/>
                  </a:moveTo>
                  <a:lnTo>
                    <a:pt x="23" y="10"/>
                  </a:lnTo>
                  <a:lnTo>
                    <a:pt x="24" y="52"/>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99" name="Freeform 435">
              <a:extLst>
                <a:ext uri="{FF2B5EF4-FFF2-40B4-BE49-F238E27FC236}">
                  <a16:creationId xmlns:a16="http://schemas.microsoft.com/office/drawing/2014/main" id="{1F567649-A9E1-4A07-9A28-DB0CA3A8EF0C}"/>
                </a:ext>
              </a:extLst>
            </p:cNvPr>
            <p:cNvSpPr>
              <a:spLocks noChangeAspect="1"/>
            </p:cNvSpPr>
            <p:nvPr/>
          </p:nvSpPr>
          <p:spPr bwMode="auto">
            <a:xfrm>
              <a:off x="1185863" y="2935341"/>
              <a:ext cx="19050" cy="25400"/>
            </a:xfrm>
            <a:custGeom>
              <a:avLst/>
              <a:gdLst>
                <a:gd name="T0" fmla="*/ 0 w 28"/>
                <a:gd name="T1" fmla="*/ 0 h 33"/>
                <a:gd name="T2" fmla="*/ 18775 w 28"/>
                <a:gd name="T3" fmla="*/ 0 h 33"/>
                <a:gd name="T4" fmla="*/ 18775 w 28"/>
                <a:gd name="T5" fmla="*/ 0 h 33"/>
                <a:gd name="T6" fmla="*/ 18775 w 28"/>
                <a:gd name="T7" fmla="*/ 0 h 33"/>
                <a:gd name="T8" fmla="*/ 18775 w 28"/>
                <a:gd name="T9" fmla="*/ 0 h 33"/>
                <a:gd name="T10" fmla="*/ 18775 w 28"/>
                <a:gd name="T11" fmla="*/ 0 h 33"/>
                <a:gd name="T12" fmla="*/ 0 w 28"/>
                <a:gd name="T13" fmla="*/ 0 h 33"/>
                <a:gd name="T14" fmla="*/ 0 60000 65536"/>
                <a:gd name="T15" fmla="*/ 0 60000 65536"/>
                <a:gd name="T16" fmla="*/ 0 60000 65536"/>
                <a:gd name="T17" fmla="*/ 0 60000 65536"/>
                <a:gd name="T18" fmla="*/ 0 60000 65536"/>
                <a:gd name="T19" fmla="*/ 0 60000 65536"/>
                <a:gd name="T20" fmla="*/ 0 60000 65536"/>
                <a:gd name="T21" fmla="*/ 0 w 28"/>
                <a:gd name="T22" fmla="*/ 0 h 33"/>
                <a:gd name="T23" fmla="*/ 28 w 28"/>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3">
                  <a:moveTo>
                    <a:pt x="0" y="0"/>
                  </a:moveTo>
                  <a:lnTo>
                    <a:pt x="6" y="33"/>
                  </a:lnTo>
                  <a:lnTo>
                    <a:pt x="24" y="33"/>
                  </a:lnTo>
                  <a:lnTo>
                    <a:pt x="14" y="5"/>
                  </a:lnTo>
                  <a:lnTo>
                    <a:pt x="28" y="24"/>
                  </a:lnTo>
                  <a:lnTo>
                    <a:pt x="15" y="0"/>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00" name="Freeform 436">
              <a:extLst>
                <a:ext uri="{FF2B5EF4-FFF2-40B4-BE49-F238E27FC236}">
                  <a16:creationId xmlns:a16="http://schemas.microsoft.com/office/drawing/2014/main" id="{20DEF98B-30D1-4F7E-ACF7-F22164AAD9F4}"/>
                </a:ext>
              </a:extLst>
            </p:cNvPr>
            <p:cNvSpPr>
              <a:spLocks noChangeAspect="1"/>
            </p:cNvSpPr>
            <p:nvPr/>
          </p:nvSpPr>
          <p:spPr bwMode="auto">
            <a:xfrm>
              <a:off x="1203325" y="2973441"/>
              <a:ext cx="17463" cy="17462"/>
            </a:xfrm>
            <a:custGeom>
              <a:avLst/>
              <a:gdLst>
                <a:gd name="T0" fmla="*/ 0 w 25"/>
                <a:gd name="T1" fmla="*/ 0 h 23"/>
                <a:gd name="T2" fmla="*/ 22799 w 25"/>
                <a:gd name="T3" fmla="*/ 0 h 23"/>
                <a:gd name="T4" fmla="*/ 22799 w 25"/>
                <a:gd name="T5" fmla="*/ 0 h 23"/>
                <a:gd name="T6" fmla="*/ 0 w 25"/>
                <a:gd name="T7" fmla="*/ 0 h 23"/>
                <a:gd name="T8" fmla="*/ 0 60000 65536"/>
                <a:gd name="T9" fmla="*/ 0 60000 65536"/>
                <a:gd name="T10" fmla="*/ 0 60000 65536"/>
                <a:gd name="T11" fmla="*/ 0 60000 65536"/>
                <a:gd name="T12" fmla="*/ 0 w 25"/>
                <a:gd name="T13" fmla="*/ 0 h 23"/>
                <a:gd name="T14" fmla="*/ 25 w 25"/>
                <a:gd name="T15" fmla="*/ 23 h 23"/>
              </a:gdLst>
              <a:ahLst/>
              <a:cxnLst>
                <a:cxn ang="T8">
                  <a:pos x="T0" y="T1"/>
                </a:cxn>
                <a:cxn ang="T9">
                  <a:pos x="T2" y="T3"/>
                </a:cxn>
                <a:cxn ang="T10">
                  <a:pos x="T4" y="T5"/>
                </a:cxn>
                <a:cxn ang="T11">
                  <a:pos x="T6" y="T7"/>
                </a:cxn>
              </a:cxnLst>
              <a:rect l="T12" t="T13" r="T14" b="T15"/>
              <a:pathLst>
                <a:path w="25" h="23">
                  <a:moveTo>
                    <a:pt x="0" y="0"/>
                  </a:moveTo>
                  <a:lnTo>
                    <a:pt x="24" y="23"/>
                  </a:lnTo>
                  <a:lnTo>
                    <a:pt x="25" y="3"/>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01" name="Freeform 437">
              <a:extLst>
                <a:ext uri="{FF2B5EF4-FFF2-40B4-BE49-F238E27FC236}">
                  <a16:creationId xmlns:a16="http://schemas.microsoft.com/office/drawing/2014/main" id="{02030718-9818-4516-889A-6823BA96E455}"/>
                </a:ext>
              </a:extLst>
            </p:cNvPr>
            <p:cNvSpPr>
              <a:spLocks noChangeAspect="1"/>
            </p:cNvSpPr>
            <p:nvPr/>
          </p:nvSpPr>
          <p:spPr bwMode="auto">
            <a:xfrm>
              <a:off x="1208088" y="2997254"/>
              <a:ext cx="26988" cy="44450"/>
            </a:xfrm>
            <a:custGeom>
              <a:avLst/>
              <a:gdLst>
                <a:gd name="T0" fmla="*/ 0 w 40"/>
                <a:gd name="T1" fmla="*/ 0 h 54"/>
                <a:gd name="T2" fmla="*/ 17436 w 40"/>
                <a:gd name="T3" fmla="*/ 50177 h 54"/>
                <a:gd name="T4" fmla="*/ 17436 w 40"/>
                <a:gd name="T5" fmla="*/ 50177 h 54"/>
                <a:gd name="T6" fmla="*/ 0 w 40"/>
                <a:gd name="T7" fmla="*/ 0 h 54"/>
                <a:gd name="T8" fmla="*/ 0 60000 65536"/>
                <a:gd name="T9" fmla="*/ 0 60000 65536"/>
                <a:gd name="T10" fmla="*/ 0 60000 65536"/>
                <a:gd name="T11" fmla="*/ 0 60000 65536"/>
                <a:gd name="T12" fmla="*/ 0 w 40"/>
                <a:gd name="T13" fmla="*/ 0 h 54"/>
                <a:gd name="T14" fmla="*/ 40 w 40"/>
                <a:gd name="T15" fmla="*/ 54 h 54"/>
              </a:gdLst>
              <a:ahLst/>
              <a:cxnLst>
                <a:cxn ang="T8">
                  <a:pos x="T0" y="T1"/>
                </a:cxn>
                <a:cxn ang="T9">
                  <a:pos x="T2" y="T3"/>
                </a:cxn>
                <a:cxn ang="T10">
                  <a:pos x="T4" y="T5"/>
                </a:cxn>
                <a:cxn ang="T11">
                  <a:pos x="T6" y="T7"/>
                </a:cxn>
              </a:cxnLst>
              <a:rect l="T12" t="T13" r="T14" b="T15"/>
              <a:pathLst>
                <a:path w="40" h="54">
                  <a:moveTo>
                    <a:pt x="0" y="0"/>
                  </a:moveTo>
                  <a:lnTo>
                    <a:pt x="31" y="19"/>
                  </a:lnTo>
                  <a:lnTo>
                    <a:pt x="40" y="54"/>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02" name="Freeform 438">
              <a:extLst>
                <a:ext uri="{FF2B5EF4-FFF2-40B4-BE49-F238E27FC236}">
                  <a16:creationId xmlns:a16="http://schemas.microsoft.com/office/drawing/2014/main" id="{75BE9281-6006-4F72-94BB-95BF4DC46836}"/>
                </a:ext>
              </a:extLst>
            </p:cNvPr>
            <p:cNvSpPr>
              <a:spLocks noChangeAspect="1"/>
            </p:cNvSpPr>
            <p:nvPr/>
          </p:nvSpPr>
          <p:spPr bwMode="auto">
            <a:xfrm>
              <a:off x="1250950" y="3009954"/>
              <a:ext cx="14288" cy="23812"/>
            </a:xfrm>
            <a:custGeom>
              <a:avLst/>
              <a:gdLst>
                <a:gd name="T0" fmla="*/ 0 w 20"/>
                <a:gd name="T1" fmla="*/ 53187 h 29"/>
                <a:gd name="T2" fmla="*/ 19872 w 20"/>
                <a:gd name="T3" fmla="*/ 0 h 29"/>
                <a:gd name="T4" fmla="*/ 19872 w 20"/>
                <a:gd name="T5" fmla="*/ 53187 h 29"/>
                <a:gd name="T6" fmla="*/ 0 w 20"/>
                <a:gd name="T7" fmla="*/ 53187 h 29"/>
                <a:gd name="T8" fmla="*/ 0 60000 65536"/>
                <a:gd name="T9" fmla="*/ 0 60000 65536"/>
                <a:gd name="T10" fmla="*/ 0 60000 65536"/>
                <a:gd name="T11" fmla="*/ 0 60000 65536"/>
                <a:gd name="T12" fmla="*/ 0 w 20"/>
                <a:gd name="T13" fmla="*/ 0 h 29"/>
                <a:gd name="T14" fmla="*/ 20 w 20"/>
                <a:gd name="T15" fmla="*/ 29 h 29"/>
              </a:gdLst>
              <a:ahLst/>
              <a:cxnLst>
                <a:cxn ang="T8">
                  <a:pos x="T0" y="T1"/>
                </a:cxn>
                <a:cxn ang="T9">
                  <a:pos x="T2" y="T3"/>
                </a:cxn>
                <a:cxn ang="T10">
                  <a:pos x="T4" y="T5"/>
                </a:cxn>
                <a:cxn ang="T11">
                  <a:pos x="T6" y="T7"/>
                </a:cxn>
              </a:cxnLst>
              <a:rect l="T12" t="T13" r="T14" b="T15"/>
              <a:pathLst>
                <a:path w="20" h="29">
                  <a:moveTo>
                    <a:pt x="0" y="17"/>
                  </a:moveTo>
                  <a:lnTo>
                    <a:pt x="8" y="0"/>
                  </a:lnTo>
                  <a:lnTo>
                    <a:pt x="20" y="29"/>
                  </a:lnTo>
                  <a:lnTo>
                    <a:pt x="0" y="1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03" name="Freeform 439">
              <a:extLst>
                <a:ext uri="{FF2B5EF4-FFF2-40B4-BE49-F238E27FC236}">
                  <a16:creationId xmlns:a16="http://schemas.microsoft.com/office/drawing/2014/main" id="{C9986033-F56D-47CA-B57D-A3453CE95B3A}"/>
                </a:ext>
              </a:extLst>
            </p:cNvPr>
            <p:cNvSpPr>
              <a:spLocks noChangeAspect="1"/>
            </p:cNvSpPr>
            <p:nvPr/>
          </p:nvSpPr>
          <p:spPr bwMode="auto">
            <a:xfrm>
              <a:off x="1392238" y="3216329"/>
              <a:ext cx="1181100" cy="661987"/>
            </a:xfrm>
            <a:custGeom>
              <a:avLst/>
              <a:gdLst>
                <a:gd name="T0" fmla="*/ 21366 w 1691"/>
                <a:gd name="T1" fmla="*/ 46086 h 821"/>
                <a:gd name="T2" fmla="*/ 21366 w 1691"/>
                <a:gd name="T3" fmla="*/ 46086 h 821"/>
                <a:gd name="T4" fmla="*/ 21366 w 1691"/>
                <a:gd name="T5" fmla="*/ 276624 h 821"/>
                <a:gd name="T6" fmla="*/ 42731 w 1691"/>
                <a:gd name="T7" fmla="*/ 276624 h 821"/>
                <a:gd name="T8" fmla="*/ 106856 w 1691"/>
                <a:gd name="T9" fmla="*/ 368796 h 821"/>
                <a:gd name="T10" fmla="*/ 170952 w 1691"/>
                <a:gd name="T11" fmla="*/ 414937 h 821"/>
                <a:gd name="T12" fmla="*/ 299173 w 1691"/>
                <a:gd name="T13" fmla="*/ 414937 h 821"/>
                <a:gd name="T14" fmla="*/ 363298 w 1691"/>
                <a:gd name="T15" fmla="*/ 461023 h 821"/>
                <a:gd name="T16" fmla="*/ 448788 w 1691"/>
                <a:gd name="T17" fmla="*/ 553193 h 821"/>
                <a:gd name="T18" fmla="*/ 470153 w 1691"/>
                <a:gd name="T19" fmla="*/ 507108 h 821"/>
                <a:gd name="T20" fmla="*/ 512884 w 1691"/>
                <a:gd name="T21" fmla="*/ 461023 h 821"/>
                <a:gd name="T22" fmla="*/ 555643 w 1691"/>
                <a:gd name="T23" fmla="*/ 461023 h 821"/>
                <a:gd name="T24" fmla="*/ 577009 w 1691"/>
                <a:gd name="T25" fmla="*/ 461023 h 821"/>
                <a:gd name="T26" fmla="*/ 577009 w 1691"/>
                <a:gd name="T27" fmla="*/ 461023 h 821"/>
                <a:gd name="T28" fmla="*/ 662471 w 1691"/>
                <a:gd name="T29" fmla="*/ 461023 h 821"/>
                <a:gd name="T30" fmla="*/ 705230 w 1691"/>
                <a:gd name="T31" fmla="*/ 553193 h 821"/>
                <a:gd name="T32" fmla="*/ 705230 w 1691"/>
                <a:gd name="T33" fmla="*/ 507108 h 821"/>
                <a:gd name="T34" fmla="*/ 705230 w 1691"/>
                <a:gd name="T35" fmla="*/ 414937 h 821"/>
                <a:gd name="T36" fmla="*/ 769326 w 1691"/>
                <a:gd name="T37" fmla="*/ 322710 h 821"/>
                <a:gd name="T38" fmla="*/ 769326 w 1691"/>
                <a:gd name="T39" fmla="*/ 276624 h 821"/>
                <a:gd name="T40" fmla="*/ 747960 w 1691"/>
                <a:gd name="T41" fmla="*/ 276624 h 821"/>
                <a:gd name="T42" fmla="*/ 769326 w 1691"/>
                <a:gd name="T43" fmla="*/ 230484 h 821"/>
                <a:gd name="T44" fmla="*/ 769326 w 1691"/>
                <a:gd name="T45" fmla="*/ 276624 h 821"/>
                <a:gd name="T46" fmla="*/ 790719 w 1691"/>
                <a:gd name="T47" fmla="*/ 230484 h 821"/>
                <a:gd name="T48" fmla="*/ 812085 w 1691"/>
                <a:gd name="T49" fmla="*/ 184398 h 821"/>
                <a:gd name="T50" fmla="*/ 854816 w 1691"/>
                <a:gd name="T51" fmla="*/ 184398 h 821"/>
                <a:gd name="T52" fmla="*/ 918941 w 1691"/>
                <a:gd name="T53" fmla="*/ 92227 h 821"/>
                <a:gd name="T54" fmla="*/ 897547 w 1691"/>
                <a:gd name="T55" fmla="*/ 92227 h 821"/>
                <a:gd name="T56" fmla="*/ 876181 w 1691"/>
                <a:gd name="T57" fmla="*/ 46086 h 821"/>
                <a:gd name="T58" fmla="*/ 769326 w 1691"/>
                <a:gd name="T59" fmla="*/ 92227 h 821"/>
                <a:gd name="T60" fmla="*/ 726595 w 1691"/>
                <a:gd name="T61" fmla="*/ 138312 h 821"/>
                <a:gd name="T62" fmla="*/ 683864 w 1691"/>
                <a:gd name="T63" fmla="*/ 184398 h 821"/>
                <a:gd name="T64" fmla="*/ 662471 w 1691"/>
                <a:gd name="T65" fmla="*/ 184398 h 821"/>
                <a:gd name="T66" fmla="*/ 662471 w 1691"/>
                <a:gd name="T67" fmla="*/ 138312 h 821"/>
                <a:gd name="T68" fmla="*/ 662471 w 1691"/>
                <a:gd name="T69" fmla="*/ 138312 h 821"/>
                <a:gd name="T70" fmla="*/ 662471 w 1691"/>
                <a:gd name="T71" fmla="*/ 92227 h 821"/>
                <a:gd name="T72" fmla="*/ 619740 w 1691"/>
                <a:gd name="T73" fmla="*/ 92227 h 821"/>
                <a:gd name="T74" fmla="*/ 598374 w 1691"/>
                <a:gd name="T75" fmla="*/ 184398 h 821"/>
                <a:gd name="T76" fmla="*/ 598374 w 1691"/>
                <a:gd name="T77" fmla="*/ 92227 h 821"/>
                <a:gd name="T78" fmla="*/ 619740 w 1691"/>
                <a:gd name="T79" fmla="*/ 92227 h 821"/>
                <a:gd name="T80" fmla="*/ 641105 w 1691"/>
                <a:gd name="T81" fmla="*/ 46086 h 821"/>
                <a:gd name="T82" fmla="*/ 577009 w 1691"/>
                <a:gd name="T83" fmla="*/ 46086 h 821"/>
                <a:gd name="T84" fmla="*/ 534250 w 1691"/>
                <a:gd name="T85" fmla="*/ 46086 h 821"/>
                <a:gd name="T86" fmla="*/ 555643 w 1691"/>
                <a:gd name="T87" fmla="*/ 0 h 821"/>
                <a:gd name="T88" fmla="*/ 470153 w 1691"/>
                <a:gd name="T89" fmla="*/ 0 h 821"/>
                <a:gd name="T90" fmla="*/ 42731 w 1691"/>
                <a:gd name="T91" fmla="*/ 0 h 821"/>
                <a:gd name="T92" fmla="*/ 21366 w 1691"/>
                <a:gd name="T93" fmla="*/ 46086 h 821"/>
                <a:gd name="T94" fmla="*/ 0 w 1691"/>
                <a:gd name="T95" fmla="*/ 0 h 8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91"/>
                <a:gd name="T145" fmla="*/ 0 h 821"/>
                <a:gd name="T146" fmla="*/ 1691 w 1691"/>
                <a:gd name="T147" fmla="*/ 821 h 8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91" h="821">
                  <a:moveTo>
                    <a:pt x="0" y="47"/>
                  </a:moveTo>
                  <a:lnTo>
                    <a:pt x="18" y="113"/>
                  </a:lnTo>
                  <a:lnTo>
                    <a:pt x="43" y="121"/>
                  </a:lnTo>
                  <a:lnTo>
                    <a:pt x="24" y="123"/>
                  </a:lnTo>
                  <a:lnTo>
                    <a:pt x="8" y="327"/>
                  </a:lnTo>
                  <a:lnTo>
                    <a:pt x="51" y="405"/>
                  </a:lnTo>
                  <a:lnTo>
                    <a:pt x="79" y="405"/>
                  </a:lnTo>
                  <a:lnTo>
                    <a:pt x="68" y="435"/>
                  </a:lnTo>
                  <a:lnTo>
                    <a:pt x="123" y="521"/>
                  </a:lnTo>
                  <a:lnTo>
                    <a:pt x="178" y="541"/>
                  </a:lnTo>
                  <a:lnTo>
                    <a:pt x="223" y="590"/>
                  </a:lnTo>
                  <a:lnTo>
                    <a:pt x="291" y="583"/>
                  </a:lnTo>
                  <a:lnTo>
                    <a:pt x="402" y="630"/>
                  </a:lnTo>
                  <a:lnTo>
                    <a:pt x="535" y="611"/>
                  </a:lnTo>
                  <a:lnTo>
                    <a:pt x="615" y="699"/>
                  </a:lnTo>
                  <a:lnTo>
                    <a:pt x="678" y="677"/>
                  </a:lnTo>
                  <a:lnTo>
                    <a:pt x="750" y="781"/>
                  </a:lnTo>
                  <a:lnTo>
                    <a:pt x="809" y="801"/>
                  </a:lnTo>
                  <a:lnTo>
                    <a:pt x="802" y="740"/>
                  </a:lnTo>
                  <a:lnTo>
                    <a:pt x="863" y="705"/>
                  </a:lnTo>
                  <a:lnTo>
                    <a:pt x="870" y="678"/>
                  </a:lnTo>
                  <a:lnTo>
                    <a:pt x="957" y="677"/>
                  </a:lnTo>
                  <a:lnTo>
                    <a:pt x="1034" y="699"/>
                  </a:lnTo>
                  <a:lnTo>
                    <a:pt x="1036" y="664"/>
                  </a:lnTo>
                  <a:lnTo>
                    <a:pt x="1005" y="658"/>
                  </a:lnTo>
                  <a:lnTo>
                    <a:pt x="1068" y="658"/>
                  </a:lnTo>
                  <a:lnTo>
                    <a:pt x="1073" y="640"/>
                  </a:lnTo>
                  <a:lnTo>
                    <a:pt x="1078" y="661"/>
                  </a:lnTo>
                  <a:lnTo>
                    <a:pt x="1197" y="668"/>
                  </a:lnTo>
                  <a:lnTo>
                    <a:pt x="1228" y="698"/>
                  </a:lnTo>
                  <a:lnTo>
                    <a:pt x="1233" y="750"/>
                  </a:lnTo>
                  <a:lnTo>
                    <a:pt x="1271" y="821"/>
                  </a:lnTo>
                  <a:lnTo>
                    <a:pt x="1295" y="818"/>
                  </a:lnTo>
                  <a:lnTo>
                    <a:pt x="1305" y="764"/>
                  </a:lnTo>
                  <a:lnTo>
                    <a:pt x="1264" y="640"/>
                  </a:lnTo>
                  <a:lnTo>
                    <a:pt x="1288" y="589"/>
                  </a:lnTo>
                  <a:lnTo>
                    <a:pt x="1436" y="487"/>
                  </a:lnTo>
                  <a:lnTo>
                    <a:pt x="1408" y="476"/>
                  </a:lnTo>
                  <a:lnTo>
                    <a:pt x="1435" y="471"/>
                  </a:lnTo>
                  <a:lnTo>
                    <a:pt x="1414" y="439"/>
                  </a:lnTo>
                  <a:lnTo>
                    <a:pt x="1419" y="411"/>
                  </a:lnTo>
                  <a:lnTo>
                    <a:pt x="1388" y="388"/>
                  </a:lnTo>
                  <a:lnTo>
                    <a:pt x="1419" y="403"/>
                  </a:lnTo>
                  <a:lnTo>
                    <a:pt x="1408" y="367"/>
                  </a:lnTo>
                  <a:lnTo>
                    <a:pt x="1431" y="355"/>
                  </a:lnTo>
                  <a:lnTo>
                    <a:pt x="1435" y="435"/>
                  </a:lnTo>
                  <a:lnTo>
                    <a:pt x="1458" y="389"/>
                  </a:lnTo>
                  <a:lnTo>
                    <a:pt x="1443" y="350"/>
                  </a:lnTo>
                  <a:lnTo>
                    <a:pt x="1459" y="372"/>
                  </a:lnTo>
                  <a:lnTo>
                    <a:pt x="1490" y="307"/>
                  </a:lnTo>
                  <a:lnTo>
                    <a:pt x="1608" y="280"/>
                  </a:lnTo>
                  <a:lnTo>
                    <a:pt x="1577" y="262"/>
                  </a:lnTo>
                  <a:lnTo>
                    <a:pt x="1599" y="211"/>
                  </a:lnTo>
                  <a:lnTo>
                    <a:pt x="1688" y="176"/>
                  </a:lnTo>
                  <a:lnTo>
                    <a:pt x="1691" y="156"/>
                  </a:lnTo>
                  <a:lnTo>
                    <a:pt x="1669" y="139"/>
                  </a:lnTo>
                  <a:lnTo>
                    <a:pt x="1669" y="91"/>
                  </a:lnTo>
                  <a:lnTo>
                    <a:pt x="1620" y="75"/>
                  </a:lnTo>
                  <a:lnTo>
                    <a:pt x="1585" y="153"/>
                  </a:lnTo>
                  <a:lnTo>
                    <a:pt x="1435" y="183"/>
                  </a:lnTo>
                  <a:lnTo>
                    <a:pt x="1424" y="215"/>
                  </a:lnTo>
                  <a:lnTo>
                    <a:pt x="1339" y="228"/>
                  </a:lnTo>
                  <a:lnTo>
                    <a:pt x="1344" y="239"/>
                  </a:lnTo>
                  <a:lnTo>
                    <a:pt x="1257" y="286"/>
                  </a:lnTo>
                  <a:lnTo>
                    <a:pt x="1221" y="286"/>
                  </a:lnTo>
                  <a:lnTo>
                    <a:pt x="1218" y="271"/>
                  </a:lnTo>
                  <a:lnTo>
                    <a:pt x="1225" y="256"/>
                  </a:lnTo>
                  <a:lnTo>
                    <a:pt x="1234" y="246"/>
                  </a:lnTo>
                  <a:lnTo>
                    <a:pt x="1238" y="232"/>
                  </a:lnTo>
                  <a:lnTo>
                    <a:pt x="1225" y="198"/>
                  </a:lnTo>
                  <a:lnTo>
                    <a:pt x="1196" y="211"/>
                  </a:lnTo>
                  <a:lnTo>
                    <a:pt x="1206" y="155"/>
                  </a:lnTo>
                  <a:lnTo>
                    <a:pt x="1160" y="139"/>
                  </a:lnTo>
                  <a:lnTo>
                    <a:pt x="1126" y="176"/>
                  </a:lnTo>
                  <a:lnTo>
                    <a:pt x="1114" y="273"/>
                  </a:lnTo>
                  <a:lnTo>
                    <a:pt x="1087" y="276"/>
                  </a:lnTo>
                  <a:lnTo>
                    <a:pt x="1078" y="229"/>
                  </a:lnTo>
                  <a:lnTo>
                    <a:pt x="1100" y="157"/>
                  </a:lnTo>
                  <a:lnTo>
                    <a:pt x="1078" y="169"/>
                  </a:lnTo>
                  <a:lnTo>
                    <a:pt x="1116" y="129"/>
                  </a:lnTo>
                  <a:lnTo>
                    <a:pt x="1194" y="129"/>
                  </a:lnTo>
                  <a:lnTo>
                    <a:pt x="1180" y="109"/>
                  </a:lnTo>
                  <a:lnTo>
                    <a:pt x="1175" y="109"/>
                  </a:lnTo>
                  <a:lnTo>
                    <a:pt x="1061" y="99"/>
                  </a:lnTo>
                  <a:lnTo>
                    <a:pt x="1078" y="75"/>
                  </a:lnTo>
                  <a:lnTo>
                    <a:pt x="1009" y="105"/>
                  </a:lnTo>
                  <a:lnTo>
                    <a:pt x="955" y="105"/>
                  </a:lnTo>
                  <a:lnTo>
                    <a:pt x="1022" y="55"/>
                  </a:lnTo>
                  <a:lnTo>
                    <a:pt x="883" y="27"/>
                  </a:lnTo>
                  <a:lnTo>
                    <a:pt x="865" y="0"/>
                  </a:lnTo>
                  <a:lnTo>
                    <a:pt x="863" y="19"/>
                  </a:lnTo>
                  <a:lnTo>
                    <a:pt x="55" y="19"/>
                  </a:lnTo>
                  <a:lnTo>
                    <a:pt x="70" y="50"/>
                  </a:lnTo>
                  <a:lnTo>
                    <a:pt x="51" y="75"/>
                  </a:lnTo>
                  <a:lnTo>
                    <a:pt x="58" y="48"/>
                  </a:lnTo>
                  <a:lnTo>
                    <a:pt x="0" y="4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04" name="Freeform 292">
              <a:extLst>
                <a:ext uri="{FF2B5EF4-FFF2-40B4-BE49-F238E27FC236}">
                  <a16:creationId xmlns:a16="http://schemas.microsoft.com/office/drawing/2014/main" id="{6E0F919C-9C50-40B0-AC2E-0491B42A6E95}"/>
                </a:ext>
              </a:extLst>
            </p:cNvPr>
            <p:cNvSpPr>
              <a:spLocks noChangeAspect="1"/>
            </p:cNvSpPr>
            <p:nvPr/>
          </p:nvSpPr>
          <p:spPr bwMode="auto">
            <a:xfrm>
              <a:off x="1058863" y="2403529"/>
              <a:ext cx="1747838" cy="1030287"/>
            </a:xfrm>
            <a:custGeom>
              <a:avLst/>
              <a:gdLst>
                <a:gd name="T0" fmla="*/ 105845 w 2507"/>
                <a:gd name="T1" fmla="*/ 92963 h 1276"/>
                <a:gd name="T2" fmla="*/ 169347 w 2507"/>
                <a:gd name="T3" fmla="*/ 92963 h 1276"/>
                <a:gd name="T4" fmla="*/ 232848 w 2507"/>
                <a:gd name="T5" fmla="*/ 92963 h 1276"/>
                <a:gd name="T6" fmla="*/ 359851 w 2507"/>
                <a:gd name="T7" fmla="*/ 92963 h 1276"/>
                <a:gd name="T8" fmla="*/ 423352 w 2507"/>
                <a:gd name="T9" fmla="*/ 139417 h 1276"/>
                <a:gd name="T10" fmla="*/ 529198 w 2507"/>
                <a:gd name="T11" fmla="*/ 139417 h 1276"/>
                <a:gd name="T12" fmla="*/ 508012 w 2507"/>
                <a:gd name="T13" fmla="*/ 92963 h 1276"/>
                <a:gd name="T14" fmla="*/ 613857 w 2507"/>
                <a:gd name="T15" fmla="*/ 139417 h 1276"/>
                <a:gd name="T16" fmla="*/ 698517 w 2507"/>
                <a:gd name="T17" fmla="*/ 139417 h 1276"/>
                <a:gd name="T18" fmla="*/ 698517 w 2507"/>
                <a:gd name="T19" fmla="*/ 139417 h 1276"/>
                <a:gd name="T20" fmla="*/ 719702 w 2507"/>
                <a:gd name="T21" fmla="*/ 139417 h 1276"/>
                <a:gd name="T22" fmla="*/ 740859 w 2507"/>
                <a:gd name="T23" fmla="*/ 92963 h 1276"/>
                <a:gd name="T24" fmla="*/ 719702 w 2507"/>
                <a:gd name="T25" fmla="*/ 0 h 1276"/>
                <a:gd name="T26" fmla="*/ 762018 w 2507"/>
                <a:gd name="T27" fmla="*/ 46454 h 1276"/>
                <a:gd name="T28" fmla="*/ 783203 w 2507"/>
                <a:gd name="T29" fmla="*/ 92963 h 1276"/>
                <a:gd name="T30" fmla="*/ 846705 w 2507"/>
                <a:gd name="T31" fmla="*/ 139417 h 1276"/>
                <a:gd name="T32" fmla="*/ 867863 w 2507"/>
                <a:gd name="T33" fmla="*/ 92963 h 1276"/>
                <a:gd name="T34" fmla="*/ 931364 w 2507"/>
                <a:gd name="T35" fmla="*/ 92963 h 1276"/>
                <a:gd name="T36" fmla="*/ 931364 w 2507"/>
                <a:gd name="T37" fmla="*/ 139417 h 1276"/>
                <a:gd name="T38" fmla="*/ 867863 w 2507"/>
                <a:gd name="T39" fmla="*/ 232325 h 1276"/>
                <a:gd name="T40" fmla="*/ 825519 w 2507"/>
                <a:gd name="T41" fmla="*/ 232325 h 1276"/>
                <a:gd name="T42" fmla="*/ 783203 w 2507"/>
                <a:gd name="T43" fmla="*/ 278835 h 1276"/>
                <a:gd name="T44" fmla="*/ 762018 w 2507"/>
                <a:gd name="T45" fmla="*/ 325288 h 1276"/>
                <a:gd name="T46" fmla="*/ 740859 w 2507"/>
                <a:gd name="T47" fmla="*/ 418252 h 1276"/>
                <a:gd name="T48" fmla="*/ 762018 w 2507"/>
                <a:gd name="T49" fmla="*/ 511159 h 1276"/>
                <a:gd name="T50" fmla="*/ 867863 w 2507"/>
                <a:gd name="T51" fmla="*/ 557668 h 1276"/>
                <a:gd name="T52" fmla="*/ 931364 w 2507"/>
                <a:gd name="T53" fmla="*/ 650576 h 1276"/>
                <a:gd name="T54" fmla="*/ 973709 w 2507"/>
                <a:gd name="T55" fmla="*/ 650576 h 1276"/>
                <a:gd name="T56" fmla="*/ 1016024 w 2507"/>
                <a:gd name="T57" fmla="*/ 511159 h 1276"/>
                <a:gd name="T58" fmla="*/ 994866 w 2507"/>
                <a:gd name="T59" fmla="*/ 464705 h 1276"/>
                <a:gd name="T60" fmla="*/ 994866 w 2507"/>
                <a:gd name="T61" fmla="*/ 325288 h 1276"/>
                <a:gd name="T62" fmla="*/ 1058367 w 2507"/>
                <a:gd name="T63" fmla="*/ 325288 h 1276"/>
                <a:gd name="T64" fmla="*/ 1121868 w 2507"/>
                <a:gd name="T65" fmla="*/ 418252 h 1276"/>
                <a:gd name="T66" fmla="*/ 1100711 w 2507"/>
                <a:gd name="T67" fmla="*/ 464705 h 1276"/>
                <a:gd name="T68" fmla="*/ 1143027 w 2507"/>
                <a:gd name="T69" fmla="*/ 464705 h 1276"/>
                <a:gd name="T70" fmla="*/ 1185369 w 2507"/>
                <a:gd name="T71" fmla="*/ 464705 h 1276"/>
                <a:gd name="T72" fmla="*/ 1206529 w 2507"/>
                <a:gd name="T73" fmla="*/ 464705 h 1276"/>
                <a:gd name="T74" fmla="*/ 1227714 w 2507"/>
                <a:gd name="T75" fmla="*/ 464705 h 1276"/>
                <a:gd name="T76" fmla="*/ 1248871 w 2507"/>
                <a:gd name="T77" fmla="*/ 464705 h 1276"/>
                <a:gd name="T78" fmla="*/ 1248871 w 2507"/>
                <a:gd name="T79" fmla="*/ 511159 h 1276"/>
                <a:gd name="T80" fmla="*/ 1312372 w 2507"/>
                <a:gd name="T81" fmla="*/ 557668 h 1276"/>
                <a:gd name="T82" fmla="*/ 1312372 w 2507"/>
                <a:gd name="T83" fmla="*/ 604122 h 1276"/>
                <a:gd name="T84" fmla="*/ 1333532 w 2507"/>
                <a:gd name="T85" fmla="*/ 650576 h 1276"/>
                <a:gd name="T86" fmla="*/ 1100711 w 2507"/>
                <a:gd name="T87" fmla="*/ 836447 h 1276"/>
                <a:gd name="T88" fmla="*/ 1164212 w 2507"/>
                <a:gd name="T89" fmla="*/ 789992 h 1276"/>
                <a:gd name="T90" fmla="*/ 1248871 w 2507"/>
                <a:gd name="T91" fmla="*/ 836447 h 1276"/>
                <a:gd name="T92" fmla="*/ 1248871 w 2507"/>
                <a:gd name="T93" fmla="*/ 882956 h 1276"/>
                <a:gd name="T94" fmla="*/ 1227714 w 2507"/>
                <a:gd name="T95" fmla="*/ 882956 h 1276"/>
                <a:gd name="T96" fmla="*/ 1143027 w 2507"/>
                <a:gd name="T97" fmla="*/ 836447 h 1276"/>
                <a:gd name="T98" fmla="*/ 1016024 w 2507"/>
                <a:gd name="T99" fmla="*/ 882956 h 1276"/>
                <a:gd name="T100" fmla="*/ 973709 w 2507"/>
                <a:gd name="T101" fmla="*/ 929410 h 1276"/>
                <a:gd name="T102" fmla="*/ 910206 w 2507"/>
                <a:gd name="T103" fmla="*/ 929410 h 1276"/>
                <a:gd name="T104" fmla="*/ 973709 w 2507"/>
                <a:gd name="T105" fmla="*/ 882956 h 1276"/>
                <a:gd name="T106" fmla="*/ 889021 w 2507"/>
                <a:gd name="T107" fmla="*/ 789992 h 1276"/>
                <a:gd name="T108" fmla="*/ 846705 w 2507"/>
                <a:gd name="T109" fmla="*/ 789992 h 1276"/>
                <a:gd name="T110" fmla="*/ 719702 w 2507"/>
                <a:gd name="T111" fmla="*/ 697030 h 1276"/>
                <a:gd name="T112" fmla="*/ 254006 w 2507"/>
                <a:gd name="T113" fmla="*/ 697030 h 1276"/>
                <a:gd name="T114" fmla="*/ 211663 w 2507"/>
                <a:gd name="T115" fmla="*/ 604122 h 1276"/>
                <a:gd name="T116" fmla="*/ 169347 w 2507"/>
                <a:gd name="T117" fmla="*/ 511159 h 1276"/>
                <a:gd name="T118" fmla="*/ 42344 w 2507"/>
                <a:gd name="T119" fmla="*/ 464705 h 1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07"/>
                <a:gd name="T181" fmla="*/ 0 h 1276"/>
                <a:gd name="T182" fmla="*/ 2507 w 2507"/>
                <a:gd name="T183" fmla="*/ 1276 h 12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07" h="1276">
                  <a:moveTo>
                    <a:pt x="0" y="567"/>
                  </a:moveTo>
                  <a:lnTo>
                    <a:pt x="0" y="118"/>
                  </a:lnTo>
                  <a:lnTo>
                    <a:pt x="198" y="178"/>
                  </a:lnTo>
                  <a:lnTo>
                    <a:pt x="189" y="154"/>
                  </a:lnTo>
                  <a:lnTo>
                    <a:pt x="210" y="138"/>
                  </a:lnTo>
                  <a:lnTo>
                    <a:pt x="332" y="91"/>
                  </a:lnTo>
                  <a:lnTo>
                    <a:pt x="238" y="149"/>
                  </a:lnTo>
                  <a:lnTo>
                    <a:pt x="292" y="134"/>
                  </a:lnTo>
                  <a:lnTo>
                    <a:pt x="292" y="145"/>
                  </a:lnTo>
                  <a:lnTo>
                    <a:pt x="392" y="93"/>
                  </a:lnTo>
                  <a:lnTo>
                    <a:pt x="380" y="75"/>
                  </a:lnTo>
                  <a:lnTo>
                    <a:pt x="445" y="137"/>
                  </a:lnTo>
                  <a:lnTo>
                    <a:pt x="487" y="100"/>
                  </a:lnTo>
                  <a:lnTo>
                    <a:pt x="486" y="137"/>
                  </a:lnTo>
                  <a:lnTo>
                    <a:pt x="538" y="111"/>
                  </a:lnTo>
                  <a:lnTo>
                    <a:pt x="687" y="157"/>
                  </a:lnTo>
                  <a:lnTo>
                    <a:pt x="755" y="157"/>
                  </a:lnTo>
                  <a:lnTo>
                    <a:pt x="793" y="182"/>
                  </a:lnTo>
                  <a:lnTo>
                    <a:pt x="748" y="205"/>
                  </a:lnTo>
                  <a:lnTo>
                    <a:pt x="775" y="216"/>
                  </a:lnTo>
                  <a:lnTo>
                    <a:pt x="908" y="202"/>
                  </a:lnTo>
                  <a:lnTo>
                    <a:pt x="967" y="240"/>
                  </a:lnTo>
                  <a:lnTo>
                    <a:pt x="974" y="265"/>
                  </a:lnTo>
                  <a:lnTo>
                    <a:pt x="990" y="249"/>
                  </a:lnTo>
                  <a:lnTo>
                    <a:pt x="967" y="216"/>
                  </a:lnTo>
                  <a:lnTo>
                    <a:pt x="1029" y="174"/>
                  </a:lnTo>
                  <a:lnTo>
                    <a:pt x="967" y="199"/>
                  </a:lnTo>
                  <a:lnTo>
                    <a:pt x="946" y="188"/>
                  </a:lnTo>
                  <a:lnTo>
                    <a:pt x="1024" y="155"/>
                  </a:lnTo>
                  <a:lnTo>
                    <a:pt x="1065" y="200"/>
                  </a:lnTo>
                  <a:lnTo>
                    <a:pt x="1106" y="199"/>
                  </a:lnTo>
                  <a:lnTo>
                    <a:pt x="1134" y="219"/>
                  </a:lnTo>
                  <a:lnTo>
                    <a:pt x="1252" y="216"/>
                  </a:lnTo>
                  <a:lnTo>
                    <a:pt x="1249" y="200"/>
                  </a:lnTo>
                  <a:lnTo>
                    <a:pt x="1281" y="227"/>
                  </a:lnTo>
                  <a:lnTo>
                    <a:pt x="1286" y="205"/>
                  </a:lnTo>
                  <a:lnTo>
                    <a:pt x="1260" y="213"/>
                  </a:lnTo>
                  <a:lnTo>
                    <a:pt x="1242" y="186"/>
                  </a:lnTo>
                  <a:lnTo>
                    <a:pt x="1284" y="182"/>
                  </a:lnTo>
                  <a:lnTo>
                    <a:pt x="1301" y="202"/>
                  </a:lnTo>
                  <a:lnTo>
                    <a:pt x="1318" y="198"/>
                  </a:lnTo>
                  <a:lnTo>
                    <a:pt x="1313" y="229"/>
                  </a:lnTo>
                  <a:lnTo>
                    <a:pt x="1342" y="244"/>
                  </a:lnTo>
                  <a:lnTo>
                    <a:pt x="1334" y="200"/>
                  </a:lnTo>
                  <a:lnTo>
                    <a:pt x="1395" y="175"/>
                  </a:lnTo>
                  <a:lnTo>
                    <a:pt x="1378" y="154"/>
                  </a:lnTo>
                  <a:lnTo>
                    <a:pt x="1361" y="169"/>
                  </a:lnTo>
                  <a:lnTo>
                    <a:pt x="1390" y="131"/>
                  </a:lnTo>
                  <a:lnTo>
                    <a:pt x="1305" y="103"/>
                  </a:lnTo>
                  <a:lnTo>
                    <a:pt x="1313" y="38"/>
                  </a:lnTo>
                  <a:lnTo>
                    <a:pt x="1334" y="38"/>
                  </a:lnTo>
                  <a:lnTo>
                    <a:pt x="1345" y="0"/>
                  </a:lnTo>
                  <a:lnTo>
                    <a:pt x="1409" y="38"/>
                  </a:lnTo>
                  <a:lnTo>
                    <a:pt x="1410" y="62"/>
                  </a:lnTo>
                  <a:lnTo>
                    <a:pt x="1454" y="96"/>
                  </a:lnTo>
                  <a:lnTo>
                    <a:pt x="1426" y="94"/>
                  </a:lnTo>
                  <a:lnTo>
                    <a:pt x="1437" y="106"/>
                  </a:lnTo>
                  <a:lnTo>
                    <a:pt x="1422" y="120"/>
                  </a:lnTo>
                  <a:lnTo>
                    <a:pt x="1474" y="131"/>
                  </a:lnTo>
                  <a:lnTo>
                    <a:pt x="1457" y="137"/>
                  </a:lnTo>
                  <a:lnTo>
                    <a:pt x="1488" y="193"/>
                  </a:lnTo>
                  <a:lnTo>
                    <a:pt x="1515" y="144"/>
                  </a:lnTo>
                  <a:lnTo>
                    <a:pt x="1552" y="162"/>
                  </a:lnTo>
                  <a:lnTo>
                    <a:pt x="1560" y="196"/>
                  </a:lnTo>
                  <a:lnTo>
                    <a:pt x="1543" y="205"/>
                  </a:lnTo>
                  <a:lnTo>
                    <a:pt x="1577" y="244"/>
                  </a:lnTo>
                  <a:lnTo>
                    <a:pt x="1598" y="236"/>
                  </a:lnTo>
                  <a:lnTo>
                    <a:pt x="1624" y="175"/>
                  </a:lnTo>
                  <a:lnTo>
                    <a:pt x="1655" y="168"/>
                  </a:lnTo>
                  <a:lnTo>
                    <a:pt x="1631" y="116"/>
                  </a:lnTo>
                  <a:lnTo>
                    <a:pt x="1715" y="120"/>
                  </a:lnTo>
                  <a:lnTo>
                    <a:pt x="1750" y="149"/>
                  </a:lnTo>
                  <a:lnTo>
                    <a:pt x="1737" y="165"/>
                  </a:lnTo>
                  <a:lnTo>
                    <a:pt x="1751" y="175"/>
                  </a:lnTo>
                  <a:lnTo>
                    <a:pt x="1716" y="183"/>
                  </a:lnTo>
                  <a:lnTo>
                    <a:pt x="1749" y="251"/>
                  </a:lnTo>
                  <a:lnTo>
                    <a:pt x="1695" y="287"/>
                  </a:lnTo>
                  <a:lnTo>
                    <a:pt x="1675" y="271"/>
                  </a:lnTo>
                  <a:lnTo>
                    <a:pt x="1683" y="295"/>
                  </a:lnTo>
                  <a:lnTo>
                    <a:pt x="1600" y="278"/>
                  </a:lnTo>
                  <a:lnTo>
                    <a:pt x="1615" y="301"/>
                  </a:lnTo>
                  <a:lnTo>
                    <a:pt x="1582" y="335"/>
                  </a:lnTo>
                  <a:lnTo>
                    <a:pt x="1497" y="308"/>
                  </a:lnTo>
                  <a:lnTo>
                    <a:pt x="1528" y="336"/>
                  </a:lnTo>
                  <a:lnTo>
                    <a:pt x="1589" y="342"/>
                  </a:lnTo>
                  <a:lnTo>
                    <a:pt x="1546" y="397"/>
                  </a:lnTo>
                  <a:lnTo>
                    <a:pt x="1501" y="394"/>
                  </a:lnTo>
                  <a:lnTo>
                    <a:pt x="1478" y="424"/>
                  </a:lnTo>
                  <a:lnTo>
                    <a:pt x="1397" y="398"/>
                  </a:lnTo>
                  <a:lnTo>
                    <a:pt x="1474" y="424"/>
                  </a:lnTo>
                  <a:lnTo>
                    <a:pt x="1481" y="447"/>
                  </a:lnTo>
                  <a:lnTo>
                    <a:pt x="1426" y="456"/>
                  </a:lnTo>
                  <a:lnTo>
                    <a:pt x="1437" y="464"/>
                  </a:lnTo>
                  <a:lnTo>
                    <a:pt x="1422" y="464"/>
                  </a:lnTo>
                  <a:lnTo>
                    <a:pt x="1422" y="488"/>
                  </a:lnTo>
                  <a:lnTo>
                    <a:pt x="1362" y="517"/>
                  </a:lnTo>
                  <a:lnTo>
                    <a:pt x="1351" y="621"/>
                  </a:lnTo>
                  <a:lnTo>
                    <a:pt x="1373" y="643"/>
                  </a:lnTo>
                  <a:lnTo>
                    <a:pt x="1405" y="630"/>
                  </a:lnTo>
                  <a:lnTo>
                    <a:pt x="1419" y="710"/>
                  </a:lnTo>
                  <a:lnTo>
                    <a:pt x="1465" y="693"/>
                  </a:lnTo>
                  <a:lnTo>
                    <a:pt x="1519" y="714"/>
                  </a:lnTo>
                  <a:lnTo>
                    <a:pt x="1632" y="772"/>
                  </a:lnTo>
                  <a:lnTo>
                    <a:pt x="1624" y="795"/>
                  </a:lnTo>
                  <a:lnTo>
                    <a:pt x="1637" y="778"/>
                  </a:lnTo>
                  <a:lnTo>
                    <a:pt x="1722" y="782"/>
                  </a:lnTo>
                  <a:lnTo>
                    <a:pt x="1722" y="868"/>
                  </a:lnTo>
                  <a:lnTo>
                    <a:pt x="1747" y="898"/>
                  </a:lnTo>
                  <a:lnTo>
                    <a:pt x="1727" y="902"/>
                  </a:lnTo>
                  <a:lnTo>
                    <a:pt x="1770" y="919"/>
                  </a:lnTo>
                  <a:lnTo>
                    <a:pt x="1758" y="944"/>
                  </a:lnTo>
                  <a:lnTo>
                    <a:pt x="1798" y="943"/>
                  </a:lnTo>
                  <a:lnTo>
                    <a:pt x="1853" y="899"/>
                  </a:lnTo>
                  <a:lnTo>
                    <a:pt x="1829" y="888"/>
                  </a:lnTo>
                  <a:lnTo>
                    <a:pt x="1798" y="806"/>
                  </a:lnTo>
                  <a:lnTo>
                    <a:pt x="1903" y="735"/>
                  </a:lnTo>
                  <a:lnTo>
                    <a:pt x="1889" y="735"/>
                  </a:lnTo>
                  <a:lnTo>
                    <a:pt x="1865" y="652"/>
                  </a:lnTo>
                  <a:lnTo>
                    <a:pt x="1828" y="630"/>
                  </a:lnTo>
                  <a:lnTo>
                    <a:pt x="1876" y="595"/>
                  </a:lnTo>
                  <a:lnTo>
                    <a:pt x="1859" y="577"/>
                  </a:lnTo>
                  <a:lnTo>
                    <a:pt x="1867" y="547"/>
                  </a:lnTo>
                  <a:lnTo>
                    <a:pt x="1846" y="543"/>
                  </a:lnTo>
                  <a:lnTo>
                    <a:pt x="1867" y="510"/>
                  </a:lnTo>
                  <a:lnTo>
                    <a:pt x="1843" y="490"/>
                  </a:lnTo>
                  <a:lnTo>
                    <a:pt x="1856" y="465"/>
                  </a:lnTo>
                  <a:lnTo>
                    <a:pt x="1935" y="483"/>
                  </a:lnTo>
                  <a:lnTo>
                    <a:pt x="1972" y="468"/>
                  </a:lnTo>
                  <a:lnTo>
                    <a:pt x="2039" y="510"/>
                  </a:lnTo>
                  <a:lnTo>
                    <a:pt x="2039" y="529"/>
                  </a:lnTo>
                  <a:lnTo>
                    <a:pt x="2097" y="531"/>
                  </a:lnTo>
                  <a:lnTo>
                    <a:pt x="2101" y="574"/>
                  </a:lnTo>
                  <a:lnTo>
                    <a:pt x="2050" y="575"/>
                  </a:lnTo>
                  <a:lnTo>
                    <a:pt x="2095" y="584"/>
                  </a:lnTo>
                  <a:lnTo>
                    <a:pt x="2110" y="609"/>
                  </a:lnTo>
                  <a:lnTo>
                    <a:pt x="2061" y="645"/>
                  </a:lnTo>
                  <a:lnTo>
                    <a:pt x="2131" y="628"/>
                  </a:lnTo>
                  <a:lnTo>
                    <a:pt x="2135" y="657"/>
                  </a:lnTo>
                  <a:lnTo>
                    <a:pt x="2104" y="671"/>
                  </a:lnTo>
                  <a:lnTo>
                    <a:pt x="2146" y="639"/>
                  </a:lnTo>
                  <a:lnTo>
                    <a:pt x="2151" y="659"/>
                  </a:lnTo>
                  <a:lnTo>
                    <a:pt x="2192" y="628"/>
                  </a:lnTo>
                  <a:lnTo>
                    <a:pt x="2199" y="645"/>
                  </a:lnTo>
                  <a:lnTo>
                    <a:pt x="2226" y="599"/>
                  </a:lnTo>
                  <a:lnTo>
                    <a:pt x="2217" y="591"/>
                  </a:lnTo>
                  <a:lnTo>
                    <a:pt x="2247" y="567"/>
                  </a:lnTo>
                  <a:lnTo>
                    <a:pt x="2282" y="613"/>
                  </a:lnTo>
                  <a:lnTo>
                    <a:pt x="2253" y="625"/>
                  </a:lnTo>
                  <a:lnTo>
                    <a:pt x="2285" y="618"/>
                  </a:lnTo>
                  <a:lnTo>
                    <a:pt x="2298" y="638"/>
                  </a:lnTo>
                  <a:lnTo>
                    <a:pt x="2275" y="643"/>
                  </a:lnTo>
                  <a:lnTo>
                    <a:pt x="2303" y="647"/>
                  </a:lnTo>
                  <a:lnTo>
                    <a:pt x="2285" y="662"/>
                  </a:lnTo>
                  <a:lnTo>
                    <a:pt x="2305" y="657"/>
                  </a:lnTo>
                  <a:lnTo>
                    <a:pt x="2322" y="679"/>
                  </a:lnTo>
                  <a:lnTo>
                    <a:pt x="2311" y="688"/>
                  </a:lnTo>
                  <a:lnTo>
                    <a:pt x="2340" y="705"/>
                  </a:lnTo>
                  <a:lnTo>
                    <a:pt x="2294" y="722"/>
                  </a:lnTo>
                  <a:lnTo>
                    <a:pt x="2328" y="722"/>
                  </a:lnTo>
                  <a:lnTo>
                    <a:pt x="2320" y="738"/>
                  </a:lnTo>
                  <a:lnTo>
                    <a:pt x="2370" y="755"/>
                  </a:lnTo>
                  <a:lnTo>
                    <a:pt x="2387" y="793"/>
                  </a:lnTo>
                  <a:lnTo>
                    <a:pt x="2405" y="778"/>
                  </a:lnTo>
                  <a:lnTo>
                    <a:pt x="2455" y="806"/>
                  </a:lnTo>
                  <a:lnTo>
                    <a:pt x="2347" y="838"/>
                  </a:lnTo>
                  <a:lnTo>
                    <a:pt x="2370" y="858"/>
                  </a:lnTo>
                  <a:lnTo>
                    <a:pt x="2461" y="819"/>
                  </a:lnTo>
                  <a:lnTo>
                    <a:pt x="2461" y="851"/>
                  </a:lnTo>
                  <a:lnTo>
                    <a:pt x="2502" y="845"/>
                  </a:lnTo>
                  <a:lnTo>
                    <a:pt x="2507" y="860"/>
                  </a:lnTo>
                  <a:lnTo>
                    <a:pt x="2488" y="860"/>
                  </a:lnTo>
                  <a:lnTo>
                    <a:pt x="2507" y="899"/>
                  </a:lnTo>
                  <a:lnTo>
                    <a:pt x="2380" y="974"/>
                  </a:lnTo>
                  <a:lnTo>
                    <a:pt x="2196" y="974"/>
                  </a:lnTo>
                  <a:lnTo>
                    <a:pt x="2118" y="1025"/>
                  </a:lnTo>
                  <a:lnTo>
                    <a:pt x="2056" y="1103"/>
                  </a:lnTo>
                  <a:lnTo>
                    <a:pt x="2118" y="1044"/>
                  </a:lnTo>
                  <a:lnTo>
                    <a:pt x="2219" y="1011"/>
                  </a:lnTo>
                  <a:lnTo>
                    <a:pt x="2253" y="1038"/>
                  </a:lnTo>
                  <a:lnTo>
                    <a:pt x="2189" y="1058"/>
                  </a:lnTo>
                  <a:lnTo>
                    <a:pt x="2240" y="1068"/>
                  </a:lnTo>
                  <a:lnTo>
                    <a:pt x="2226" y="1092"/>
                  </a:lnTo>
                  <a:lnTo>
                    <a:pt x="2264" y="1134"/>
                  </a:lnTo>
                  <a:lnTo>
                    <a:pt x="2343" y="1148"/>
                  </a:lnTo>
                  <a:lnTo>
                    <a:pt x="2363" y="1096"/>
                  </a:lnTo>
                  <a:lnTo>
                    <a:pt x="2363" y="1128"/>
                  </a:lnTo>
                  <a:lnTo>
                    <a:pt x="2384" y="1126"/>
                  </a:lnTo>
                  <a:lnTo>
                    <a:pt x="2346" y="1160"/>
                  </a:lnTo>
                  <a:lnTo>
                    <a:pt x="2257" y="1182"/>
                  </a:lnTo>
                  <a:lnTo>
                    <a:pt x="2223" y="1222"/>
                  </a:lnTo>
                  <a:lnTo>
                    <a:pt x="2199" y="1188"/>
                  </a:lnTo>
                  <a:lnTo>
                    <a:pt x="2284" y="1155"/>
                  </a:lnTo>
                  <a:lnTo>
                    <a:pt x="2240" y="1157"/>
                  </a:lnTo>
                  <a:lnTo>
                    <a:pt x="2247" y="1134"/>
                  </a:lnTo>
                  <a:lnTo>
                    <a:pt x="2173" y="1161"/>
                  </a:lnTo>
                  <a:lnTo>
                    <a:pt x="2151" y="1144"/>
                  </a:lnTo>
                  <a:lnTo>
                    <a:pt x="2151" y="1096"/>
                  </a:lnTo>
                  <a:lnTo>
                    <a:pt x="2102" y="1080"/>
                  </a:lnTo>
                  <a:lnTo>
                    <a:pt x="2067" y="1158"/>
                  </a:lnTo>
                  <a:lnTo>
                    <a:pt x="1917" y="1188"/>
                  </a:lnTo>
                  <a:lnTo>
                    <a:pt x="1814" y="1216"/>
                  </a:lnTo>
                  <a:lnTo>
                    <a:pt x="1797" y="1230"/>
                  </a:lnTo>
                  <a:lnTo>
                    <a:pt x="1821" y="1233"/>
                  </a:lnTo>
                  <a:lnTo>
                    <a:pt x="1826" y="1244"/>
                  </a:lnTo>
                  <a:lnTo>
                    <a:pt x="1700" y="1276"/>
                  </a:lnTo>
                  <a:lnTo>
                    <a:pt x="1707" y="1261"/>
                  </a:lnTo>
                  <a:lnTo>
                    <a:pt x="1716" y="1251"/>
                  </a:lnTo>
                  <a:lnTo>
                    <a:pt x="1720" y="1237"/>
                  </a:lnTo>
                  <a:lnTo>
                    <a:pt x="1739" y="1227"/>
                  </a:lnTo>
                  <a:lnTo>
                    <a:pt x="1743" y="1160"/>
                  </a:lnTo>
                  <a:lnTo>
                    <a:pt x="1766" y="1182"/>
                  </a:lnTo>
                  <a:lnTo>
                    <a:pt x="1801" y="1174"/>
                  </a:lnTo>
                  <a:lnTo>
                    <a:pt x="1768" y="1134"/>
                  </a:lnTo>
                  <a:lnTo>
                    <a:pt x="1662" y="1114"/>
                  </a:lnTo>
                  <a:lnTo>
                    <a:pt x="1657" y="1114"/>
                  </a:lnTo>
                  <a:lnTo>
                    <a:pt x="1645" y="1060"/>
                  </a:lnTo>
                  <a:lnTo>
                    <a:pt x="1624" y="1065"/>
                  </a:lnTo>
                  <a:lnTo>
                    <a:pt x="1604" y="1032"/>
                  </a:lnTo>
                  <a:lnTo>
                    <a:pt x="1582" y="1029"/>
                  </a:lnTo>
                  <a:lnTo>
                    <a:pt x="1582" y="1049"/>
                  </a:lnTo>
                  <a:lnTo>
                    <a:pt x="1555" y="1022"/>
                  </a:lnTo>
                  <a:lnTo>
                    <a:pt x="1504" y="1060"/>
                  </a:lnTo>
                  <a:lnTo>
                    <a:pt x="1365" y="1032"/>
                  </a:lnTo>
                  <a:lnTo>
                    <a:pt x="1347" y="1005"/>
                  </a:lnTo>
                  <a:lnTo>
                    <a:pt x="1345" y="1024"/>
                  </a:lnTo>
                  <a:lnTo>
                    <a:pt x="537" y="1024"/>
                  </a:lnTo>
                  <a:lnTo>
                    <a:pt x="525" y="994"/>
                  </a:lnTo>
                  <a:lnTo>
                    <a:pt x="482" y="984"/>
                  </a:lnTo>
                  <a:lnTo>
                    <a:pt x="484" y="966"/>
                  </a:lnTo>
                  <a:lnTo>
                    <a:pt x="392" y="940"/>
                  </a:lnTo>
                  <a:lnTo>
                    <a:pt x="404" y="928"/>
                  </a:lnTo>
                  <a:lnTo>
                    <a:pt x="384" y="891"/>
                  </a:lnTo>
                  <a:lnTo>
                    <a:pt x="361" y="888"/>
                  </a:lnTo>
                  <a:lnTo>
                    <a:pt x="310" y="812"/>
                  </a:lnTo>
                  <a:lnTo>
                    <a:pt x="320" y="787"/>
                  </a:lnTo>
                  <a:lnTo>
                    <a:pt x="322" y="745"/>
                  </a:lnTo>
                  <a:lnTo>
                    <a:pt x="265" y="722"/>
                  </a:lnTo>
                  <a:lnTo>
                    <a:pt x="162" y="587"/>
                  </a:lnTo>
                  <a:lnTo>
                    <a:pt x="102" y="626"/>
                  </a:lnTo>
                  <a:lnTo>
                    <a:pt x="87" y="608"/>
                  </a:lnTo>
                  <a:lnTo>
                    <a:pt x="84" y="604"/>
                  </a:lnTo>
                  <a:lnTo>
                    <a:pt x="54" y="567"/>
                  </a:lnTo>
                  <a:lnTo>
                    <a:pt x="0" y="56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305" name="Group 304">
            <a:extLst>
              <a:ext uri="{FF2B5EF4-FFF2-40B4-BE49-F238E27FC236}">
                <a16:creationId xmlns:a16="http://schemas.microsoft.com/office/drawing/2014/main" id="{20958FC0-27FE-4B9C-9421-9DFF4A792EAB}"/>
              </a:ext>
            </a:extLst>
          </p:cNvPr>
          <p:cNvGrpSpPr/>
          <p:nvPr>
            <p:custDataLst>
              <p:tags r:id="rId2"/>
            </p:custDataLst>
          </p:nvPr>
        </p:nvGrpSpPr>
        <p:grpSpPr>
          <a:xfrm>
            <a:off x="2411112" y="3779620"/>
            <a:ext cx="1627917" cy="2189567"/>
            <a:chOff x="1550984" y="3686221"/>
            <a:chExt cx="1679573" cy="2259044"/>
          </a:xfrm>
          <a:solidFill>
            <a:schemeClr val="accent1">
              <a:lumMod val="60000"/>
              <a:lumOff val="40000"/>
            </a:schemeClr>
          </a:solidFill>
        </p:grpSpPr>
        <p:sp>
          <p:nvSpPr>
            <p:cNvPr id="306" name="Freeform 274">
              <a:extLst>
                <a:ext uri="{FF2B5EF4-FFF2-40B4-BE49-F238E27FC236}">
                  <a16:creationId xmlns:a16="http://schemas.microsoft.com/office/drawing/2014/main" id="{F8702E3F-6D48-46F6-A40C-3E6EC2EA0919}"/>
                </a:ext>
              </a:extLst>
            </p:cNvPr>
            <p:cNvSpPr>
              <a:spLocks noChangeAspect="1"/>
            </p:cNvSpPr>
            <p:nvPr/>
          </p:nvSpPr>
          <p:spPr bwMode="auto">
            <a:xfrm>
              <a:off x="2568570" y="4041820"/>
              <a:ext cx="30163" cy="11112"/>
            </a:xfrm>
            <a:custGeom>
              <a:avLst/>
              <a:gdLst>
                <a:gd name="T0" fmla="*/ 0 w 44"/>
                <a:gd name="T1" fmla="*/ 0 h 14"/>
                <a:gd name="T2" fmla="*/ 18427 w 44"/>
                <a:gd name="T3" fmla="*/ 43383 h 14"/>
                <a:gd name="T4" fmla="*/ 18427 w 44"/>
                <a:gd name="T5" fmla="*/ 43383 h 14"/>
                <a:gd name="T6" fmla="*/ 0 w 44"/>
                <a:gd name="T7" fmla="*/ 0 h 14"/>
                <a:gd name="T8" fmla="*/ 0 60000 65536"/>
                <a:gd name="T9" fmla="*/ 0 60000 65536"/>
                <a:gd name="T10" fmla="*/ 0 60000 65536"/>
                <a:gd name="T11" fmla="*/ 0 60000 65536"/>
                <a:gd name="T12" fmla="*/ 0 w 44"/>
                <a:gd name="T13" fmla="*/ 0 h 14"/>
                <a:gd name="T14" fmla="*/ 44 w 44"/>
                <a:gd name="T15" fmla="*/ 14 h 14"/>
              </a:gdLst>
              <a:ahLst/>
              <a:cxnLst>
                <a:cxn ang="T8">
                  <a:pos x="T0" y="T1"/>
                </a:cxn>
                <a:cxn ang="T9">
                  <a:pos x="T2" y="T3"/>
                </a:cxn>
                <a:cxn ang="T10">
                  <a:pos x="T4" y="T5"/>
                </a:cxn>
                <a:cxn ang="T11">
                  <a:pos x="T6" y="T7"/>
                </a:cxn>
              </a:cxnLst>
              <a:rect l="T12" t="T13" r="T14" b="T15"/>
              <a:pathLst>
                <a:path w="44" h="14">
                  <a:moveTo>
                    <a:pt x="0" y="0"/>
                  </a:moveTo>
                  <a:lnTo>
                    <a:pt x="4" y="14"/>
                  </a:lnTo>
                  <a:lnTo>
                    <a:pt x="44" y="8"/>
                  </a:lnTo>
                  <a:lnTo>
                    <a:pt x="0" y="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07" name="Freeform 278">
              <a:extLst>
                <a:ext uri="{FF2B5EF4-FFF2-40B4-BE49-F238E27FC236}">
                  <a16:creationId xmlns:a16="http://schemas.microsoft.com/office/drawing/2014/main" id="{A1B8C64B-2F66-4B0E-9720-6B9DA16757A0}"/>
                </a:ext>
              </a:extLst>
            </p:cNvPr>
            <p:cNvSpPr>
              <a:spLocks noChangeAspect="1"/>
            </p:cNvSpPr>
            <p:nvPr/>
          </p:nvSpPr>
          <p:spPr bwMode="auto">
            <a:xfrm>
              <a:off x="2443158" y="5000668"/>
              <a:ext cx="401638" cy="835023"/>
            </a:xfrm>
            <a:custGeom>
              <a:avLst/>
              <a:gdLst>
                <a:gd name="T0" fmla="*/ 0 w 578"/>
                <a:gd name="T1" fmla="*/ 705680 h 1032"/>
                <a:gd name="T2" fmla="*/ 20751 w 578"/>
                <a:gd name="T3" fmla="*/ 752729 h 1032"/>
                <a:gd name="T4" fmla="*/ 20751 w 578"/>
                <a:gd name="T5" fmla="*/ 752729 h 1032"/>
                <a:gd name="T6" fmla="*/ 20751 w 578"/>
                <a:gd name="T7" fmla="*/ 752729 h 1032"/>
                <a:gd name="T8" fmla="*/ 62225 w 578"/>
                <a:gd name="T9" fmla="*/ 799778 h 1032"/>
                <a:gd name="T10" fmla="*/ 62225 w 578"/>
                <a:gd name="T11" fmla="*/ 752729 h 1032"/>
                <a:gd name="T12" fmla="*/ 62225 w 578"/>
                <a:gd name="T13" fmla="*/ 705680 h 1032"/>
                <a:gd name="T14" fmla="*/ 82976 w 578"/>
                <a:gd name="T15" fmla="*/ 705680 h 1032"/>
                <a:gd name="T16" fmla="*/ 103727 w 578"/>
                <a:gd name="T17" fmla="*/ 658631 h 1032"/>
                <a:gd name="T18" fmla="*/ 82976 w 578"/>
                <a:gd name="T19" fmla="*/ 611582 h 1032"/>
                <a:gd name="T20" fmla="*/ 124450 w 578"/>
                <a:gd name="T21" fmla="*/ 564533 h 1032"/>
                <a:gd name="T22" fmla="*/ 124450 w 578"/>
                <a:gd name="T23" fmla="*/ 564533 h 1032"/>
                <a:gd name="T24" fmla="*/ 124450 w 578"/>
                <a:gd name="T25" fmla="*/ 517484 h 1032"/>
                <a:gd name="T26" fmla="*/ 124450 w 578"/>
                <a:gd name="T27" fmla="*/ 517484 h 1032"/>
                <a:gd name="T28" fmla="*/ 145201 w 578"/>
                <a:gd name="T29" fmla="*/ 517484 h 1032"/>
                <a:gd name="T30" fmla="*/ 145201 w 578"/>
                <a:gd name="T31" fmla="*/ 517484 h 1032"/>
                <a:gd name="T32" fmla="*/ 124450 w 578"/>
                <a:gd name="T33" fmla="*/ 517484 h 1032"/>
                <a:gd name="T34" fmla="*/ 124450 w 578"/>
                <a:gd name="T35" fmla="*/ 517484 h 1032"/>
                <a:gd name="T36" fmla="*/ 124450 w 578"/>
                <a:gd name="T37" fmla="*/ 470435 h 1032"/>
                <a:gd name="T38" fmla="*/ 165952 w 578"/>
                <a:gd name="T39" fmla="*/ 470435 h 1032"/>
                <a:gd name="T40" fmla="*/ 165952 w 578"/>
                <a:gd name="T41" fmla="*/ 423386 h 1032"/>
                <a:gd name="T42" fmla="*/ 228177 w 578"/>
                <a:gd name="T43" fmla="*/ 423386 h 1032"/>
                <a:gd name="T44" fmla="*/ 248901 w 578"/>
                <a:gd name="T45" fmla="*/ 376337 h 1032"/>
                <a:gd name="T46" fmla="*/ 228177 w 578"/>
                <a:gd name="T47" fmla="*/ 282238 h 1032"/>
                <a:gd name="T48" fmla="*/ 228177 w 578"/>
                <a:gd name="T49" fmla="*/ 235245 h 1032"/>
                <a:gd name="T50" fmla="*/ 290402 w 578"/>
                <a:gd name="T51" fmla="*/ 141147 h 1032"/>
                <a:gd name="T52" fmla="*/ 290402 w 578"/>
                <a:gd name="T53" fmla="*/ 94098 h 1032"/>
                <a:gd name="T54" fmla="*/ 269651 w 578"/>
                <a:gd name="T55" fmla="*/ 94098 h 1032"/>
                <a:gd name="T56" fmla="*/ 269651 w 578"/>
                <a:gd name="T57" fmla="*/ 141147 h 1032"/>
                <a:gd name="T58" fmla="*/ 228177 w 578"/>
                <a:gd name="T59" fmla="*/ 141147 h 1032"/>
                <a:gd name="T60" fmla="*/ 228177 w 578"/>
                <a:gd name="T61" fmla="*/ 94098 h 1032"/>
                <a:gd name="T62" fmla="*/ 165952 w 578"/>
                <a:gd name="T63" fmla="*/ 47049 h 1032"/>
                <a:gd name="T64" fmla="*/ 124450 w 578"/>
                <a:gd name="T65" fmla="*/ 47049 h 1032"/>
                <a:gd name="T66" fmla="*/ 124450 w 578"/>
                <a:gd name="T67" fmla="*/ 47049 h 1032"/>
                <a:gd name="T68" fmla="*/ 103727 w 578"/>
                <a:gd name="T69" fmla="*/ 0 h 1032"/>
                <a:gd name="T70" fmla="*/ 82976 w 578"/>
                <a:gd name="T71" fmla="*/ 47049 h 1032"/>
                <a:gd name="T72" fmla="*/ 82976 w 578"/>
                <a:gd name="T73" fmla="*/ 94098 h 1032"/>
                <a:gd name="T74" fmla="*/ 62225 w 578"/>
                <a:gd name="T75" fmla="*/ 94098 h 1032"/>
                <a:gd name="T76" fmla="*/ 62225 w 578"/>
                <a:gd name="T77" fmla="*/ 141147 h 1032"/>
                <a:gd name="T78" fmla="*/ 62225 w 578"/>
                <a:gd name="T79" fmla="*/ 188196 h 1032"/>
                <a:gd name="T80" fmla="*/ 41474 w 578"/>
                <a:gd name="T81" fmla="*/ 235245 h 1032"/>
                <a:gd name="T82" fmla="*/ 62225 w 578"/>
                <a:gd name="T83" fmla="*/ 329287 h 1032"/>
                <a:gd name="T84" fmla="*/ 41474 w 578"/>
                <a:gd name="T85" fmla="*/ 376337 h 1032"/>
                <a:gd name="T86" fmla="*/ 20751 w 578"/>
                <a:gd name="T87" fmla="*/ 517484 h 1032"/>
                <a:gd name="T88" fmla="*/ 41474 w 578"/>
                <a:gd name="T89" fmla="*/ 564533 h 1032"/>
                <a:gd name="T90" fmla="*/ 20751 w 578"/>
                <a:gd name="T91" fmla="*/ 564533 h 1032"/>
                <a:gd name="T92" fmla="*/ 20751 w 578"/>
                <a:gd name="T93" fmla="*/ 611582 h 1032"/>
                <a:gd name="T94" fmla="*/ 0 w 578"/>
                <a:gd name="T95" fmla="*/ 705680 h 10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8"/>
                <a:gd name="T145" fmla="*/ 0 h 1032"/>
                <a:gd name="T146" fmla="*/ 578 w 578"/>
                <a:gd name="T147" fmla="*/ 1032 h 10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8" h="1032">
                  <a:moveTo>
                    <a:pt x="0" y="956"/>
                  </a:moveTo>
                  <a:lnTo>
                    <a:pt x="6" y="977"/>
                  </a:lnTo>
                  <a:lnTo>
                    <a:pt x="29" y="970"/>
                  </a:lnTo>
                  <a:lnTo>
                    <a:pt x="40" y="1023"/>
                  </a:lnTo>
                  <a:lnTo>
                    <a:pt x="146" y="1032"/>
                  </a:lnTo>
                  <a:lnTo>
                    <a:pt x="116" y="1006"/>
                  </a:lnTo>
                  <a:lnTo>
                    <a:pt x="138" y="936"/>
                  </a:lnTo>
                  <a:lnTo>
                    <a:pt x="159" y="949"/>
                  </a:lnTo>
                  <a:lnTo>
                    <a:pt x="225" y="851"/>
                  </a:lnTo>
                  <a:lnTo>
                    <a:pt x="173" y="796"/>
                  </a:lnTo>
                  <a:lnTo>
                    <a:pt x="233" y="762"/>
                  </a:lnTo>
                  <a:lnTo>
                    <a:pt x="240" y="713"/>
                  </a:lnTo>
                  <a:lnTo>
                    <a:pt x="267" y="689"/>
                  </a:lnTo>
                  <a:lnTo>
                    <a:pt x="244" y="679"/>
                  </a:lnTo>
                  <a:lnTo>
                    <a:pt x="288" y="679"/>
                  </a:lnTo>
                  <a:lnTo>
                    <a:pt x="282" y="655"/>
                  </a:lnTo>
                  <a:lnTo>
                    <a:pt x="262" y="672"/>
                  </a:lnTo>
                  <a:lnTo>
                    <a:pt x="244" y="653"/>
                  </a:lnTo>
                  <a:lnTo>
                    <a:pt x="241" y="617"/>
                  </a:lnTo>
                  <a:lnTo>
                    <a:pt x="319" y="619"/>
                  </a:lnTo>
                  <a:lnTo>
                    <a:pt x="327" y="544"/>
                  </a:lnTo>
                  <a:lnTo>
                    <a:pt x="452" y="532"/>
                  </a:lnTo>
                  <a:lnTo>
                    <a:pt x="487" y="479"/>
                  </a:lnTo>
                  <a:lnTo>
                    <a:pt x="439" y="383"/>
                  </a:lnTo>
                  <a:lnTo>
                    <a:pt x="463" y="261"/>
                  </a:lnTo>
                  <a:lnTo>
                    <a:pt x="578" y="164"/>
                  </a:lnTo>
                  <a:lnTo>
                    <a:pt x="574" y="119"/>
                  </a:lnTo>
                  <a:lnTo>
                    <a:pt x="550" y="117"/>
                  </a:lnTo>
                  <a:lnTo>
                    <a:pt x="521" y="171"/>
                  </a:lnTo>
                  <a:lnTo>
                    <a:pt x="441" y="167"/>
                  </a:lnTo>
                  <a:lnTo>
                    <a:pt x="458" y="109"/>
                  </a:lnTo>
                  <a:lnTo>
                    <a:pt x="317" y="14"/>
                  </a:lnTo>
                  <a:lnTo>
                    <a:pt x="269" y="8"/>
                  </a:lnTo>
                  <a:lnTo>
                    <a:pt x="265" y="28"/>
                  </a:lnTo>
                  <a:lnTo>
                    <a:pt x="211" y="0"/>
                  </a:lnTo>
                  <a:lnTo>
                    <a:pt x="179" y="32"/>
                  </a:lnTo>
                  <a:lnTo>
                    <a:pt x="177" y="69"/>
                  </a:lnTo>
                  <a:lnTo>
                    <a:pt x="145" y="85"/>
                  </a:lnTo>
                  <a:lnTo>
                    <a:pt x="146" y="157"/>
                  </a:lnTo>
                  <a:lnTo>
                    <a:pt x="111" y="196"/>
                  </a:lnTo>
                  <a:lnTo>
                    <a:pt x="82" y="297"/>
                  </a:lnTo>
                  <a:lnTo>
                    <a:pt x="104" y="392"/>
                  </a:lnTo>
                  <a:lnTo>
                    <a:pt x="67" y="472"/>
                  </a:lnTo>
                  <a:lnTo>
                    <a:pt x="40" y="673"/>
                  </a:lnTo>
                  <a:lnTo>
                    <a:pt x="60" y="748"/>
                  </a:lnTo>
                  <a:lnTo>
                    <a:pt x="41" y="754"/>
                  </a:lnTo>
                  <a:lnTo>
                    <a:pt x="50" y="819"/>
                  </a:lnTo>
                  <a:lnTo>
                    <a:pt x="0" y="956"/>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08" name="Freeform 285">
              <a:extLst>
                <a:ext uri="{FF2B5EF4-FFF2-40B4-BE49-F238E27FC236}">
                  <a16:creationId xmlns:a16="http://schemas.microsoft.com/office/drawing/2014/main" id="{786D405F-CD72-4D14-B76D-1CF4036B7268}"/>
                </a:ext>
              </a:extLst>
            </p:cNvPr>
            <p:cNvSpPr>
              <a:spLocks noChangeAspect="1"/>
            </p:cNvSpPr>
            <p:nvPr/>
          </p:nvSpPr>
          <p:spPr bwMode="auto">
            <a:xfrm>
              <a:off x="2519359" y="4708568"/>
              <a:ext cx="246063" cy="320674"/>
            </a:xfrm>
            <a:custGeom>
              <a:avLst/>
              <a:gdLst>
                <a:gd name="T0" fmla="*/ 0 w 351"/>
                <a:gd name="T1" fmla="*/ 46997 h 396"/>
                <a:gd name="T2" fmla="*/ 21614 w 351"/>
                <a:gd name="T3" fmla="*/ 94050 h 396"/>
                <a:gd name="T4" fmla="*/ 21614 w 351"/>
                <a:gd name="T5" fmla="*/ 141047 h 396"/>
                <a:gd name="T6" fmla="*/ 21614 w 351"/>
                <a:gd name="T7" fmla="*/ 141047 h 396"/>
                <a:gd name="T8" fmla="*/ 21614 w 351"/>
                <a:gd name="T9" fmla="*/ 141047 h 396"/>
                <a:gd name="T10" fmla="*/ 21614 w 351"/>
                <a:gd name="T11" fmla="*/ 141047 h 396"/>
                <a:gd name="T12" fmla="*/ 21614 w 351"/>
                <a:gd name="T13" fmla="*/ 235041 h 396"/>
                <a:gd name="T14" fmla="*/ 21614 w 351"/>
                <a:gd name="T15" fmla="*/ 282094 h 396"/>
                <a:gd name="T16" fmla="*/ 43228 w 351"/>
                <a:gd name="T17" fmla="*/ 282094 h 396"/>
                <a:gd name="T18" fmla="*/ 64814 w 351"/>
                <a:gd name="T19" fmla="*/ 282094 h 396"/>
                <a:gd name="T20" fmla="*/ 86428 w 351"/>
                <a:gd name="T21" fmla="*/ 282094 h 396"/>
                <a:gd name="T22" fmla="*/ 86428 w 351"/>
                <a:gd name="T23" fmla="*/ 282094 h 396"/>
                <a:gd name="T24" fmla="*/ 108042 w 351"/>
                <a:gd name="T25" fmla="*/ 282094 h 396"/>
                <a:gd name="T26" fmla="*/ 108042 w 351"/>
                <a:gd name="T27" fmla="*/ 235041 h 396"/>
                <a:gd name="T28" fmla="*/ 172884 w 351"/>
                <a:gd name="T29" fmla="*/ 235041 h 396"/>
                <a:gd name="T30" fmla="*/ 194470 w 351"/>
                <a:gd name="T31" fmla="*/ 235041 h 396"/>
                <a:gd name="T32" fmla="*/ 194470 w 351"/>
                <a:gd name="T33" fmla="*/ 141047 h 396"/>
                <a:gd name="T34" fmla="*/ 194470 w 351"/>
                <a:gd name="T35" fmla="*/ 141047 h 396"/>
                <a:gd name="T36" fmla="*/ 151270 w 351"/>
                <a:gd name="T37" fmla="*/ 141047 h 396"/>
                <a:gd name="T38" fmla="*/ 129656 w 351"/>
                <a:gd name="T39" fmla="*/ 94050 h 396"/>
                <a:gd name="T40" fmla="*/ 64814 w 351"/>
                <a:gd name="T41" fmla="*/ 94050 h 396"/>
                <a:gd name="T42" fmla="*/ 64814 w 351"/>
                <a:gd name="T43" fmla="*/ 0 h 396"/>
                <a:gd name="T44" fmla="*/ 21614 w 351"/>
                <a:gd name="T45" fmla="*/ 46997 h 396"/>
                <a:gd name="T46" fmla="*/ 0 w 351"/>
                <a:gd name="T47" fmla="*/ 46997 h 3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1"/>
                <a:gd name="T73" fmla="*/ 0 h 396"/>
                <a:gd name="T74" fmla="*/ 351 w 351"/>
                <a:gd name="T75" fmla="*/ 396 h 3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1" h="396">
                  <a:moveTo>
                    <a:pt x="0" y="40"/>
                  </a:moveTo>
                  <a:lnTo>
                    <a:pt x="26" y="82"/>
                  </a:lnTo>
                  <a:lnTo>
                    <a:pt x="7" y="173"/>
                  </a:lnTo>
                  <a:lnTo>
                    <a:pt x="26" y="183"/>
                  </a:lnTo>
                  <a:lnTo>
                    <a:pt x="17" y="195"/>
                  </a:lnTo>
                  <a:lnTo>
                    <a:pt x="2" y="232"/>
                  </a:lnTo>
                  <a:lnTo>
                    <a:pt x="32" y="286"/>
                  </a:lnTo>
                  <a:lnTo>
                    <a:pt x="50" y="395"/>
                  </a:lnTo>
                  <a:lnTo>
                    <a:pt x="70" y="396"/>
                  </a:lnTo>
                  <a:lnTo>
                    <a:pt x="102" y="364"/>
                  </a:lnTo>
                  <a:lnTo>
                    <a:pt x="156" y="392"/>
                  </a:lnTo>
                  <a:lnTo>
                    <a:pt x="160" y="372"/>
                  </a:lnTo>
                  <a:lnTo>
                    <a:pt x="208" y="378"/>
                  </a:lnTo>
                  <a:lnTo>
                    <a:pt x="225" y="300"/>
                  </a:lnTo>
                  <a:lnTo>
                    <a:pt x="310" y="286"/>
                  </a:lnTo>
                  <a:lnTo>
                    <a:pt x="340" y="313"/>
                  </a:lnTo>
                  <a:lnTo>
                    <a:pt x="351" y="252"/>
                  </a:lnTo>
                  <a:lnTo>
                    <a:pt x="332" y="200"/>
                  </a:lnTo>
                  <a:lnTo>
                    <a:pt x="282" y="197"/>
                  </a:lnTo>
                  <a:lnTo>
                    <a:pt x="262" y="118"/>
                  </a:lnTo>
                  <a:lnTo>
                    <a:pt x="131" y="67"/>
                  </a:lnTo>
                  <a:lnTo>
                    <a:pt x="125" y="0"/>
                  </a:lnTo>
                  <a:lnTo>
                    <a:pt x="36" y="43"/>
                  </a:lnTo>
                  <a:lnTo>
                    <a:pt x="0" y="4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09" name="Freeform 286">
              <a:extLst>
                <a:ext uri="{FF2B5EF4-FFF2-40B4-BE49-F238E27FC236}">
                  <a16:creationId xmlns:a16="http://schemas.microsoft.com/office/drawing/2014/main" id="{5CAACF0B-F058-4DF4-AD1F-8393C15BA7D3}"/>
                </a:ext>
              </a:extLst>
            </p:cNvPr>
            <p:cNvSpPr>
              <a:spLocks noChangeAspect="1"/>
            </p:cNvSpPr>
            <p:nvPr/>
          </p:nvSpPr>
          <p:spPr bwMode="auto">
            <a:xfrm>
              <a:off x="2435220" y="4362495"/>
              <a:ext cx="795337" cy="941385"/>
            </a:xfrm>
            <a:custGeom>
              <a:avLst/>
              <a:gdLst>
                <a:gd name="T0" fmla="*/ 20779 w 1145"/>
                <a:gd name="T1" fmla="*/ 275430 h 1169"/>
                <a:gd name="T2" fmla="*/ 41559 w 1145"/>
                <a:gd name="T3" fmla="*/ 275430 h 1169"/>
                <a:gd name="T4" fmla="*/ 62338 w 1145"/>
                <a:gd name="T5" fmla="*/ 321299 h 1169"/>
                <a:gd name="T6" fmla="*/ 124648 w 1145"/>
                <a:gd name="T7" fmla="*/ 275430 h 1169"/>
                <a:gd name="T8" fmla="*/ 207738 w 1145"/>
                <a:gd name="T9" fmla="*/ 367222 h 1169"/>
                <a:gd name="T10" fmla="*/ 228517 w 1145"/>
                <a:gd name="T11" fmla="*/ 413090 h 1169"/>
                <a:gd name="T12" fmla="*/ 228517 w 1145"/>
                <a:gd name="T13" fmla="*/ 504882 h 1169"/>
                <a:gd name="T14" fmla="*/ 270076 w 1145"/>
                <a:gd name="T15" fmla="*/ 550806 h 1169"/>
                <a:gd name="T16" fmla="*/ 290855 w 1145"/>
                <a:gd name="T17" fmla="*/ 596729 h 1169"/>
                <a:gd name="T18" fmla="*/ 311635 w 1145"/>
                <a:gd name="T19" fmla="*/ 642597 h 1169"/>
                <a:gd name="T20" fmla="*/ 249297 w 1145"/>
                <a:gd name="T21" fmla="*/ 734389 h 1169"/>
                <a:gd name="T22" fmla="*/ 311635 w 1145"/>
                <a:gd name="T23" fmla="*/ 780312 h 1169"/>
                <a:gd name="T24" fmla="*/ 311635 w 1145"/>
                <a:gd name="T25" fmla="*/ 826236 h 1169"/>
                <a:gd name="T26" fmla="*/ 394724 w 1145"/>
                <a:gd name="T27" fmla="*/ 642597 h 1169"/>
                <a:gd name="T28" fmla="*/ 477842 w 1145"/>
                <a:gd name="T29" fmla="*/ 550806 h 1169"/>
                <a:gd name="T30" fmla="*/ 519372 w 1145"/>
                <a:gd name="T31" fmla="*/ 459014 h 1169"/>
                <a:gd name="T32" fmla="*/ 581710 w 1145"/>
                <a:gd name="T33" fmla="*/ 275430 h 1169"/>
                <a:gd name="T34" fmla="*/ 581710 w 1145"/>
                <a:gd name="T35" fmla="*/ 183583 h 1169"/>
                <a:gd name="T36" fmla="*/ 519372 w 1145"/>
                <a:gd name="T37" fmla="*/ 137715 h 1169"/>
                <a:gd name="T38" fmla="*/ 436283 w 1145"/>
                <a:gd name="T39" fmla="*/ 137715 h 1169"/>
                <a:gd name="T40" fmla="*/ 394724 w 1145"/>
                <a:gd name="T41" fmla="*/ 91792 h 1169"/>
                <a:gd name="T42" fmla="*/ 373945 w 1145"/>
                <a:gd name="T43" fmla="*/ 137715 h 1169"/>
                <a:gd name="T44" fmla="*/ 353166 w 1145"/>
                <a:gd name="T45" fmla="*/ 137715 h 1169"/>
                <a:gd name="T46" fmla="*/ 353166 w 1145"/>
                <a:gd name="T47" fmla="*/ 45924 h 1169"/>
                <a:gd name="T48" fmla="*/ 311635 w 1145"/>
                <a:gd name="T49" fmla="*/ 45924 h 1169"/>
                <a:gd name="T50" fmla="*/ 270076 w 1145"/>
                <a:gd name="T51" fmla="*/ 45924 h 1169"/>
                <a:gd name="T52" fmla="*/ 207738 w 1145"/>
                <a:gd name="T53" fmla="*/ 45924 h 1169"/>
                <a:gd name="T54" fmla="*/ 207738 w 1145"/>
                <a:gd name="T55" fmla="*/ 0 h 1169"/>
                <a:gd name="T56" fmla="*/ 124648 w 1145"/>
                <a:gd name="T57" fmla="*/ 0 h 1169"/>
                <a:gd name="T58" fmla="*/ 166207 w 1145"/>
                <a:gd name="T59" fmla="*/ 45924 h 1169"/>
                <a:gd name="T60" fmla="*/ 103869 w 1145"/>
                <a:gd name="T61" fmla="*/ 45924 h 1169"/>
                <a:gd name="T62" fmla="*/ 62338 w 1145"/>
                <a:gd name="T63" fmla="*/ 45924 h 1169"/>
                <a:gd name="T64" fmla="*/ 62338 w 1145"/>
                <a:gd name="T65" fmla="*/ 91792 h 1169"/>
                <a:gd name="T66" fmla="*/ 62338 w 1145"/>
                <a:gd name="T67" fmla="*/ 183583 h 1169"/>
                <a:gd name="T68" fmla="*/ 0 w 1145"/>
                <a:gd name="T69" fmla="*/ 229507 h 1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45"/>
                <a:gd name="T106" fmla="*/ 0 h 1169"/>
                <a:gd name="T107" fmla="*/ 1145 w 1145"/>
                <a:gd name="T108" fmla="*/ 1169 h 11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5" h="1169">
                  <a:moveTo>
                    <a:pt x="0" y="371"/>
                  </a:moveTo>
                  <a:lnTo>
                    <a:pt x="26" y="425"/>
                  </a:lnTo>
                  <a:lnTo>
                    <a:pt x="65" y="442"/>
                  </a:lnTo>
                  <a:lnTo>
                    <a:pt x="96" y="422"/>
                  </a:lnTo>
                  <a:lnTo>
                    <a:pt x="96" y="470"/>
                  </a:lnTo>
                  <a:lnTo>
                    <a:pt x="123" y="470"/>
                  </a:lnTo>
                  <a:lnTo>
                    <a:pt x="159" y="473"/>
                  </a:lnTo>
                  <a:lnTo>
                    <a:pt x="248" y="430"/>
                  </a:lnTo>
                  <a:lnTo>
                    <a:pt x="254" y="497"/>
                  </a:lnTo>
                  <a:lnTo>
                    <a:pt x="385" y="548"/>
                  </a:lnTo>
                  <a:lnTo>
                    <a:pt x="405" y="627"/>
                  </a:lnTo>
                  <a:lnTo>
                    <a:pt x="455" y="630"/>
                  </a:lnTo>
                  <a:lnTo>
                    <a:pt x="474" y="682"/>
                  </a:lnTo>
                  <a:lnTo>
                    <a:pt x="463" y="743"/>
                  </a:lnTo>
                  <a:lnTo>
                    <a:pt x="470" y="802"/>
                  </a:lnTo>
                  <a:lnTo>
                    <a:pt x="531" y="811"/>
                  </a:lnTo>
                  <a:lnTo>
                    <a:pt x="538" y="852"/>
                  </a:lnTo>
                  <a:lnTo>
                    <a:pt x="569" y="860"/>
                  </a:lnTo>
                  <a:lnTo>
                    <a:pt x="564" y="911"/>
                  </a:lnTo>
                  <a:lnTo>
                    <a:pt x="588" y="913"/>
                  </a:lnTo>
                  <a:lnTo>
                    <a:pt x="592" y="958"/>
                  </a:lnTo>
                  <a:lnTo>
                    <a:pt x="477" y="1055"/>
                  </a:lnTo>
                  <a:lnTo>
                    <a:pt x="499" y="1051"/>
                  </a:lnTo>
                  <a:lnTo>
                    <a:pt x="588" y="1112"/>
                  </a:lnTo>
                  <a:lnTo>
                    <a:pt x="605" y="1138"/>
                  </a:lnTo>
                  <a:lnTo>
                    <a:pt x="599" y="1169"/>
                  </a:lnTo>
                  <a:lnTo>
                    <a:pt x="739" y="995"/>
                  </a:lnTo>
                  <a:lnTo>
                    <a:pt x="746" y="907"/>
                  </a:lnTo>
                  <a:lnTo>
                    <a:pt x="860" y="826"/>
                  </a:lnTo>
                  <a:lnTo>
                    <a:pt x="929" y="826"/>
                  </a:lnTo>
                  <a:lnTo>
                    <a:pt x="959" y="799"/>
                  </a:lnTo>
                  <a:lnTo>
                    <a:pt x="1017" y="666"/>
                  </a:lnTo>
                  <a:lnTo>
                    <a:pt x="1024" y="536"/>
                  </a:lnTo>
                  <a:lnTo>
                    <a:pt x="1136" y="412"/>
                  </a:lnTo>
                  <a:lnTo>
                    <a:pt x="1145" y="357"/>
                  </a:lnTo>
                  <a:lnTo>
                    <a:pt x="1128" y="303"/>
                  </a:lnTo>
                  <a:lnTo>
                    <a:pt x="1082" y="296"/>
                  </a:lnTo>
                  <a:lnTo>
                    <a:pt x="1008" y="241"/>
                  </a:lnTo>
                  <a:lnTo>
                    <a:pt x="865" y="228"/>
                  </a:lnTo>
                  <a:lnTo>
                    <a:pt x="851" y="194"/>
                  </a:lnTo>
                  <a:lnTo>
                    <a:pt x="784" y="169"/>
                  </a:lnTo>
                  <a:lnTo>
                    <a:pt x="759" y="170"/>
                  </a:lnTo>
                  <a:lnTo>
                    <a:pt x="721" y="221"/>
                  </a:lnTo>
                  <a:lnTo>
                    <a:pt x="719" y="204"/>
                  </a:lnTo>
                  <a:lnTo>
                    <a:pt x="658" y="211"/>
                  </a:lnTo>
                  <a:lnTo>
                    <a:pt x="683" y="202"/>
                  </a:lnTo>
                  <a:lnTo>
                    <a:pt x="660" y="163"/>
                  </a:lnTo>
                  <a:lnTo>
                    <a:pt x="704" y="105"/>
                  </a:lnTo>
                  <a:lnTo>
                    <a:pt x="657" y="33"/>
                  </a:lnTo>
                  <a:lnTo>
                    <a:pt x="613" y="89"/>
                  </a:lnTo>
                  <a:lnTo>
                    <a:pt x="572" y="85"/>
                  </a:lnTo>
                  <a:lnTo>
                    <a:pt x="510" y="95"/>
                  </a:lnTo>
                  <a:lnTo>
                    <a:pt x="426" y="106"/>
                  </a:lnTo>
                  <a:lnTo>
                    <a:pt x="412" y="77"/>
                  </a:lnTo>
                  <a:lnTo>
                    <a:pt x="416" y="21"/>
                  </a:lnTo>
                  <a:lnTo>
                    <a:pt x="391" y="0"/>
                  </a:lnTo>
                  <a:lnTo>
                    <a:pt x="317" y="36"/>
                  </a:lnTo>
                  <a:lnTo>
                    <a:pt x="268" y="24"/>
                  </a:lnTo>
                  <a:lnTo>
                    <a:pt x="282" y="81"/>
                  </a:lnTo>
                  <a:lnTo>
                    <a:pt x="310" y="86"/>
                  </a:lnTo>
                  <a:lnTo>
                    <a:pt x="239" y="126"/>
                  </a:lnTo>
                  <a:lnTo>
                    <a:pt x="207" y="112"/>
                  </a:lnTo>
                  <a:lnTo>
                    <a:pt x="188" y="92"/>
                  </a:lnTo>
                  <a:lnTo>
                    <a:pt x="119" y="103"/>
                  </a:lnTo>
                  <a:lnTo>
                    <a:pt x="140" y="133"/>
                  </a:lnTo>
                  <a:lnTo>
                    <a:pt x="112" y="136"/>
                  </a:lnTo>
                  <a:lnTo>
                    <a:pt x="128" y="187"/>
                  </a:lnTo>
                  <a:lnTo>
                    <a:pt x="115" y="272"/>
                  </a:lnTo>
                  <a:lnTo>
                    <a:pt x="41" y="302"/>
                  </a:lnTo>
                  <a:lnTo>
                    <a:pt x="0" y="37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10" name="Freeform 287">
              <a:extLst>
                <a:ext uri="{FF2B5EF4-FFF2-40B4-BE49-F238E27FC236}">
                  <a16:creationId xmlns:a16="http://schemas.microsoft.com/office/drawing/2014/main" id="{31CDD71C-CFE2-4621-8B56-B2409CA3C9CA}"/>
                </a:ext>
              </a:extLst>
            </p:cNvPr>
            <p:cNvSpPr>
              <a:spLocks noChangeAspect="1"/>
            </p:cNvSpPr>
            <p:nvPr/>
          </p:nvSpPr>
          <p:spPr bwMode="auto">
            <a:xfrm>
              <a:off x="2119309" y="4041820"/>
              <a:ext cx="15875" cy="61912"/>
            </a:xfrm>
            <a:custGeom>
              <a:avLst/>
              <a:gdLst>
                <a:gd name="T0" fmla="*/ 0 w 24"/>
                <a:gd name="T1" fmla="*/ 46886 h 77"/>
                <a:gd name="T2" fmla="*/ 17143 w 24"/>
                <a:gd name="T3" fmla="*/ 93772 h 77"/>
                <a:gd name="T4" fmla="*/ 17143 w 24"/>
                <a:gd name="T5" fmla="*/ 0 h 77"/>
                <a:gd name="T6" fmla="*/ 0 w 24"/>
                <a:gd name="T7" fmla="*/ 46886 h 77"/>
                <a:gd name="T8" fmla="*/ 0 60000 65536"/>
                <a:gd name="T9" fmla="*/ 0 60000 65536"/>
                <a:gd name="T10" fmla="*/ 0 60000 65536"/>
                <a:gd name="T11" fmla="*/ 0 60000 65536"/>
                <a:gd name="T12" fmla="*/ 0 w 24"/>
                <a:gd name="T13" fmla="*/ 0 h 77"/>
                <a:gd name="T14" fmla="*/ 24 w 24"/>
                <a:gd name="T15" fmla="*/ 77 h 77"/>
              </a:gdLst>
              <a:ahLst/>
              <a:cxnLst>
                <a:cxn ang="T8">
                  <a:pos x="T0" y="T1"/>
                </a:cxn>
                <a:cxn ang="T9">
                  <a:pos x="T2" y="T3"/>
                </a:cxn>
                <a:cxn ang="T10">
                  <a:pos x="T4" y="T5"/>
                </a:cxn>
                <a:cxn ang="T11">
                  <a:pos x="T6" y="T7"/>
                </a:cxn>
              </a:cxnLst>
              <a:rect l="T12" t="T13" r="T14" b="T15"/>
              <a:pathLst>
                <a:path w="24" h="77">
                  <a:moveTo>
                    <a:pt x="0" y="16"/>
                  </a:moveTo>
                  <a:lnTo>
                    <a:pt x="11" y="77"/>
                  </a:lnTo>
                  <a:lnTo>
                    <a:pt x="24" y="0"/>
                  </a:lnTo>
                  <a:lnTo>
                    <a:pt x="0" y="16"/>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11" name="Freeform 312">
              <a:extLst>
                <a:ext uri="{FF2B5EF4-FFF2-40B4-BE49-F238E27FC236}">
                  <a16:creationId xmlns:a16="http://schemas.microsoft.com/office/drawing/2014/main" id="{16181035-D333-4957-9843-5FC3ABCDD6CA}"/>
                </a:ext>
              </a:extLst>
            </p:cNvPr>
            <p:cNvSpPr>
              <a:spLocks noChangeAspect="1"/>
            </p:cNvSpPr>
            <p:nvPr/>
          </p:nvSpPr>
          <p:spPr bwMode="auto">
            <a:xfrm>
              <a:off x="2397121" y="4895894"/>
              <a:ext cx="171450" cy="987423"/>
            </a:xfrm>
            <a:custGeom>
              <a:avLst/>
              <a:gdLst>
                <a:gd name="T0" fmla="*/ 0 w 244"/>
                <a:gd name="T1" fmla="*/ 645133 h 1225"/>
                <a:gd name="T2" fmla="*/ 22114 w 244"/>
                <a:gd name="T3" fmla="*/ 645133 h 1225"/>
                <a:gd name="T4" fmla="*/ 22114 w 244"/>
                <a:gd name="T5" fmla="*/ 645133 h 1225"/>
                <a:gd name="T6" fmla="*/ 44228 w 244"/>
                <a:gd name="T7" fmla="*/ 599032 h 1225"/>
                <a:gd name="T8" fmla="*/ 44228 w 244"/>
                <a:gd name="T9" fmla="*/ 599032 h 1225"/>
                <a:gd name="T10" fmla="*/ 66342 w 244"/>
                <a:gd name="T11" fmla="*/ 552931 h 1225"/>
                <a:gd name="T12" fmla="*/ 22114 w 244"/>
                <a:gd name="T13" fmla="*/ 506886 h 1225"/>
                <a:gd name="T14" fmla="*/ 44228 w 244"/>
                <a:gd name="T15" fmla="*/ 414740 h 1225"/>
                <a:gd name="T16" fmla="*/ 66342 w 244"/>
                <a:gd name="T17" fmla="*/ 322539 h 1225"/>
                <a:gd name="T18" fmla="*/ 66342 w 244"/>
                <a:gd name="T19" fmla="*/ 230393 h 1225"/>
                <a:gd name="T20" fmla="*/ 88455 w 244"/>
                <a:gd name="T21" fmla="*/ 46101 h 1225"/>
                <a:gd name="T22" fmla="*/ 88455 w 244"/>
                <a:gd name="T23" fmla="*/ 0 h 1225"/>
                <a:gd name="T24" fmla="*/ 88455 w 244"/>
                <a:gd name="T25" fmla="*/ 0 h 1225"/>
                <a:gd name="T26" fmla="*/ 110569 w 244"/>
                <a:gd name="T27" fmla="*/ 0 h 1225"/>
                <a:gd name="T28" fmla="*/ 132683 w 244"/>
                <a:gd name="T29" fmla="*/ 92146 h 1225"/>
                <a:gd name="T30" fmla="*/ 132683 w 244"/>
                <a:gd name="T31" fmla="*/ 92146 h 1225"/>
                <a:gd name="T32" fmla="*/ 132683 w 244"/>
                <a:gd name="T33" fmla="*/ 138246 h 1225"/>
                <a:gd name="T34" fmla="*/ 110569 w 244"/>
                <a:gd name="T35" fmla="*/ 138246 h 1225"/>
                <a:gd name="T36" fmla="*/ 110569 w 244"/>
                <a:gd name="T37" fmla="*/ 184292 h 1225"/>
                <a:gd name="T38" fmla="*/ 88455 w 244"/>
                <a:gd name="T39" fmla="*/ 230393 h 1225"/>
                <a:gd name="T40" fmla="*/ 88455 w 244"/>
                <a:gd name="T41" fmla="*/ 276493 h 1225"/>
                <a:gd name="T42" fmla="*/ 88455 w 244"/>
                <a:gd name="T43" fmla="*/ 368639 h 1225"/>
                <a:gd name="T44" fmla="*/ 66342 w 244"/>
                <a:gd name="T45" fmla="*/ 414740 h 1225"/>
                <a:gd name="T46" fmla="*/ 66342 w 244"/>
                <a:gd name="T47" fmla="*/ 552931 h 1225"/>
                <a:gd name="T48" fmla="*/ 66342 w 244"/>
                <a:gd name="T49" fmla="*/ 599032 h 1225"/>
                <a:gd name="T50" fmla="*/ 66342 w 244"/>
                <a:gd name="T51" fmla="*/ 599032 h 1225"/>
                <a:gd name="T52" fmla="*/ 66342 w 244"/>
                <a:gd name="T53" fmla="*/ 645133 h 1225"/>
                <a:gd name="T54" fmla="*/ 44228 w 244"/>
                <a:gd name="T55" fmla="*/ 783323 h 1225"/>
                <a:gd name="T56" fmla="*/ 44228 w 244"/>
                <a:gd name="T57" fmla="*/ 783323 h 1225"/>
                <a:gd name="T58" fmla="*/ 44228 w 244"/>
                <a:gd name="T59" fmla="*/ 783323 h 1225"/>
                <a:gd name="T60" fmla="*/ 66342 w 244"/>
                <a:gd name="T61" fmla="*/ 829424 h 1225"/>
                <a:gd name="T62" fmla="*/ 110569 w 244"/>
                <a:gd name="T63" fmla="*/ 829424 h 1225"/>
                <a:gd name="T64" fmla="*/ 88455 w 244"/>
                <a:gd name="T65" fmla="*/ 829424 h 1225"/>
                <a:gd name="T66" fmla="*/ 66342 w 244"/>
                <a:gd name="T67" fmla="*/ 875525 h 1225"/>
                <a:gd name="T68" fmla="*/ 66342 w 244"/>
                <a:gd name="T69" fmla="*/ 829424 h 1225"/>
                <a:gd name="T70" fmla="*/ 88455 w 244"/>
                <a:gd name="T71" fmla="*/ 829424 h 1225"/>
                <a:gd name="T72" fmla="*/ 44228 w 244"/>
                <a:gd name="T73" fmla="*/ 829424 h 1225"/>
                <a:gd name="T74" fmla="*/ 44228 w 244"/>
                <a:gd name="T75" fmla="*/ 783323 h 1225"/>
                <a:gd name="T76" fmla="*/ 44228 w 244"/>
                <a:gd name="T77" fmla="*/ 829424 h 1225"/>
                <a:gd name="T78" fmla="*/ 22114 w 244"/>
                <a:gd name="T79" fmla="*/ 783323 h 1225"/>
                <a:gd name="T80" fmla="*/ 44228 w 244"/>
                <a:gd name="T81" fmla="*/ 783323 h 1225"/>
                <a:gd name="T82" fmla="*/ 22114 w 244"/>
                <a:gd name="T83" fmla="*/ 737278 h 1225"/>
                <a:gd name="T84" fmla="*/ 22114 w 244"/>
                <a:gd name="T85" fmla="*/ 737278 h 1225"/>
                <a:gd name="T86" fmla="*/ 22114 w 244"/>
                <a:gd name="T87" fmla="*/ 691178 h 1225"/>
                <a:gd name="T88" fmla="*/ 44228 w 244"/>
                <a:gd name="T89" fmla="*/ 691178 h 1225"/>
                <a:gd name="T90" fmla="*/ 22114 w 244"/>
                <a:gd name="T91" fmla="*/ 691178 h 1225"/>
                <a:gd name="T92" fmla="*/ 22114 w 244"/>
                <a:gd name="T93" fmla="*/ 645133 h 1225"/>
                <a:gd name="T94" fmla="*/ 0 w 244"/>
                <a:gd name="T95" fmla="*/ 645133 h 12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4"/>
                <a:gd name="T145" fmla="*/ 0 h 1225"/>
                <a:gd name="T146" fmla="*/ 244 w 244"/>
                <a:gd name="T147" fmla="*/ 1225 h 12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4" h="1225">
                  <a:moveTo>
                    <a:pt x="0" y="958"/>
                  </a:moveTo>
                  <a:lnTo>
                    <a:pt x="20" y="925"/>
                  </a:lnTo>
                  <a:lnTo>
                    <a:pt x="51" y="948"/>
                  </a:lnTo>
                  <a:lnTo>
                    <a:pt x="84" y="886"/>
                  </a:lnTo>
                  <a:lnTo>
                    <a:pt x="72" y="862"/>
                  </a:lnTo>
                  <a:lnTo>
                    <a:pt x="97" y="775"/>
                  </a:lnTo>
                  <a:lnTo>
                    <a:pt x="51" y="767"/>
                  </a:lnTo>
                  <a:lnTo>
                    <a:pt x="58" y="627"/>
                  </a:lnTo>
                  <a:lnTo>
                    <a:pt x="119" y="481"/>
                  </a:lnTo>
                  <a:lnTo>
                    <a:pt x="118" y="358"/>
                  </a:lnTo>
                  <a:lnTo>
                    <a:pt x="160" y="125"/>
                  </a:lnTo>
                  <a:lnTo>
                    <a:pt x="147" y="21"/>
                  </a:lnTo>
                  <a:lnTo>
                    <a:pt x="176" y="0"/>
                  </a:lnTo>
                  <a:lnTo>
                    <a:pt x="206" y="54"/>
                  </a:lnTo>
                  <a:lnTo>
                    <a:pt x="224" y="163"/>
                  </a:lnTo>
                  <a:lnTo>
                    <a:pt x="244" y="164"/>
                  </a:lnTo>
                  <a:lnTo>
                    <a:pt x="242" y="201"/>
                  </a:lnTo>
                  <a:lnTo>
                    <a:pt x="210" y="217"/>
                  </a:lnTo>
                  <a:lnTo>
                    <a:pt x="211" y="289"/>
                  </a:lnTo>
                  <a:lnTo>
                    <a:pt x="176" y="328"/>
                  </a:lnTo>
                  <a:lnTo>
                    <a:pt x="147" y="429"/>
                  </a:lnTo>
                  <a:lnTo>
                    <a:pt x="169" y="524"/>
                  </a:lnTo>
                  <a:lnTo>
                    <a:pt x="132" y="604"/>
                  </a:lnTo>
                  <a:lnTo>
                    <a:pt x="105" y="805"/>
                  </a:lnTo>
                  <a:lnTo>
                    <a:pt x="125" y="880"/>
                  </a:lnTo>
                  <a:lnTo>
                    <a:pt x="106" y="886"/>
                  </a:lnTo>
                  <a:lnTo>
                    <a:pt x="115" y="951"/>
                  </a:lnTo>
                  <a:lnTo>
                    <a:pt x="65" y="1088"/>
                  </a:lnTo>
                  <a:lnTo>
                    <a:pt x="71" y="1109"/>
                  </a:lnTo>
                  <a:lnTo>
                    <a:pt x="94" y="1102"/>
                  </a:lnTo>
                  <a:lnTo>
                    <a:pt x="105" y="1155"/>
                  </a:lnTo>
                  <a:lnTo>
                    <a:pt x="211" y="1164"/>
                  </a:lnTo>
                  <a:lnTo>
                    <a:pt x="139" y="1186"/>
                  </a:lnTo>
                  <a:lnTo>
                    <a:pt x="132" y="1225"/>
                  </a:lnTo>
                  <a:lnTo>
                    <a:pt x="99" y="1215"/>
                  </a:lnTo>
                  <a:lnTo>
                    <a:pt x="135" y="1189"/>
                  </a:lnTo>
                  <a:lnTo>
                    <a:pt x="82" y="1177"/>
                  </a:lnTo>
                  <a:lnTo>
                    <a:pt x="77" y="1133"/>
                  </a:lnTo>
                  <a:lnTo>
                    <a:pt x="64" y="1155"/>
                  </a:lnTo>
                  <a:lnTo>
                    <a:pt x="44" y="1115"/>
                  </a:lnTo>
                  <a:lnTo>
                    <a:pt x="53" y="1104"/>
                  </a:lnTo>
                  <a:lnTo>
                    <a:pt x="31" y="1085"/>
                  </a:lnTo>
                  <a:lnTo>
                    <a:pt x="51" y="1063"/>
                  </a:lnTo>
                  <a:lnTo>
                    <a:pt x="31" y="1003"/>
                  </a:lnTo>
                  <a:lnTo>
                    <a:pt x="70" y="1010"/>
                  </a:lnTo>
                  <a:lnTo>
                    <a:pt x="31" y="979"/>
                  </a:lnTo>
                  <a:lnTo>
                    <a:pt x="40" y="955"/>
                  </a:lnTo>
                  <a:lnTo>
                    <a:pt x="0" y="958"/>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12" name="Freeform 313">
              <a:extLst>
                <a:ext uri="{FF2B5EF4-FFF2-40B4-BE49-F238E27FC236}">
                  <a16:creationId xmlns:a16="http://schemas.microsoft.com/office/drawing/2014/main" id="{BD59CAFE-2C79-4BAF-AD6C-CD47FE0B2DED}"/>
                </a:ext>
              </a:extLst>
            </p:cNvPr>
            <p:cNvSpPr>
              <a:spLocks noChangeAspect="1"/>
            </p:cNvSpPr>
            <p:nvPr/>
          </p:nvSpPr>
          <p:spPr bwMode="auto">
            <a:xfrm>
              <a:off x="2406645" y="5726153"/>
              <a:ext cx="14288" cy="34925"/>
            </a:xfrm>
            <a:custGeom>
              <a:avLst/>
              <a:gdLst>
                <a:gd name="T0" fmla="*/ 0 w 20"/>
                <a:gd name="T1" fmla="*/ 43383 h 44"/>
                <a:gd name="T2" fmla="*/ 24057 w 20"/>
                <a:gd name="T3" fmla="*/ 0 h 44"/>
                <a:gd name="T4" fmla="*/ 24057 w 20"/>
                <a:gd name="T5" fmla="*/ 43383 h 44"/>
                <a:gd name="T6" fmla="*/ 0 w 20"/>
                <a:gd name="T7" fmla="*/ 43383 h 44"/>
                <a:gd name="T8" fmla="*/ 0 60000 65536"/>
                <a:gd name="T9" fmla="*/ 0 60000 65536"/>
                <a:gd name="T10" fmla="*/ 0 60000 65536"/>
                <a:gd name="T11" fmla="*/ 0 60000 65536"/>
                <a:gd name="T12" fmla="*/ 0 w 20"/>
                <a:gd name="T13" fmla="*/ 0 h 44"/>
                <a:gd name="T14" fmla="*/ 20 w 20"/>
                <a:gd name="T15" fmla="*/ 44 h 44"/>
              </a:gdLst>
              <a:ahLst/>
              <a:cxnLst>
                <a:cxn ang="T8">
                  <a:pos x="T0" y="T1"/>
                </a:cxn>
                <a:cxn ang="T9">
                  <a:pos x="T2" y="T3"/>
                </a:cxn>
                <a:cxn ang="T10">
                  <a:pos x="T4" y="T5"/>
                </a:cxn>
                <a:cxn ang="T11">
                  <a:pos x="T6" y="T7"/>
                </a:cxn>
              </a:cxnLst>
              <a:rect l="T12" t="T13" r="T14" b="T15"/>
              <a:pathLst>
                <a:path w="20" h="44">
                  <a:moveTo>
                    <a:pt x="0" y="21"/>
                  </a:moveTo>
                  <a:lnTo>
                    <a:pt x="8" y="0"/>
                  </a:lnTo>
                  <a:lnTo>
                    <a:pt x="20" y="44"/>
                  </a:lnTo>
                  <a:lnTo>
                    <a:pt x="0" y="2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13" name="Freeform 314">
              <a:extLst>
                <a:ext uri="{FF2B5EF4-FFF2-40B4-BE49-F238E27FC236}">
                  <a16:creationId xmlns:a16="http://schemas.microsoft.com/office/drawing/2014/main" id="{06647120-07C7-4D6F-8B15-A9ECE7F36A84}"/>
                </a:ext>
              </a:extLst>
            </p:cNvPr>
            <p:cNvSpPr>
              <a:spLocks noChangeAspect="1"/>
            </p:cNvSpPr>
            <p:nvPr/>
          </p:nvSpPr>
          <p:spPr bwMode="auto">
            <a:xfrm>
              <a:off x="2422521" y="5522954"/>
              <a:ext cx="12700" cy="47625"/>
            </a:xfrm>
            <a:custGeom>
              <a:avLst/>
              <a:gdLst>
                <a:gd name="T0" fmla="*/ 0 w 17"/>
                <a:gd name="T1" fmla="*/ 49685 h 58"/>
                <a:gd name="T2" fmla="*/ 32902 w 17"/>
                <a:gd name="T3" fmla="*/ 0 h 58"/>
                <a:gd name="T4" fmla="*/ 32902 w 17"/>
                <a:gd name="T5" fmla="*/ 49685 h 58"/>
                <a:gd name="T6" fmla="*/ 0 w 17"/>
                <a:gd name="T7" fmla="*/ 49685 h 58"/>
                <a:gd name="T8" fmla="*/ 0 60000 65536"/>
                <a:gd name="T9" fmla="*/ 0 60000 65536"/>
                <a:gd name="T10" fmla="*/ 0 60000 65536"/>
                <a:gd name="T11" fmla="*/ 0 60000 65536"/>
                <a:gd name="T12" fmla="*/ 0 w 17"/>
                <a:gd name="T13" fmla="*/ 0 h 58"/>
                <a:gd name="T14" fmla="*/ 17 w 17"/>
                <a:gd name="T15" fmla="*/ 58 h 58"/>
              </a:gdLst>
              <a:ahLst/>
              <a:cxnLst>
                <a:cxn ang="T8">
                  <a:pos x="T0" y="T1"/>
                </a:cxn>
                <a:cxn ang="T9">
                  <a:pos x="T2" y="T3"/>
                </a:cxn>
                <a:cxn ang="T10">
                  <a:pos x="T4" y="T5"/>
                </a:cxn>
                <a:cxn ang="T11">
                  <a:pos x="T6" y="T7"/>
                </a:cxn>
              </a:cxnLst>
              <a:rect l="T12" t="T13" r="T14" b="T15"/>
              <a:pathLst>
                <a:path w="17" h="58">
                  <a:moveTo>
                    <a:pt x="0" y="49"/>
                  </a:moveTo>
                  <a:lnTo>
                    <a:pt x="17" y="0"/>
                  </a:lnTo>
                  <a:lnTo>
                    <a:pt x="17" y="58"/>
                  </a:lnTo>
                  <a:lnTo>
                    <a:pt x="0" y="49"/>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14" name="Freeform 318">
              <a:extLst>
                <a:ext uri="{FF2B5EF4-FFF2-40B4-BE49-F238E27FC236}">
                  <a16:creationId xmlns:a16="http://schemas.microsoft.com/office/drawing/2014/main" id="{6C20CA72-5A53-498B-A63C-D40A0B50C08C}"/>
                </a:ext>
              </a:extLst>
            </p:cNvPr>
            <p:cNvSpPr>
              <a:spLocks noChangeAspect="1"/>
            </p:cNvSpPr>
            <p:nvPr/>
          </p:nvSpPr>
          <p:spPr bwMode="auto">
            <a:xfrm>
              <a:off x="2332034" y="4189457"/>
              <a:ext cx="246063" cy="390525"/>
            </a:xfrm>
            <a:custGeom>
              <a:avLst/>
              <a:gdLst>
                <a:gd name="T0" fmla="*/ 0 w 353"/>
                <a:gd name="T1" fmla="*/ 278054 h 484"/>
                <a:gd name="T2" fmla="*/ 21091 w 353"/>
                <a:gd name="T3" fmla="*/ 278054 h 484"/>
                <a:gd name="T4" fmla="*/ 63302 w 353"/>
                <a:gd name="T5" fmla="*/ 278054 h 484"/>
                <a:gd name="T6" fmla="*/ 84421 w 353"/>
                <a:gd name="T7" fmla="*/ 324377 h 484"/>
                <a:gd name="T8" fmla="*/ 126632 w 353"/>
                <a:gd name="T9" fmla="*/ 324377 h 484"/>
                <a:gd name="T10" fmla="*/ 126632 w 353"/>
                <a:gd name="T11" fmla="*/ 370701 h 484"/>
                <a:gd name="T12" fmla="*/ 126632 w 353"/>
                <a:gd name="T13" fmla="*/ 370701 h 484"/>
                <a:gd name="T14" fmla="*/ 126632 w 353"/>
                <a:gd name="T15" fmla="*/ 324377 h 484"/>
                <a:gd name="T16" fmla="*/ 126632 w 353"/>
                <a:gd name="T17" fmla="*/ 278054 h 484"/>
                <a:gd name="T18" fmla="*/ 147724 w 353"/>
                <a:gd name="T19" fmla="*/ 278054 h 484"/>
                <a:gd name="T20" fmla="*/ 126632 w 353"/>
                <a:gd name="T21" fmla="*/ 231675 h 484"/>
                <a:gd name="T22" fmla="*/ 189935 w 353"/>
                <a:gd name="T23" fmla="*/ 231675 h 484"/>
                <a:gd name="T24" fmla="*/ 189935 w 353"/>
                <a:gd name="T25" fmla="*/ 278054 h 484"/>
                <a:gd name="T26" fmla="*/ 168843 w 353"/>
                <a:gd name="T27" fmla="*/ 231675 h 484"/>
                <a:gd name="T28" fmla="*/ 168843 w 353"/>
                <a:gd name="T29" fmla="*/ 139027 h 484"/>
                <a:gd name="T30" fmla="*/ 147724 w 353"/>
                <a:gd name="T31" fmla="*/ 139027 h 484"/>
                <a:gd name="T32" fmla="*/ 126632 w 353"/>
                <a:gd name="T33" fmla="*/ 139027 h 484"/>
                <a:gd name="T34" fmla="*/ 105513 w 353"/>
                <a:gd name="T35" fmla="*/ 139027 h 484"/>
                <a:gd name="T36" fmla="*/ 84421 w 353"/>
                <a:gd name="T37" fmla="*/ 92703 h 484"/>
                <a:gd name="T38" fmla="*/ 105513 w 353"/>
                <a:gd name="T39" fmla="*/ 46324 h 484"/>
                <a:gd name="T40" fmla="*/ 105513 w 353"/>
                <a:gd name="T41" fmla="*/ 0 h 484"/>
                <a:gd name="T42" fmla="*/ 63302 w 353"/>
                <a:gd name="T43" fmla="*/ 46324 h 484"/>
                <a:gd name="T44" fmla="*/ 42211 w 353"/>
                <a:gd name="T45" fmla="*/ 139027 h 484"/>
                <a:gd name="T46" fmla="*/ 21091 w 353"/>
                <a:gd name="T47" fmla="*/ 92703 h 484"/>
                <a:gd name="T48" fmla="*/ 21091 w 353"/>
                <a:gd name="T49" fmla="*/ 139027 h 484"/>
                <a:gd name="T50" fmla="*/ 21091 w 353"/>
                <a:gd name="T51" fmla="*/ 185351 h 484"/>
                <a:gd name="T52" fmla="*/ 42211 w 353"/>
                <a:gd name="T53" fmla="*/ 185351 h 484"/>
                <a:gd name="T54" fmla="*/ 0 w 353"/>
                <a:gd name="T55" fmla="*/ 278054 h 4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53"/>
                <a:gd name="T85" fmla="*/ 0 h 484"/>
                <a:gd name="T86" fmla="*/ 353 w 353"/>
                <a:gd name="T87" fmla="*/ 484 h 4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53" h="484">
                  <a:moveTo>
                    <a:pt x="0" y="321"/>
                  </a:moveTo>
                  <a:lnTo>
                    <a:pt x="43" y="358"/>
                  </a:lnTo>
                  <a:lnTo>
                    <a:pt x="105" y="365"/>
                  </a:lnTo>
                  <a:lnTo>
                    <a:pt x="169" y="431"/>
                  </a:lnTo>
                  <a:lnTo>
                    <a:pt x="252" y="437"/>
                  </a:lnTo>
                  <a:lnTo>
                    <a:pt x="241" y="472"/>
                  </a:lnTo>
                  <a:lnTo>
                    <a:pt x="261" y="484"/>
                  </a:lnTo>
                  <a:lnTo>
                    <a:pt x="274" y="399"/>
                  </a:lnTo>
                  <a:lnTo>
                    <a:pt x="258" y="348"/>
                  </a:lnTo>
                  <a:lnTo>
                    <a:pt x="286" y="345"/>
                  </a:lnTo>
                  <a:lnTo>
                    <a:pt x="265" y="315"/>
                  </a:lnTo>
                  <a:lnTo>
                    <a:pt x="334" y="304"/>
                  </a:lnTo>
                  <a:lnTo>
                    <a:pt x="353" y="324"/>
                  </a:lnTo>
                  <a:lnTo>
                    <a:pt x="325" y="282"/>
                  </a:lnTo>
                  <a:lnTo>
                    <a:pt x="333" y="181"/>
                  </a:lnTo>
                  <a:lnTo>
                    <a:pt x="276" y="184"/>
                  </a:lnTo>
                  <a:lnTo>
                    <a:pt x="258" y="160"/>
                  </a:lnTo>
                  <a:lnTo>
                    <a:pt x="201" y="153"/>
                  </a:lnTo>
                  <a:lnTo>
                    <a:pt x="165" y="95"/>
                  </a:lnTo>
                  <a:lnTo>
                    <a:pt x="220" y="18"/>
                  </a:lnTo>
                  <a:lnTo>
                    <a:pt x="213" y="0"/>
                  </a:lnTo>
                  <a:lnTo>
                    <a:pt x="114" y="42"/>
                  </a:lnTo>
                  <a:lnTo>
                    <a:pt x="60" y="130"/>
                  </a:lnTo>
                  <a:lnTo>
                    <a:pt x="43" y="109"/>
                  </a:lnTo>
                  <a:lnTo>
                    <a:pt x="27" y="151"/>
                  </a:lnTo>
                  <a:lnTo>
                    <a:pt x="43" y="248"/>
                  </a:lnTo>
                  <a:lnTo>
                    <a:pt x="54" y="248"/>
                  </a:lnTo>
                  <a:lnTo>
                    <a:pt x="0" y="32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15" name="Freeform 319">
              <a:extLst>
                <a:ext uri="{FF2B5EF4-FFF2-40B4-BE49-F238E27FC236}">
                  <a16:creationId xmlns:a16="http://schemas.microsoft.com/office/drawing/2014/main" id="{DFD4EADD-6634-487D-932D-593D6BCAD1BB}"/>
                </a:ext>
              </a:extLst>
            </p:cNvPr>
            <p:cNvSpPr>
              <a:spLocks noChangeAspect="1"/>
            </p:cNvSpPr>
            <p:nvPr/>
          </p:nvSpPr>
          <p:spPr bwMode="auto">
            <a:xfrm>
              <a:off x="2190746" y="4222794"/>
              <a:ext cx="63500" cy="63500"/>
            </a:xfrm>
            <a:custGeom>
              <a:avLst/>
              <a:gdLst>
                <a:gd name="T0" fmla="*/ 0 w 92"/>
                <a:gd name="T1" fmla="*/ 0 h 78"/>
                <a:gd name="T2" fmla="*/ 20473 w 92"/>
                <a:gd name="T3" fmla="*/ 48007 h 78"/>
                <a:gd name="T4" fmla="*/ 20473 w 92"/>
                <a:gd name="T5" fmla="*/ 48007 h 78"/>
                <a:gd name="T6" fmla="*/ 40947 w 92"/>
                <a:gd name="T7" fmla="*/ 48007 h 78"/>
                <a:gd name="T8" fmla="*/ 40947 w 92"/>
                <a:gd name="T9" fmla="*/ 48007 h 78"/>
                <a:gd name="T10" fmla="*/ 40947 w 92"/>
                <a:gd name="T11" fmla="*/ 48007 h 78"/>
                <a:gd name="T12" fmla="*/ 0 w 92"/>
                <a:gd name="T13" fmla="*/ 0 h 78"/>
                <a:gd name="T14" fmla="*/ 0 60000 65536"/>
                <a:gd name="T15" fmla="*/ 0 60000 65536"/>
                <a:gd name="T16" fmla="*/ 0 60000 65536"/>
                <a:gd name="T17" fmla="*/ 0 60000 65536"/>
                <a:gd name="T18" fmla="*/ 0 60000 65536"/>
                <a:gd name="T19" fmla="*/ 0 60000 65536"/>
                <a:gd name="T20" fmla="*/ 0 60000 65536"/>
                <a:gd name="T21" fmla="*/ 0 w 92"/>
                <a:gd name="T22" fmla="*/ 0 h 78"/>
                <a:gd name="T23" fmla="*/ 92 w 92"/>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78">
                  <a:moveTo>
                    <a:pt x="0" y="0"/>
                  </a:moveTo>
                  <a:lnTo>
                    <a:pt x="1" y="30"/>
                  </a:lnTo>
                  <a:lnTo>
                    <a:pt x="20" y="25"/>
                  </a:lnTo>
                  <a:lnTo>
                    <a:pt x="79" y="78"/>
                  </a:lnTo>
                  <a:lnTo>
                    <a:pt x="92" y="38"/>
                  </a:lnTo>
                  <a:lnTo>
                    <a:pt x="59" y="3"/>
                  </a:lnTo>
                  <a:lnTo>
                    <a:pt x="0" y="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16" name="Freeform 320">
              <a:extLst>
                <a:ext uri="{FF2B5EF4-FFF2-40B4-BE49-F238E27FC236}">
                  <a16:creationId xmlns:a16="http://schemas.microsoft.com/office/drawing/2014/main" id="{26728303-2604-4C75-AF6E-64F4A9A8D0B6}"/>
                </a:ext>
              </a:extLst>
            </p:cNvPr>
            <p:cNvSpPr>
              <a:spLocks noChangeAspect="1"/>
            </p:cNvSpPr>
            <p:nvPr/>
          </p:nvSpPr>
          <p:spPr bwMode="auto">
            <a:xfrm>
              <a:off x="2205034" y="3929107"/>
              <a:ext cx="220663" cy="80962"/>
            </a:xfrm>
            <a:custGeom>
              <a:avLst/>
              <a:gdLst>
                <a:gd name="T0" fmla="*/ 0 w 316"/>
                <a:gd name="T1" fmla="*/ 49914 h 99"/>
                <a:gd name="T2" fmla="*/ 21272 w 316"/>
                <a:gd name="T3" fmla="*/ 49914 h 99"/>
                <a:gd name="T4" fmla="*/ 63788 w 316"/>
                <a:gd name="T5" fmla="*/ 0 h 99"/>
                <a:gd name="T6" fmla="*/ 170093 w 316"/>
                <a:gd name="T7" fmla="*/ 99768 h 99"/>
                <a:gd name="T8" fmla="*/ 106305 w 316"/>
                <a:gd name="T9" fmla="*/ 99768 h 99"/>
                <a:gd name="T10" fmla="*/ 127549 w 316"/>
                <a:gd name="T11" fmla="*/ 99768 h 99"/>
                <a:gd name="T12" fmla="*/ 106305 w 316"/>
                <a:gd name="T13" fmla="*/ 49914 h 99"/>
                <a:gd name="T14" fmla="*/ 42516 w 316"/>
                <a:gd name="T15" fmla="*/ 49914 h 99"/>
                <a:gd name="T16" fmla="*/ 42516 w 316"/>
                <a:gd name="T17" fmla="*/ 49914 h 99"/>
                <a:gd name="T18" fmla="*/ 0 w 316"/>
                <a:gd name="T19" fmla="*/ 49914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6"/>
                <a:gd name="T31" fmla="*/ 0 h 99"/>
                <a:gd name="T32" fmla="*/ 316 w 316"/>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6" h="99">
                  <a:moveTo>
                    <a:pt x="0" y="40"/>
                  </a:moveTo>
                  <a:lnTo>
                    <a:pt x="43" y="5"/>
                  </a:lnTo>
                  <a:lnTo>
                    <a:pt x="123" y="0"/>
                  </a:lnTo>
                  <a:lnTo>
                    <a:pt x="316" y="84"/>
                  </a:lnTo>
                  <a:lnTo>
                    <a:pt x="214" y="99"/>
                  </a:lnTo>
                  <a:lnTo>
                    <a:pt x="231" y="81"/>
                  </a:lnTo>
                  <a:lnTo>
                    <a:pt x="183" y="49"/>
                  </a:lnTo>
                  <a:lnTo>
                    <a:pt x="87" y="30"/>
                  </a:lnTo>
                  <a:lnTo>
                    <a:pt x="92" y="16"/>
                  </a:lnTo>
                  <a:lnTo>
                    <a:pt x="0" y="4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17" name="Freeform 325">
              <a:extLst>
                <a:ext uri="{FF2B5EF4-FFF2-40B4-BE49-F238E27FC236}">
                  <a16:creationId xmlns:a16="http://schemas.microsoft.com/office/drawing/2014/main" id="{084B9A4D-B20E-4EE6-B439-85A596CCE85A}"/>
                </a:ext>
              </a:extLst>
            </p:cNvPr>
            <p:cNvSpPr>
              <a:spLocks noChangeAspect="1"/>
            </p:cNvSpPr>
            <p:nvPr/>
          </p:nvSpPr>
          <p:spPr bwMode="auto">
            <a:xfrm>
              <a:off x="2474909" y="4010070"/>
              <a:ext cx="68262" cy="42862"/>
            </a:xfrm>
            <a:custGeom>
              <a:avLst/>
              <a:gdLst>
                <a:gd name="T0" fmla="*/ 0 w 99"/>
                <a:gd name="T1" fmla="*/ 0 h 56"/>
                <a:gd name="T2" fmla="*/ 0 w 99"/>
                <a:gd name="T3" fmla="*/ 0 h 56"/>
                <a:gd name="T4" fmla="*/ 61611 w 99"/>
                <a:gd name="T5" fmla="*/ 0 h 56"/>
                <a:gd name="T6" fmla="*/ 41065 w 99"/>
                <a:gd name="T7" fmla="*/ 0 h 56"/>
                <a:gd name="T8" fmla="*/ 0 w 99"/>
                <a:gd name="T9" fmla="*/ 0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0"/>
                  </a:moveTo>
                  <a:lnTo>
                    <a:pt x="0" y="56"/>
                  </a:lnTo>
                  <a:lnTo>
                    <a:pt x="99" y="39"/>
                  </a:lnTo>
                  <a:lnTo>
                    <a:pt x="55" y="6"/>
                  </a:lnTo>
                  <a:lnTo>
                    <a:pt x="0" y="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18" name="Freeform 326">
              <a:extLst>
                <a:ext uri="{FF2B5EF4-FFF2-40B4-BE49-F238E27FC236}">
                  <a16:creationId xmlns:a16="http://schemas.microsoft.com/office/drawing/2014/main" id="{0E07A81D-95A8-44BF-9873-488F1C98B3C9}"/>
                </a:ext>
              </a:extLst>
            </p:cNvPr>
            <p:cNvSpPr>
              <a:spLocks noChangeAspect="1"/>
            </p:cNvSpPr>
            <p:nvPr/>
          </p:nvSpPr>
          <p:spPr bwMode="auto">
            <a:xfrm>
              <a:off x="2290759" y="4449806"/>
              <a:ext cx="114299" cy="146050"/>
            </a:xfrm>
            <a:custGeom>
              <a:avLst/>
              <a:gdLst>
                <a:gd name="T0" fmla="*/ 0 w 164"/>
                <a:gd name="T1" fmla="*/ 43886 h 183"/>
                <a:gd name="T2" fmla="*/ 21225 w 164"/>
                <a:gd name="T3" fmla="*/ 43886 h 183"/>
                <a:gd name="T4" fmla="*/ 21225 w 164"/>
                <a:gd name="T5" fmla="*/ 43886 h 183"/>
                <a:gd name="T6" fmla="*/ 21225 w 164"/>
                <a:gd name="T7" fmla="*/ 87718 h 183"/>
                <a:gd name="T8" fmla="*/ 21225 w 164"/>
                <a:gd name="T9" fmla="*/ 87718 h 183"/>
                <a:gd name="T10" fmla="*/ 21225 w 164"/>
                <a:gd name="T11" fmla="*/ 87718 h 183"/>
                <a:gd name="T12" fmla="*/ 42422 w 164"/>
                <a:gd name="T13" fmla="*/ 87718 h 183"/>
                <a:gd name="T14" fmla="*/ 84871 w 164"/>
                <a:gd name="T15" fmla="*/ 43886 h 183"/>
                <a:gd name="T16" fmla="*/ 84871 w 164"/>
                <a:gd name="T17" fmla="*/ 0 h 183"/>
                <a:gd name="T18" fmla="*/ 63646 w 164"/>
                <a:gd name="T19" fmla="*/ 0 h 183"/>
                <a:gd name="T20" fmla="*/ 42422 w 164"/>
                <a:gd name="T21" fmla="*/ 0 h 183"/>
                <a:gd name="T22" fmla="*/ 21225 w 164"/>
                <a:gd name="T23" fmla="*/ 0 h 183"/>
                <a:gd name="T24" fmla="*/ 0 w 164"/>
                <a:gd name="T25" fmla="*/ 43886 h 1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4"/>
                <a:gd name="T40" fmla="*/ 0 h 183"/>
                <a:gd name="T41" fmla="*/ 164 w 164"/>
                <a:gd name="T42" fmla="*/ 183 h 1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4" h="183">
                  <a:moveTo>
                    <a:pt x="0" y="71"/>
                  </a:moveTo>
                  <a:lnTo>
                    <a:pt x="1" y="108"/>
                  </a:lnTo>
                  <a:lnTo>
                    <a:pt x="31" y="116"/>
                  </a:lnTo>
                  <a:lnTo>
                    <a:pt x="16" y="144"/>
                  </a:lnTo>
                  <a:lnTo>
                    <a:pt x="11" y="176"/>
                  </a:lnTo>
                  <a:lnTo>
                    <a:pt x="49" y="183"/>
                  </a:lnTo>
                  <a:lnTo>
                    <a:pt x="82" y="133"/>
                  </a:lnTo>
                  <a:lnTo>
                    <a:pt x="150" y="93"/>
                  </a:lnTo>
                  <a:lnTo>
                    <a:pt x="164" y="44"/>
                  </a:lnTo>
                  <a:lnTo>
                    <a:pt x="102" y="37"/>
                  </a:lnTo>
                  <a:lnTo>
                    <a:pt x="59" y="0"/>
                  </a:lnTo>
                  <a:lnTo>
                    <a:pt x="21" y="19"/>
                  </a:lnTo>
                  <a:lnTo>
                    <a:pt x="0" y="7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19" name="Freeform 327">
              <a:extLst>
                <a:ext uri="{FF2B5EF4-FFF2-40B4-BE49-F238E27FC236}">
                  <a16:creationId xmlns:a16="http://schemas.microsoft.com/office/drawing/2014/main" id="{B1669726-A4EB-459C-B043-51704DB590D5}"/>
                </a:ext>
              </a:extLst>
            </p:cNvPr>
            <p:cNvSpPr>
              <a:spLocks noChangeAspect="1"/>
            </p:cNvSpPr>
            <p:nvPr/>
          </p:nvSpPr>
          <p:spPr bwMode="auto">
            <a:xfrm>
              <a:off x="2103434" y="4138657"/>
              <a:ext cx="44450" cy="25400"/>
            </a:xfrm>
            <a:custGeom>
              <a:avLst/>
              <a:gdLst>
                <a:gd name="T0" fmla="*/ 0 w 66"/>
                <a:gd name="T1" fmla="*/ 68852 h 29"/>
                <a:gd name="T2" fmla="*/ 17654 w 66"/>
                <a:gd name="T3" fmla="*/ 0 h 29"/>
                <a:gd name="T4" fmla="*/ 35333 w 66"/>
                <a:gd name="T5" fmla="*/ 68852 h 29"/>
                <a:gd name="T6" fmla="*/ 0 w 66"/>
                <a:gd name="T7" fmla="*/ 68852 h 29"/>
                <a:gd name="T8" fmla="*/ 0 60000 65536"/>
                <a:gd name="T9" fmla="*/ 0 60000 65536"/>
                <a:gd name="T10" fmla="*/ 0 60000 65536"/>
                <a:gd name="T11" fmla="*/ 0 60000 65536"/>
                <a:gd name="T12" fmla="*/ 0 w 66"/>
                <a:gd name="T13" fmla="*/ 0 h 29"/>
                <a:gd name="T14" fmla="*/ 66 w 66"/>
                <a:gd name="T15" fmla="*/ 29 h 29"/>
              </a:gdLst>
              <a:ahLst/>
              <a:cxnLst>
                <a:cxn ang="T8">
                  <a:pos x="T0" y="T1"/>
                </a:cxn>
                <a:cxn ang="T9">
                  <a:pos x="T2" y="T3"/>
                </a:cxn>
                <a:cxn ang="T10">
                  <a:pos x="T4" y="T5"/>
                </a:cxn>
                <a:cxn ang="T11">
                  <a:pos x="T6" y="T7"/>
                </a:cxn>
              </a:cxnLst>
              <a:rect l="T12" t="T13" r="T14" b="T15"/>
              <a:pathLst>
                <a:path w="66" h="29">
                  <a:moveTo>
                    <a:pt x="0" y="24"/>
                  </a:moveTo>
                  <a:lnTo>
                    <a:pt x="19" y="0"/>
                  </a:lnTo>
                  <a:lnTo>
                    <a:pt x="66" y="29"/>
                  </a:lnTo>
                  <a:lnTo>
                    <a:pt x="0" y="24"/>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20" name="Freeform 328">
              <a:extLst>
                <a:ext uri="{FF2B5EF4-FFF2-40B4-BE49-F238E27FC236}">
                  <a16:creationId xmlns:a16="http://schemas.microsoft.com/office/drawing/2014/main" id="{3FC78EC3-ACBD-466D-B32C-6031B82429BD}"/>
                </a:ext>
              </a:extLst>
            </p:cNvPr>
            <p:cNvSpPr>
              <a:spLocks noChangeAspect="1"/>
            </p:cNvSpPr>
            <p:nvPr/>
          </p:nvSpPr>
          <p:spPr bwMode="auto">
            <a:xfrm>
              <a:off x="2698745" y="5807116"/>
              <a:ext cx="31749" cy="20637"/>
            </a:xfrm>
            <a:custGeom>
              <a:avLst/>
              <a:gdLst>
                <a:gd name="T0" fmla="*/ 0 w 45"/>
                <a:gd name="T1" fmla="*/ 59755 h 24"/>
                <a:gd name="T2" fmla="*/ 23365 w 45"/>
                <a:gd name="T3" fmla="*/ 59755 h 24"/>
                <a:gd name="T4" fmla="*/ 23365 w 45"/>
                <a:gd name="T5" fmla="*/ 0 h 24"/>
                <a:gd name="T6" fmla="*/ 23365 w 45"/>
                <a:gd name="T7" fmla="*/ 59755 h 24"/>
                <a:gd name="T8" fmla="*/ 0 w 45"/>
                <a:gd name="T9" fmla="*/ 59755 h 24"/>
                <a:gd name="T10" fmla="*/ 0 60000 65536"/>
                <a:gd name="T11" fmla="*/ 0 60000 65536"/>
                <a:gd name="T12" fmla="*/ 0 60000 65536"/>
                <a:gd name="T13" fmla="*/ 0 60000 65536"/>
                <a:gd name="T14" fmla="*/ 0 60000 65536"/>
                <a:gd name="T15" fmla="*/ 0 w 45"/>
                <a:gd name="T16" fmla="*/ 0 h 24"/>
                <a:gd name="T17" fmla="*/ 45 w 45"/>
                <a:gd name="T18" fmla="*/ 24 h 24"/>
              </a:gdLst>
              <a:ahLst/>
              <a:cxnLst>
                <a:cxn ang="T10">
                  <a:pos x="T0" y="T1"/>
                </a:cxn>
                <a:cxn ang="T11">
                  <a:pos x="T2" y="T3"/>
                </a:cxn>
                <a:cxn ang="T12">
                  <a:pos x="T4" y="T5"/>
                </a:cxn>
                <a:cxn ang="T13">
                  <a:pos x="T6" y="T7"/>
                </a:cxn>
                <a:cxn ang="T14">
                  <a:pos x="T8" y="T9"/>
                </a:cxn>
              </a:cxnLst>
              <a:rect l="T15" t="T16" r="T17" b="T18"/>
              <a:pathLst>
                <a:path w="45" h="24">
                  <a:moveTo>
                    <a:pt x="0" y="24"/>
                  </a:moveTo>
                  <a:lnTo>
                    <a:pt x="27" y="11"/>
                  </a:lnTo>
                  <a:lnTo>
                    <a:pt x="13" y="0"/>
                  </a:lnTo>
                  <a:lnTo>
                    <a:pt x="45" y="1"/>
                  </a:lnTo>
                  <a:lnTo>
                    <a:pt x="0" y="24"/>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21" name="Freeform 329">
              <a:extLst>
                <a:ext uri="{FF2B5EF4-FFF2-40B4-BE49-F238E27FC236}">
                  <a16:creationId xmlns:a16="http://schemas.microsoft.com/office/drawing/2014/main" id="{439E612E-2BCC-424D-BA9C-0EBD24AEE541}"/>
                </a:ext>
              </a:extLst>
            </p:cNvPr>
            <p:cNvSpPr>
              <a:spLocks noChangeAspect="1"/>
            </p:cNvSpPr>
            <p:nvPr/>
          </p:nvSpPr>
          <p:spPr bwMode="auto">
            <a:xfrm>
              <a:off x="2724145" y="5805528"/>
              <a:ext cx="38100" cy="25400"/>
            </a:xfrm>
            <a:custGeom>
              <a:avLst/>
              <a:gdLst>
                <a:gd name="T0" fmla="*/ 0 w 54"/>
                <a:gd name="T1" fmla="*/ 52494 h 31"/>
                <a:gd name="T2" fmla="*/ 21827 w 54"/>
                <a:gd name="T3" fmla="*/ 0 h 31"/>
                <a:gd name="T4" fmla="*/ 43654 w 54"/>
                <a:gd name="T5" fmla="*/ 52494 h 31"/>
                <a:gd name="T6" fmla="*/ 0 w 54"/>
                <a:gd name="T7" fmla="*/ 52494 h 31"/>
                <a:gd name="T8" fmla="*/ 0 60000 65536"/>
                <a:gd name="T9" fmla="*/ 0 60000 65536"/>
                <a:gd name="T10" fmla="*/ 0 60000 65536"/>
                <a:gd name="T11" fmla="*/ 0 60000 65536"/>
                <a:gd name="T12" fmla="*/ 0 w 54"/>
                <a:gd name="T13" fmla="*/ 0 h 31"/>
                <a:gd name="T14" fmla="*/ 54 w 54"/>
                <a:gd name="T15" fmla="*/ 31 h 31"/>
              </a:gdLst>
              <a:ahLst/>
              <a:cxnLst>
                <a:cxn ang="T8">
                  <a:pos x="T0" y="T1"/>
                </a:cxn>
                <a:cxn ang="T9">
                  <a:pos x="T2" y="T3"/>
                </a:cxn>
                <a:cxn ang="T10">
                  <a:pos x="T4" y="T5"/>
                </a:cxn>
                <a:cxn ang="T11">
                  <a:pos x="T6" y="T7"/>
                </a:cxn>
              </a:cxnLst>
              <a:rect l="T12" t="T13" r="T14" b="T15"/>
              <a:pathLst>
                <a:path w="54" h="31">
                  <a:moveTo>
                    <a:pt x="0" y="31"/>
                  </a:moveTo>
                  <a:lnTo>
                    <a:pt x="24" y="0"/>
                  </a:lnTo>
                  <a:lnTo>
                    <a:pt x="54" y="10"/>
                  </a:lnTo>
                  <a:lnTo>
                    <a:pt x="0" y="3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22" name="Freeform 333">
              <a:extLst>
                <a:ext uri="{FF2B5EF4-FFF2-40B4-BE49-F238E27FC236}">
                  <a16:creationId xmlns:a16="http://schemas.microsoft.com/office/drawing/2014/main" id="{53C379FD-4058-41F3-A177-7167055B6CF0}"/>
                </a:ext>
              </a:extLst>
            </p:cNvPr>
            <p:cNvSpPr>
              <a:spLocks noChangeAspect="1"/>
            </p:cNvSpPr>
            <p:nvPr/>
          </p:nvSpPr>
          <p:spPr bwMode="auto">
            <a:xfrm>
              <a:off x="2832095" y="4352970"/>
              <a:ext cx="58738" cy="80962"/>
            </a:xfrm>
            <a:custGeom>
              <a:avLst/>
              <a:gdLst>
                <a:gd name="T0" fmla="*/ 0 w 85"/>
                <a:gd name="T1" fmla="*/ 93976 h 100"/>
                <a:gd name="T2" fmla="*/ 20402 w 85"/>
                <a:gd name="T3" fmla="*/ 0 h 100"/>
                <a:gd name="T4" fmla="*/ 40777 w 85"/>
                <a:gd name="T5" fmla="*/ 46960 h 100"/>
                <a:gd name="T6" fmla="*/ 20402 w 85"/>
                <a:gd name="T7" fmla="*/ 93976 h 100"/>
                <a:gd name="T8" fmla="*/ 0 w 85"/>
                <a:gd name="T9" fmla="*/ 93976 h 100"/>
                <a:gd name="T10" fmla="*/ 0 60000 65536"/>
                <a:gd name="T11" fmla="*/ 0 60000 65536"/>
                <a:gd name="T12" fmla="*/ 0 60000 65536"/>
                <a:gd name="T13" fmla="*/ 0 60000 65536"/>
                <a:gd name="T14" fmla="*/ 0 60000 65536"/>
                <a:gd name="T15" fmla="*/ 0 w 85"/>
                <a:gd name="T16" fmla="*/ 0 h 100"/>
                <a:gd name="T17" fmla="*/ 85 w 85"/>
                <a:gd name="T18" fmla="*/ 100 h 100"/>
              </a:gdLst>
              <a:ahLst/>
              <a:cxnLst>
                <a:cxn ang="T10">
                  <a:pos x="T0" y="T1"/>
                </a:cxn>
                <a:cxn ang="T11">
                  <a:pos x="T2" y="T3"/>
                </a:cxn>
                <a:cxn ang="T12">
                  <a:pos x="T4" y="T5"/>
                </a:cxn>
                <a:cxn ang="T13">
                  <a:pos x="T6" y="T7"/>
                </a:cxn>
                <a:cxn ang="T14">
                  <a:pos x="T8" y="T9"/>
                </a:cxn>
              </a:cxnLst>
              <a:rect l="T15" t="T16" r="T17" b="T18"/>
              <a:pathLst>
                <a:path w="85" h="100">
                  <a:moveTo>
                    <a:pt x="0" y="96"/>
                  </a:moveTo>
                  <a:lnTo>
                    <a:pt x="11" y="0"/>
                  </a:lnTo>
                  <a:lnTo>
                    <a:pt x="85" y="44"/>
                  </a:lnTo>
                  <a:lnTo>
                    <a:pt x="41" y="100"/>
                  </a:lnTo>
                  <a:lnTo>
                    <a:pt x="0" y="96"/>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23" name="Freeform 338">
              <a:extLst>
                <a:ext uri="{FF2B5EF4-FFF2-40B4-BE49-F238E27FC236}">
                  <a16:creationId xmlns:a16="http://schemas.microsoft.com/office/drawing/2014/main" id="{429ABE72-DF1E-4478-9567-66B2FE3DC51A}"/>
                </a:ext>
              </a:extLst>
            </p:cNvPr>
            <p:cNvSpPr>
              <a:spLocks noChangeAspect="1"/>
            </p:cNvSpPr>
            <p:nvPr/>
          </p:nvSpPr>
          <p:spPr bwMode="auto">
            <a:xfrm>
              <a:off x="2055809" y="4057695"/>
              <a:ext cx="80963" cy="100012"/>
            </a:xfrm>
            <a:custGeom>
              <a:avLst/>
              <a:gdLst>
                <a:gd name="T0" fmla="*/ 0 w 115"/>
                <a:gd name="T1" fmla="*/ 39472 h 128"/>
                <a:gd name="T2" fmla="*/ 22515 w 115"/>
                <a:gd name="T3" fmla="*/ 0 h 128"/>
                <a:gd name="T4" fmla="*/ 45031 w 115"/>
                <a:gd name="T5" fmla="*/ 0 h 128"/>
                <a:gd name="T6" fmla="*/ 22515 w 115"/>
                <a:gd name="T7" fmla="*/ 0 h 128"/>
                <a:gd name="T8" fmla="*/ 45031 w 115"/>
                <a:gd name="T9" fmla="*/ 0 h 128"/>
                <a:gd name="T10" fmla="*/ 67546 w 115"/>
                <a:gd name="T11" fmla="*/ 0 h 128"/>
                <a:gd name="T12" fmla="*/ 67546 w 115"/>
                <a:gd name="T13" fmla="*/ 39472 h 128"/>
                <a:gd name="T14" fmla="*/ 45031 w 115"/>
                <a:gd name="T15" fmla="*/ 39472 h 128"/>
                <a:gd name="T16" fmla="*/ 45031 w 115"/>
                <a:gd name="T17" fmla="*/ 39472 h 128"/>
                <a:gd name="T18" fmla="*/ 0 w 115"/>
                <a:gd name="T19" fmla="*/ 39472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128"/>
                <a:gd name="T32" fmla="*/ 115 w 115"/>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128">
                  <a:moveTo>
                    <a:pt x="0" y="102"/>
                  </a:moveTo>
                  <a:lnTo>
                    <a:pt x="25" y="56"/>
                  </a:lnTo>
                  <a:lnTo>
                    <a:pt x="54" y="54"/>
                  </a:lnTo>
                  <a:lnTo>
                    <a:pt x="23" y="16"/>
                  </a:lnTo>
                  <a:lnTo>
                    <a:pt x="90" y="0"/>
                  </a:lnTo>
                  <a:lnTo>
                    <a:pt x="101" y="61"/>
                  </a:lnTo>
                  <a:lnTo>
                    <a:pt x="115" y="66"/>
                  </a:lnTo>
                  <a:lnTo>
                    <a:pt x="85" y="104"/>
                  </a:lnTo>
                  <a:lnTo>
                    <a:pt x="66" y="128"/>
                  </a:lnTo>
                  <a:lnTo>
                    <a:pt x="0" y="102"/>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24" name="Freeform 339">
              <a:extLst>
                <a:ext uri="{FF2B5EF4-FFF2-40B4-BE49-F238E27FC236}">
                  <a16:creationId xmlns:a16="http://schemas.microsoft.com/office/drawing/2014/main" id="{B74A34BA-D85D-4D3F-8367-D1E8D714D900}"/>
                </a:ext>
              </a:extLst>
            </p:cNvPr>
            <p:cNvSpPr>
              <a:spLocks noChangeAspect="1"/>
            </p:cNvSpPr>
            <p:nvPr/>
          </p:nvSpPr>
          <p:spPr bwMode="auto">
            <a:xfrm>
              <a:off x="2692395" y="4286294"/>
              <a:ext cx="96838" cy="160336"/>
            </a:xfrm>
            <a:custGeom>
              <a:avLst/>
              <a:gdLst>
                <a:gd name="T0" fmla="*/ 0 w 139"/>
                <a:gd name="T1" fmla="*/ 93082 h 199"/>
                <a:gd name="T2" fmla="*/ 20930 w 139"/>
                <a:gd name="T3" fmla="*/ 93082 h 199"/>
                <a:gd name="T4" fmla="*/ 20930 w 139"/>
                <a:gd name="T5" fmla="*/ 93082 h 199"/>
                <a:gd name="T6" fmla="*/ 20930 w 139"/>
                <a:gd name="T7" fmla="*/ 139595 h 199"/>
                <a:gd name="T8" fmla="*/ 41888 w 139"/>
                <a:gd name="T9" fmla="*/ 186164 h 199"/>
                <a:gd name="T10" fmla="*/ 62819 w 139"/>
                <a:gd name="T11" fmla="*/ 139595 h 199"/>
                <a:gd name="T12" fmla="*/ 41888 w 139"/>
                <a:gd name="T13" fmla="*/ 93082 h 199"/>
                <a:gd name="T14" fmla="*/ 62819 w 139"/>
                <a:gd name="T15" fmla="*/ 93082 h 199"/>
                <a:gd name="T16" fmla="*/ 20930 w 139"/>
                <a:gd name="T17" fmla="*/ 0 h 199"/>
                <a:gd name="T18" fmla="*/ 20930 w 139"/>
                <a:gd name="T19" fmla="*/ 46513 h 199"/>
                <a:gd name="T20" fmla="*/ 20930 w 139"/>
                <a:gd name="T21" fmla="*/ 46513 h 199"/>
                <a:gd name="T22" fmla="*/ 0 w 139"/>
                <a:gd name="T23" fmla="*/ 93082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99"/>
                <a:gd name="T38" fmla="*/ 139 w 139"/>
                <a:gd name="T39" fmla="*/ 199 h 1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99">
                  <a:moveTo>
                    <a:pt x="0" y="65"/>
                  </a:moveTo>
                  <a:lnTo>
                    <a:pt x="20" y="93"/>
                  </a:lnTo>
                  <a:lnTo>
                    <a:pt x="45" y="114"/>
                  </a:lnTo>
                  <a:lnTo>
                    <a:pt x="41" y="170"/>
                  </a:lnTo>
                  <a:lnTo>
                    <a:pt x="55" y="199"/>
                  </a:lnTo>
                  <a:lnTo>
                    <a:pt x="139" y="188"/>
                  </a:lnTo>
                  <a:lnTo>
                    <a:pt x="92" y="126"/>
                  </a:lnTo>
                  <a:lnTo>
                    <a:pt x="125" y="73"/>
                  </a:lnTo>
                  <a:lnTo>
                    <a:pt x="43" y="0"/>
                  </a:lnTo>
                  <a:lnTo>
                    <a:pt x="14" y="21"/>
                  </a:lnTo>
                  <a:lnTo>
                    <a:pt x="24" y="39"/>
                  </a:lnTo>
                  <a:lnTo>
                    <a:pt x="0" y="65"/>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25" name="Freeform 340">
              <a:extLst>
                <a:ext uri="{FF2B5EF4-FFF2-40B4-BE49-F238E27FC236}">
                  <a16:creationId xmlns:a16="http://schemas.microsoft.com/office/drawing/2014/main" id="{18860E91-0B99-432F-805C-392F5E98EFFE}"/>
                </a:ext>
              </a:extLst>
            </p:cNvPr>
            <p:cNvSpPr>
              <a:spLocks noChangeAspect="1"/>
            </p:cNvSpPr>
            <p:nvPr/>
          </p:nvSpPr>
          <p:spPr bwMode="auto">
            <a:xfrm>
              <a:off x="2422521" y="4010070"/>
              <a:ext cx="52388" cy="42862"/>
            </a:xfrm>
            <a:custGeom>
              <a:avLst/>
              <a:gdLst>
                <a:gd name="T0" fmla="*/ 0 w 77"/>
                <a:gd name="T1" fmla="*/ 0 h 56"/>
                <a:gd name="T2" fmla="*/ 37098 w 77"/>
                <a:gd name="T3" fmla="*/ 0 h 56"/>
                <a:gd name="T4" fmla="*/ 18562 w 77"/>
                <a:gd name="T5" fmla="*/ 0 h 56"/>
                <a:gd name="T6" fmla="*/ 37098 w 77"/>
                <a:gd name="T7" fmla="*/ 0 h 56"/>
                <a:gd name="T8" fmla="*/ 37098 w 77"/>
                <a:gd name="T9" fmla="*/ 0 h 56"/>
                <a:gd name="T10" fmla="*/ 0 w 77"/>
                <a:gd name="T11" fmla="*/ 0 h 56"/>
                <a:gd name="T12" fmla="*/ 0 60000 65536"/>
                <a:gd name="T13" fmla="*/ 0 60000 65536"/>
                <a:gd name="T14" fmla="*/ 0 60000 65536"/>
                <a:gd name="T15" fmla="*/ 0 60000 65536"/>
                <a:gd name="T16" fmla="*/ 0 60000 65536"/>
                <a:gd name="T17" fmla="*/ 0 60000 65536"/>
                <a:gd name="T18" fmla="*/ 0 w 77"/>
                <a:gd name="T19" fmla="*/ 0 h 56"/>
                <a:gd name="T20" fmla="*/ 77 w 77"/>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77" h="56">
                  <a:moveTo>
                    <a:pt x="0" y="42"/>
                  </a:moveTo>
                  <a:lnTo>
                    <a:pt x="58" y="40"/>
                  </a:lnTo>
                  <a:lnTo>
                    <a:pt x="31" y="5"/>
                  </a:lnTo>
                  <a:lnTo>
                    <a:pt x="77" y="0"/>
                  </a:lnTo>
                  <a:lnTo>
                    <a:pt x="77" y="56"/>
                  </a:lnTo>
                  <a:lnTo>
                    <a:pt x="0" y="42"/>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26" name="Freeform 341">
              <a:extLst>
                <a:ext uri="{FF2B5EF4-FFF2-40B4-BE49-F238E27FC236}">
                  <a16:creationId xmlns:a16="http://schemas.microsoft.com/office/drawing/2014/main" id="{6F8C6406-7FD8-4969-8694-7BE57638BD40}"/>
                </a:ext>
              </a:extLst>
            </p:cNvPr>
            <p:cNvSpPr>
              <a:spLocks noChangeAspect="1"/>
            </p:cNvSpPr>
            <p:nvPr/>
          </p:nvSpPr>
          <p:spPr bwMode="auto">
            <a:xfrm>
              <a:off x="2116135" y="4103732"/>
              <a:ext cx="123824" cy="71437"/>
            </a:xfrm>
            <a:custGeom>
              <a:avLst/>
              <a:gdLst>
                <a:gd name="T0" fmla="*/ 0 w 179"/>
                <a:gd name="T1" fmla="*/ 47464 h 88"/>
                <a:gd name="T2" fmla="*/ 20115 w 179"/>
                <a:gd name="T3" fmla="*/ 47464 h 88"/>
                <a:gd name="T4" fmla="*/ 60346 w 179"/>
                <a:gd name="T5" fmla="*/ 0 h 88"/>
                <a:gd name="T6" fmla="*/ 80435 w 179"/>
                <a:gd name="T7" fmla="*/ 47464 h 88"/>
                <a:gd name="T8" fmla="*/ 60346 w 179"/>
                <a:gd name="T9" fmla="*/ 47464 h 88"/>
                <a:gd name="T10" fmla="*/ 40231 w 179"/>
                <a:gd name="T11" fmla="*/ 47464 h 88"/>
                <a:gd name="T12" fmla="*/ 20115 w 179"/>
                <a:gd name="T13" fmla="*/ 47464 h 88"/>
                <a:gd name="T14" fmla="*/ 0 w 179"/>
                <a:gd name="T15" fmla="*/ 47464 h 88"/>
                <a:gd name="T16" fmla="*/ 0 60000 65536"/>
                <a:gd name="T17" fmla="*/ 0 60000 65536"/>
                <a:gd name="T18" fmla="*/ 0 60000 65536"/>
                <a:gd name="T19" fmla="*/ 0 60000 65536"/>
                <a:gd name="T20" fmla="*/ 0 60000 65536"/>
                <a:gd name="T21" fmla="*/ 0 60000 65536"/>
                <a:gd name="T22" fmla="*/ 0 60000 65536"/>
                <a:gd name="T23" fmla="*/ 0 60000 65536"/>
                <a:gd name="T24" fmla="*/ 0 w 179"/>
                <a:gd name="T25" fmla="*/ 0 h 88"/>
                <a:gd name="T26" fmla="*/ 179 w 179"/>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9" h="88">
                  <a:moveTo>
                    <a:pt x="0" y="43"/>
                  </a:moveTo>
                  <a:lnTo>
                    <a:pt x="30" y="5"/>
                  </a:lnTo>
                  <a:lnTo>
                    <a:pt x="126" y="0"/>
                  </a:lnTo>
                  <a:lnTo>
                    <a:pt x="179" y="27"/>
                  </a:lnTo>
                  <a:lnTo>
                    <a:pt x="136" y="31"/>
                  </a:lnTo>
                  <a:lnTo>
                    <a:pt x="61" y="88"/>
                  </a:lnTo>
                  <a:lnTo>
                    <a:pt x="47" y="72"/>
                  </a:lnTo>
                  <a:lnTo>
                    <a:pt x="0" y="43"/>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27" name="Freeform 370">
              <a:extLst>
                <a:ext uri="{FF2B5EF4-FFF2-40B4-BE49-F238E27FC236}">
                  <a16:creationId xmlns:a16="http://schemas.microsoft.com/office/drawing/2014/main" id="{91ACAF99-74D9-4A8F-95BE-5049A5069623}"/>
                </a:ext>
              </a:extLst>
            </p:cNvPr>
            <p:cNvSpPr>
              <a:spLocks noChangeAspect="1"/>
            </p:cNvSpPr>
            <p:nvPr/>
          </p:nvSpPr>
          <p:spPr bwMode="auto">
            <a:xfrm>
              <a:off x="1550984" y="3686221"/>
              <a:ext cx="615949" cy="452436"/>
            </a:xfrm>
            <a:custGeom>
              <a:avLst/>
              <a:gdLst>
                <a:gd name="T0" fmla="*/ 0 w 885"/>
                <a:gd name="T1" fmla="*/ 46566 h 560"/>
                <a:gd name="T2" fmla="*/ 20996 w 885"/>
                <a:gd name="T3" fmla="*/ 46566 h 560"/>
                <a:gd name="T4" fmla="*/ 41965 w 885"/>
                <a:gd name="T5" fmla="*/ 93188 h 560"/>
                <a:gd name="T6" fmla="*/ 41965 w 885"/>
                <a:gd name="T7" fmla="*/ 93188 h 560"/>
                <a:gd name="T8" fmla="*/ 41965 w 885"/>
                <a:gd name="T9" fmla="*/ 93188 h 560"/>
                <a:gd name="T10" fmla="*/ 62961 w 885"/>
                <a:gd name="T11" fmla="*/ 93188 h 560"/>
                <a:gd name="T12" fmla="*/ 83957 w 885"/>
                <a:gd name="T13" fmla="*/ 139755 h 560"/>
                <a:gd name="T14" fmla="*/ 62961 w 885"/>
                <a:gd name="T15" fmla="*/ 139755 h 560"/>
                <a:gd name="T16" fmla="*/ 104953 w 885"/>
                <a:gd name="T17" fmla="*/ 186321 h 560"/>
                <a:gd name="T18" fmla="*/ 104953 w 885"/>
                <a:gd name="T19" fmla="*/ 186321 h 560"/>
                <a:gd name="T20" fmla="*/ 41965 w 885"/>
                <a:gd name="T21" fmla="*/ 46566 h 560"/>
                <a:gd name="T22" fmla="*/ 41965 w 885"/>
                <a:gd name="T23" fmla="*/ 46566 h 560"/>
                <a:gd name="T24" fmla="*/ 41965 w 885"/>
                <a:gd name="T25" fmla="*/ 46566 h 560"/>
                <a:gd name="T26" fmla="*/ 83957 w 885"/>
                <a:gd name="T27" fmla="*/ 93188 h 560"/>
                <a:gd name="T28" fmla="*/ 125921 w 885"/>
                <a:gd name="T29" fmla="*/ 139755 h 560"/>
                <a:gd name="T30" fmla="*/ 104953 w 885"/>
                <a:gd name="T31" fmla="*/ 139755 h 560"/>
                <a:gd name="T32" fmla="*/ 188910 w 885"/>
                <a:gd name="T33" fmla="*/ 232887 h 560"/>
                <a:gd name="T34" fmla="*/ 188910 w 885"/>
                <a:gd name="T35" fmla="*/ 232887 h 560"/>
                <a:gd name="T36" fmla="*/ 188910 w 885"/>
                <a:gd name="T37" fmla="*/ 279510 h 560"/>
                <a:gd name="T38" fmla="*/ 188910 w 885"/>
                <a:gd name="T39" fmla="*/ 279510 h 560"/>
                <a:gd name="T40" fmla="*/ 314831 w 885"/>
                <a:gd name="T41" fmla="*/ 419264 h 560"/>
                <a:gd name="T42" fmla="*/ 356796 w 885"/>
                <a:gd name="T43" fmla="*/ 372642 h 560"/>
                <a:gd name="T44" fmla="*/ 377791 w 885"/>
                <a:gd name="T45" fmla="*/ 419264 h 560"/>
                <a:gd name="T46" fmla="*/ 398787 w 885"/>
                <a:gd name="T47" fmla="*/ 419264 h 560"/>
                <a:gd name="T48" fmla="*/ 398787 w 885"/>
                <a:gd name="T49" fmla="*/ 372642 h 560"/>
                <a:gd name="T50" fmla="*/ 398787 w 885"/>
                <a:gd name="T51" fmla="*/ 326076 h 560"/>
                <a:gd name="T52" fmla="*/ 440752 w 885"/>
                <a:gd name="T53" fmla="*/ 326076 h 560"/>
                <a:gd name="T54" fmla="*/ 440752 w 885"/>
                <a:gd name="T55" fmla="*/ 279510 h 560"/>
                <a:gd name="T56" fmla="*/ 461748 w 885"/>
                <a:gd name="T57" fmla="*/ 279510 h 560"/>
                <a:gd name="T58" fmla="*/ 461748 w 885"/>
                <a:gd name="T59" fmla="*/ 326076 h 560"/>
                <a:gd name="T60" fmla="*/ 461748 w 885"/>
                <a:gd name="T61" fmla="*/ 232887 h 560"/>
                <a:gd name="T62" fmla="*/ 461748 w 885"/>
                <a:gd name="T63" fmla="*/ 232887 h 560"/>
                <a:gd name="T64" fmla="*/ 398787 w 885"/>
                <a:gd name="T65" fmla="*/ 232887 h 560"/>
                <a:gd name="T66" fmla="*/ 398787 w 885"/>
                <a:gd name="T67" fmla="*/ 279510 h 560"/>
                <a:gd name="T68" fmla="*/ 356796 w 885"/>
                <a:gd name="T69" fmla="*/ 326076 h 560"/>
                <a:gd name="T70" fmla="*/ 335827 w 885"/>
                <a:gd name="T71" fmla="*/ 279510 h 560"/>
                <a:gd name="T72" fmla="*/ 314831 w 885"/>
                <a:gd name="T73" fmla="*/ 232887 h 560"/>
                <a:gd name="T74" fmla="*/ 314831 w 885"/>
                <a:gd name="T75" fmla="*/ 139755 h 560"/>
                <a:gd name="T76" fmla="*/ 314831 w 885"/>
                <a:gd name="T77" fmla="*/ 139755 h 560"/>
                <a:gd name="T78" fmla="*/ 272839 w 885"/>
                <a:gd name="T79" fmla="*/ 139755 h 560"/>
                <a:gd name="T80" fmla="*/ 230874 w 885"/>
                <a:gd name="T81" fmla="*/ 46566 h 560"/>
                <a:gd name="T82" fmla="*/ 209878 w 885"/>
                <a:gd name="T83" fmla="*/ 46566 h 560"/>
                <a:gd name="T84" fmla="*/ 167914 w 885"/>
                <a:gd name="T85" fmla="*/ 46566 h 560"/>
                <a:gd name="T86" fmla="*/ 104953 w 885"/>
                <a:gd name="T87" fmla="*/ 46566 h 560"/>
                <a:gd name="T88" fmla="*/ 41965 w 885"/>
                <a:gd name="T89" fmla="*/ 0 h 560"/>
                <a:gd name="T90" fmla="*/ 0 w 885"/>
                <a:gd name="T91" fmla="*/ 46566 h 5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5"/>
                <a:gd name="T139" fmla="*/ 0 h 560"/>
                <a:gd name="T140" fmla="*/ 885 w 885"/>
                <a:gd name="T141" fmla="*/ 560 h 5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5" h="560">
                  <a:moveTo>
                    <a:pt x="0" y="7"/>
                  </a:moveTo>
                  <a:lnTo>
                    <a:pt x="43" y="95"/>
                  </a:lnTo>
                  <a:lnTo>
                    <a:pt x="91" y="135"/>
                  </a:lnTo>
                  <a:lnTo>
                    <a:pt x="88" y="157"/>
                  </a:lnTo>
                  <a:lnTo>
                    <a:pt x="63" y="163"/>
                  </a:lnTo>
                  <a:lnTo>
                    <a:pt x="118" y="181"/>
                  </a:lnTo>
                  <a:lnTo>
                    <a:pt x="149" y="221"/>
                  </a:lnTo>
                  <a:lnTo>
                    <a:pt x="146" y="255"/>
                  </a:lnTo>
                  <a:lnTo>
                    <a:pt x="210" y="309"/>
                  </a:lnTo>
                  <a:lnTo>
                    <a:pt x="224" y="290"/>
                  </a:lnTo>
                  <a:lnTo>
                    <a:pt x="74" y="81"/>
                  </a:lnTo>
                  <a:lnTo>
                    <a:pt x="65" y="24"/>
                  </a:lnTo>
                  <a:lnTo>
                    <a:pt x="96" y="38"/>
                  </a:lnTo>
                  <a:lnTo>
                    <a:pt x="153" y="130"/>
                  </a:lnTo>
                  <a:lnTo>
                    <a:pt x="232" y="198"/>
                  </a:lnTo>
                  <a:lnTo>
                    <a:pt x="230" y="225"/>
                  </a:lnTo>
                  <a:lnTo>
                    <a:pt x="339" y="320"/>
                  </a:lnTo>
                  <a:lnTo>
                    <a:pt x="351" y="359"/>
                  </a:lnTo>
                  <a:lnTo>
                    <a:pt x="339" y="385"/>
                  </a:lnTo>
                  <a:lnTo>
                    <a:pt x="363" y="423"/>
                  </a:lnTo>
                  <a:lnTo>
                    <a:pt x="574" y="521"/>
                  </a:lnTo>
                  <a:lnTo>
                    <a:pt x="666" y="512"/>
                  </a:lnTo>
                  <a:lnTo>
                    <a:pt x="726" y="560"/>
                  </a:lnTo>
                  <a:lnTo>
                    <a:pt x="751" y="514"/>
                  </a:lnTo>
                  <a:lnTo>
                    <a:pt x="780" y="512"/>
                  </a:lnTo>
                  <a:lnTo>
                    <a:pt x="749" y="474"/>
                  </a:lnTo>
                  <a:lnTo>
                    <a:pt x="816" y="458"/>
                  </a:lnTo>
                  <a:lnTo>
                    <a:pt x="840" y="442"/>
                  </a:lnTo>
                  <a:lnTo>
                    <a:pt x="850" y="432"/>
                  </a:lnTo>
                  <a:lnTo>
                    <a:pt x="855" y="453"/>
                  </a:lnTo>
                  <a:lnTo>
                    <a:pt x="885" y="361"/>
                  </a:lnTo>
                  <a:lnTo>
                    <a:pt x="848" y="345"/>
                  </a:lnTo>
                  <a:lnTo>
                    <a:pt x="782" y="361"/>
                  </a:lnTo>
                  <a:lnTo>
                    <a:pt x="746" y="442"/>
                  </a:lnTo>
                  <a:lnTo>
                    <a:pt x="661" y="450"/>
                  </a:lnTo>
                  <a:lnTo>
                    <a:pt x="626" y="429"/>
                  </a:lnTo>
                  <a:lnTo>
                    <a:pt x="568" y="330"/>
                  </a:lnTo>
                  <a:lnTo>
                    <a:pt x="566" y="255"/>
                  </a:lnTo>
                  <a:lnTo>
                    <a:pt x="586" y="218"/>
                  </a:lnTo>
                  <a:lnTo>
                    <a:pt x="527" y="198"/>
                  </a:lnTo>
                  <a:lnTo>
                    <a:pt x="455" y="94"/>
                  </a:lnTo>
                  <a:lnTo>
                    <a:pt x="392" y="116"/>
                  </a:lnTo>
                  <a:lnTo>
                    <a:pt x="312" y="28"/>
                  </a:lnTo>
                  <a:lnTo>
                    <a:pt x="179" y="47"/>
                  </a:lnTo>
                  <a:lnTo>
                    <a:pt x="68" y="0"/>
                  </a:lnTo>
                  <a:lnTo>
                    <a:pt x="0" y="7"/>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28" name="Freeform 377">
              <a:extLst>
                <a:ext uri="{FF2B5EF4-FFF2-40B4-BE49-F238E27FC236}">
                  <a16:creationId xmlns:a16="http://schemas.microsoft.com/office/drawing/2014/main" id="{9F884463-4DF5-4A9A-BB94-EA2633F448E4}"/>
                </a:ext>
              </a:extLst>
            </p:cNvPr>
            <p:cNvSpPr>
              <a:spLocks noChangeAspect="1"/>
            </p:cNvSpPr>
            <p:nvPr/>
          </p:nvSpPr>
          <p:spPr bwMode="auto">
            <a:xfrm>
              <a:off x="2158997" y="4127544"/>
              <a:ext cx="80963" cy="96837"/>
            </a:xfrm>
            <a:custGeom>
              <a:avLst/>
              <a:gdLst>
                <a:gd name="T0" fmla="*/ 0 w 118"/>
                <a:gd name="T1" fmla="*/ 0 h 122"/>
                <a:gd name="T2" fmla="*/ 19899 w 118"/>
                <a:gd name="T3" fmla="*/ 42007 h 122"/>
                <a:gd name="T4" fmla="*/ 59721 w 118"/>
                <a:gd name="T5" fmla="*/ 42007 h 122"/>
                <a:gd name="T6" fmla="*/ 59721 w 118"/>
                <a:gd name="T7" fmla="*/ 0 h 122"/>
                <a:gd name="T8" fmla="*/ 39823 w 118"/>
                <a:gd name="T9" fmla="*/ 0 h 122"/>
                <a:gd name="T10" fmla="*/ 0 w 118"/>
                <a:gd name="T11" fmla="*/ 0 h 122"/>
                <a:gd name="T12" fmla="*/ 0 60000 65536"/>
                <a:gd name="T13" fmla="*/ 0 60000 65536"/>
                <a:gd name="T14" fmla="*/ 0 60000 65536"/>
                <a:gd name="T15" fmla="*/ 0 60000 65536"/>
                <a:gd name="T16" fmla="*/ 0 60000 65536"/>
                <a:gd name="T17" fmla="*/ 0 60000 65536"/>
                <a:gd name="T18" fmla="*/ 0 w 118"/>
                <a:gd name="T19" fmla="*/ 0 h 122"/>
                <a:gd name="T20" fmla="*/ 118 w 118"/>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18" h="122">
                  <a:moveTo>
                    <a:pt x="0" y="61"/>
                  </a:moveTo>
                  <a:lnTo>
                    <a:pt x="47" y="119"/>
                  </a:lnTo>
                  <a:lnTo>
                    <a:pt x="106" y="122"/>
                  </a:lnTo>
                  <a:lnTo>
                    <a:pt x="118" y="0"/>
                  </a:lnTo>
                  <a:lnTo>
                    <a:pt x="75" y="4"/>
                  </a:lnTo>
                  <a:lnTo>
                    <a:pt x="0" y="6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29" name="Freeform 380">
              <a:extLst>
                <a:ext uri="{FF2B5EF4-FFF2-40B4-BE49-F238E27FC236}">
                  <a16:creationId xmlns:a16="http://schemas.microsoft.com/office/drawing/2014/main" id="{BA4003C4-0CA9-4513-B56B-ED0CD5B1488B}"/>
                </a:ext>
              </a:extLst>
            </p:cNvPr>
            <p:cNvSpPr>
              <a:spLocks noChangeAspect="1"/>
            </p:cNvSpPr>
            <p:nvPr/>
          </p:nvSpPr>
          <p:spPr bwMode="auto">
            <a:xfrm>
              <a:off x="2246312" y="4254544"/>
              <a:ext cx="115888" cy="58736"/>
            </a:xfrm>
            <a:custGeom>
              <a:avLst/>
              <a:gdLst>
                <a:gd name="T0" fmla="*/ 0 w 166"/>
                <a:gd name="T1" fmla="*/ 43384 h 74"/>
                <a:gd name="T2" fmla="*/ 21319 w 166"/>
                <a:gd name="T3" fmla="*/ 0 h 74"/>
                <a:gd name="T4" fmla="*/ 21319 w 166"/>
                <a:gd name="T5" fmla="*/ 43384 h 74"/>
                <a:gd name="T6" fmla="*/ 63956 w 166"/>
                <a:gd name="T7" fmla="*/ 43384 h 74"/>
                <a:gd name="T8" fmla="*/ 85275 w 166"/>
                <a:gd name="T9" fmla="*/ 43384 h 74"/>
                <a:gd name="T10" fmla="*/ 85275 w 166"/>
                <a:gd name="T11" fmla="*/ 43384 h 74"/>
                <a:gd name="T12" fmla="*/ 85275 w 166"/>
                <a:gd name="T13" fmla="*/ 43384 h 74"/>
                <a:gd name="T14" fmla="*/ 63956 w 166"/>
                <a:gd name="T15" fmla="*/ 43384 h 74"/>
                <a:gd name="T16" fmla="*/ 42637 w 166"/>
                <a:gd name="T17" fmla="*/ 43384 h 74"/>
                <a:gd name="T18" fmla="*/ 42637 w 166"/>
                <a:gd name="T19" fmla="*/ 43384 h 74"/>
                <a:gd name="T20" fmla="*/ 42637 w 166"/>
                <a:gd name="T21" fmla="*/ 43384 h 74"/>
                <a:gd name="T22" fmla="*/ 0 w 166"/>
                <a:gd name="T23" fmla="*/ 43384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6"/>
                <a:gd name="T37" fmla="*/ 0 h 74"/>
                <a:gd name="T38" fmla="*/ 166 w 166"/>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6" h="74">
                  <a:moveTo>
                    <a:pt x="0" y="40"/>
                  </a:moveTo>
                  <a:lnTo>
                    <a:pt x="13" y="0"/>
                  </a:lnTo>
                  <a:lnTo>
                    <a:pt x="48" y="24"/>
                  </a:lnTo>
                  <a:lnTo>
                    <a:pt x="111" y="2"/>
                  </a:lnTo>
                  <a:lnTo>
                    <a:pt x="166" y="30"/>
                  </a:lnTo>
                  <a:lnTo>
                    <a:pt x="150" y="72"/>
                  </a:lnTo>
                  <a:lnTo>
                    <a:pt x="146" y="36"/>
                  </a:lnTo>
                  <a:lnTo>
                    <a:pt x="111" y="23"/>
                  </a:lnTo>
                  <a:lnTo>
                    <a:pt x="77" y="45"/>
                  </a:lnTo>
                  <a:lnTo>
                    <a:pt x="85" y="64"/>
                  </a:lnTo>
                  <a:lnTo>
                    <a:pt x="71" y="74"/>
                  </a:lnTo>
                  <a:lnTo>
                    <a:pt x="0" y="4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30" name="Freeform 384">
              <a:extLst>
                <a:ext uri="{FF2B5EF4-FFF2-40B4-BE49-F238E27FC236}">
                  <a16:creationId xmlns:a16="http://schemas.microsoft.com/office/drawing/2014/main" id="{2E277190-46F1-4C75-8B5D-A9CE9341A9F7}"/>
                </a:ext>
              </a:extLst>
            </p:cNvPr>
            <p:cNvSpPr>
              <a:spLocks noChangeAspect="1"/>
            </p:cNvSpPr>
            <p:nvPr/>
          </p:nvSpPr>
          <p:spPr bwMode="auto">
            <a:xfrm>
              <a:off x="2663823" y="4938754"/>
              <a:ext cx="165100" cy="200025"/>
            </a:xfrm>
            <a:custGeom>
              <a:avLst/>
              <a:gdLst>
                <a:gd name="T0" fmla="*/ 0 w 238"/>
                <a:gd name="T1" fmla="*/ 91775 h 249"/>
                <a:gd name="T2" fmla="*/ 20778 w 238"/>
                <a:gd name="T3" fmla="*/ 45915 h 249"/>
                <a:gd name="T4" fmla="*/ 62307 w 238"/>
                <a:gd name="T5" fmla="*/ 0 h 249"/>
                <a:gd name="T6" fmla="*/ 62307 w 238"/>
                <a:gd name="T7" fmla="*/ 45915 h 249"/>
                <a:gd name="T8" fmla="*/ 83086 w 238"/>
                <a:gd name="T9" fmla="*/ 91775 h 249"/>
                <a:gd name="T10" fmla="*/ 103864 w 238"/>
                <a:gd name="T11" fmla="*/ 91775 h 249"/>
                <a:gd name="T12" fmla="*/ 103864 w 238"/>
                <a:gd name="T13" fmla="*/ 137690 h 249"/>
                <a:gd name="T14" fmla="*/ 124642 w 238"/>
                <a:gd name="T15" fmla="*/ 137690 h 249"/>
                <a:gd name="T16" fmla="*/ 124642 w 238"/>
                <a:gd name="T17" fmla="*/ 183604 h 249"/>
                <a:gd name="T18" fmla="*/ 103864 w 238"/>
                <a:gd name="T19" fmla="*/ 183604 h 249"/>
                <a:gd name="T20" fmla="*/ 62307 w 238"/>
                <a:gd name="T21" fmla="*/ 183604 h 249"/>
                <a:gd name="T22" fmla="*/ 83086 w 238"/>
                <a:gd name="T23" fmla="*/ 137690 h 249"/>
                <a:gd name="T24" fmla="*/ 0 w 238"/>
                <a:gd name="T25" fmla="*/ 91775 h 2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8"/>
                <a:gd name="T40" fmla="*/ 0 h 249"/>
                <a:gd name="T41" fmla="*/ 238 w 238"/>
                <a:gd name="T42" fmla="*/ 249 h 2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8" h="249">
                  <a:moveTo>
                    <a:pt x="0" y="92"/>
                  </a:moveTo>
                  <a:lnTo>
                    <a:pt x="17" y="14"/>
                  </a:lnTo>
                  <a:lnTo>
                    <a:pt x="102" y="0"/>
                  </a:lnTo>
                  <a:lnTo>
                    <a:pt x="132" y="27"/>
                  </a:lnTo>
                  <a:lnTo>
                    <a:pt x="139" y="86"/>
                  </a:lnTo>
                  <a:lnTo>
                    <a:pt x="200" y="95"/>
                  </a:lnTo>
                  <a:lnTo>
                    <a:pt x="207" y="136"/>
                  </a:lnTo>
                  <a:lnTo>
                    <a:pt x="238" y="144"/>
                  </a:lnTo>
                  <a:lnTo>
                    <a:pt x="233" y="195"/>
                  </a:lnTo>
                  <a:lnTo>
                    <a:pt x="204" y="249"/>
                  </a:lnTo>
                  <a:lnTo>
                    <a:pt x="124" y="245"/>
                  </a:lnTo>
                  <a:lnTo>
                    <a:pt x="141" y="187"/>
                  </a:lnTo>
                  <a:lnTo>
                    <a:pt x="0" y="92"/>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31" name="Freeform 385">
              <a:extLst>
                <a:ext uri="{FF2B5EF4-FFF2-40B4-BE49-F238E27FC236}">
                  <a16:creationId xmlns:a16="http://schemas.microsoft.com/office/drawing/2014/main" id="{A7FB28F2-3421-4D58-A03F-C94DD5A4394F}"/>
                </a:ext>
              </a:extLst>
            </p:cNvPr>
            <p:cNvSpPr>
              <a:spLocks noChangeAspect="1"/>
            </p:cNvSpPr>
            <p:nvPr/>
          </p:nvSpPr>
          <p:spPr bwMode="auto">
            <a:xfrm>
              <a:off x="2278060" y="4484730"/>
              <a:ext cx="258763" cy="427036"/>
            </a:xfrm>
            <a:custGeom>
              <a:avLst/>
              <a:gdLst>
                <a:gd name="T0" fmla="*/ 0 w 370"/>
                <a:gd name="T1" fmla="*/ 46063 h 530"/>
                <a:gd name="T2" fmla="*/ 21570 w 370"/>
                <a:gd name="T3" fmla="*/ 92181 h 530"/>
                <a:gd name="T4" fmla="*/ 43112 w 370"/>
                <a:gd name="T5" fmla="*/ 138244 h 530"/>
                <a:gd name="T6" fmla="*/ 86224 w 370"/>
                <a:gd name="T7" fmla="*/ 276488 h 530"/>
                <a:gd name="T8" fmla="*/ 172447 w 370"/>
                <a:gd name="T9" fmla="*/ 368613 h 530"/>
                <a:gd name="T10" fmla="*/ 194018 w 370"/>
                <a:gd name="T11" fmla="*/ 322550 h 530"/>
                <a:gd name="T12" fmla="*/ 194018 w 370"/>
                <a:gd name="T13" fmla="*/ 322550 h 530"/>
                <a:gd name="T14" fmla="*/ 194018 w 370"/>
                <a:gd name="T15" fmla="*/ 322550 h 530"/>
                <a:gd name="T16" fmla="*/ 194018 w 370"/>
                <a:gd name="T17" fmla="*/ 322550 h 530"/>
                <a:gd name="T18" fmla="*/ 194018 w 370"/>
                <a:gd name="T19" fmla="*/ 230370 h 530"/>
                <a:gd name="T20" fmla="*/ 194018 w 370"/>
                <a:gd name="T21" fmla="*/ 184307 h 530"/>
                <a:gd name="T22" fmla="*/ 172447 w 370"/>
                <a:gd name="T23" fmla="*/ 184307 h 530"/>
                <a:gd name="T24" fmla="*/ 172447 w 370"/>
                <a:gd name="T25" fmla="*/ 184307 h 530"/>
                <a:gd name="T26" fmla="*/ 172447 w 370"/>
                <a:gd name="T27" fmla="*/ 184307 h 530"/>
                <a:gd name="T28" fmla="*/ 150906 w 370"/>
                <a:gd name="T29" fmla="*/ 184307 h 530"/>
                <a:gd name="T30" fmla="*/ 107794 w 370"/>
                <a:gd name="T31" fmla="*/ 138244 h 530"/>
                <a:gd name="T32" fmla="*/ 150906 w 370"/>
                <a:gd name="T33" fmla="*/ 92181 h 530"/>
                <a:gd name="T34" fmla="*/ 194018 w 370"/>
                <a:gd name="T35" fmla="*/ 46063 h 530"/>
                <a:gd name="T36" fmla="*/ 172447 w 370"/>
                <a:gd name="T37" fmla="*/ 46063 h 530"/>
                <a:gd name="T38" fmla="*/ 194018 w 370"/>
                <a:gd name="T39" fmla="*/ 46063 h 530"/>
                <a:gd name="T40" fmla="*/ 129336 w 370"/>
                <a:gd name="T41" fmla="*/ 46063 h 530"/>
                <a:gd name="T42" fmla="*/ 107794 w 370"/>
                <a:gd name="T43" fmla="*/ 0 h 530"/>
                <a:gd name="T44" fmla="*/ 86224 w 370"/>
                <a:gd name="T45" fmla="*/ 46063 h 530"/>
                <a:gd name="T46" fmla="*/ 64682 w 370"/>
                <a:gd name="T47" fmla="*/ 46063 h 530"/>
                <a:gd name="T48" fmla="*/ 43112 w 370"/>
                <a:gd name="T49" fmla="*/ 92181 h 530"/>
                <a:gd name="T50" fmla="*/ 21570 w 370"/>
                <a:gd name="T51" fmla="*/ 92181 h 530"/>
                <a:gd name="T52" fmla="*/ 21570 w 370"/>
                <a:gd name="T53" fmla="*/ 46063 h 530"/>
                <a:gd name="T54" fmla="*/ 0 w 370"/>
                <a:gd name="T55" fmla="*/ 46063 h 5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0"/>
                <a:gd name="T85" fmla="*/ 0 h 530"/>
                <a:gd name="T86" fmla="*/ 370 w 370"/>
                <a:gd name="T87" fmla="*/ 530 h 5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0" h="530">
                  <a:moveTo>
                    <a:pt x="0" y="124"/>
                  </a:moveTo>
                  <a:lnTo>
                    <a:pt x="9" y="167"/>
                  </a:lnTo>
                  <a:lnTo>
                    <a:pt x="75" y="240"/>
                  </a:lnTo>
                  <a:lnTo>
                    <a:pt x="149" y="414"/>
                  </a:lnTo>
                  <a:lnTo>
                    <a:pt x="317" y="530"/>
                  </a:lnTo>
                  <a:lnTo>
                    <a:pt x="346" y="509"/>
                  </a:lnTo>
                  <a:lnTo>
                    <a:pt x="361" y="472"/>
                  </a:lnTo>
                  <a:lnTo>
                    <a:pt x="336" y="460"/>
                  </a:lnTo>
                  <a:lnTo>
                    <a:pt x="351" y="450"/>
                  </a:lnTo>
                  <a:lnTo>
                    <a:pt x="370" y="359"/>
                  </a:lnTo>
                  <a:lnTo>
                    <a:pt x="344" y="317"/>
                  </a:lnTo>
                  <a:lnTo>
                    <a:pt x="317" y="317"/>
                  </a:lnTo>
                  <a:lnTo>
                    <a:pt x="317" y="269"/>
                  </a:lnTo>
                  <a:lnTo>
                    <a:pt x="286" y="289"/>
                  </a:lnTo>
                  <a:lnTo>
                    <a:pt x="247" y="272"/>
                  </a:lnTo>
                  <a:lnTo>
                    <a:pt x="221" y="218"/>
                  </a:lnTo>
                  <a:lnTo>
                    <a:pt x="262" y="149"/>
                  </a:lnTo>
                  <a:lnTo>
                    <a:pt x="336" y="119"/>
                  </a:lnTo>
                  <a:lnTo>
                    <a:pt x="316" y="107"/>
                  </a:lnTo>
                  <a:lnTo>
                    <a:pt x="327" y="72"/>
                  </a:lnTo>
                  <a:lnTo>
                    <a:pt x="244" y="66"/>
                  </a:lnTo>
                  <a:lnTo>
                    <a:pt x="180" y="0"/>
                  </a:lnTo>
                  <a:lnTo>
                    <a:pt x="166" y="49"/>
                  </a:lnTo>
                  <a:lnTo>
                    <a:pt x="98" y="89"/>
                  </a:lnTo>
                  <a:lnTo>
                    <a:pt x="65" y="139"/>
                  </a:lnTo>
                  <a:lnTo>
                    <a:pt x="27" y="132"/>
                  </a:lnTo>
                  <a:lnTo>
                    <a:pt x="32" y="100"/>
                  </a:lnTo>
                  <a:lnTo>
                    <a:pt x="0" y="124"/>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32" name="Freeform 411">
              <a:extLst>
                <a:ext uri="{FF2B5EF4-FFF2-40B4-BE49-F238E27FC236}">
                  <a16:creationId xmlns:a16="http://schemas.microsoft.com/office/drawing/2014/main" id="{E3BB7691-106A-44E0-B766-5D7DA2E467FE}"/>
                </a:ext>
              </a:extLst>
            </p:cNvPr>
            <p:cNvSpPr>
              <a:spLocks noChangeAspect="1"/>
            </p:cNvSpPr>
            <p:nvPr/>
          </p:nvSpPr>
          <p:spPr bwMode="auto">
            <a:xfrm>
              <a:off x="2755897" y="4345031"/>
              <a:ext cx="84138" cy="92075"/>
            </a:xfrm>
            <a:custGeom>
              <a:avLst/>
              <a:gdLst>
                <a:gd name="T0" fmla="*/ 0 w 120"/>
                <a:gd name="T1" fmla="*/ 0 h 115"/>
                <a:gd name="T2" fmla="*/ 21643 w 120"/>
                <a:gd name="T3" fmla="*/ 0 h 115"/>
                <a:gd name="T4" fmla="*/ 64956 w 120"/>
                <a:gd name="T5" fmla="*/ 0 h 115"/>
                <a:gd name="T6" fmla="*/ 64956 w 120"/>
                <a:gd name="T7" fmla="*/ 44148 h 115"/>
                <a:gd name="T8" fmla="*/ 21643 w 120"/>
                <a:gd name="T9" fmla="*/ 44148 h 115"/>
                <a:gd name="T10" fmla="*/ 0 w 120"/>
                <a:gd name="T11" fmla="*/ 0 h 115"/>
                <a:gd name="T12" fmla="*/ 0 60000 65536"/>
                <a:gd name="T13" fmla="*/ 0 60000 65536"/>
                <a:gd name="T14" fmla="*/ 0 60000 65536"/>
                <a:gd name="T15" fmla="*/ 0 60000 65536"/>
                <a:gd name="T16" fmla="*/ 0 60000 65536"/>
                <a:gd name="T17" fmla="*/ 0 60000 65536"/>
                <a:gd name="T18" fmla="*/ 0 w 120"/>
                <a:gd name="T19" fmla="*/ 0 h 115"/>
                <a:gd name="T20" fmla="*/ 120 w 120"/>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20" h="115">
                  <a:moveTo>
                    <a:pt x="0" y="53"/>
                  </a:moveTo>
                  <a:lnTo>
                    <a:pt x="33" y="0"/>
                  </a:lnTo>
                  <a:lnTo>
                    <a:pt x="120" y="9"/>
                  </a:lnTo>
                  <a:lnTo>
                    <a:pt x="109" y="105"/>
                  </a:lnTo>
                  <a:lnTo>
                    <a:pt x="47" y="115"/>
                  </a:lnTo>
                  <a:lnTo>
                    <a:pt x="0" y="53"/>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33" name="Freeform 419">
              <a:extLst>
                <a:ext uri="{FF2B5EF4-FFF2-40B4-BE49-F238E27FC236}">
                  <a16:creationId xmlns:a16="http://schemas.microsoft.com/office/drawing/2014/main" id="{FB8C7EF6-F8DD-4F95-BC0E-635C3627CB0A}"/>
                </a:ext>
              </a:extLst>
            </p:cNvPr>
            <p:cNvSpPr>
              <a:spLocks noChangeAspect="1"/>
            </p:cNvSpPr>
            <p:nvPr/>
          </p:nvSpPr>
          <p:spPr bwMode="auto">
            <a:xfrm>
              <a:off x="2676522" y="4229144"/>
              <a:ext cx="19050" cy="17462"/>
            </a:xfrm>
            <a:custGeom>
              <a:avLst/>
              <a:gdLst>
                <a:gd name="T0" fmla="*/ 0 w 29"/>
                <a:gd name="T1" fmla="*/ 0 h 21"/>
                <a:gd name="T2" fmla="*/ 15205 w 29"/>
                <a:gd name="T3" fmla="*/ 0 h 21"/>
                <a:gd name="T4" fmla="*/ 15205 w 29"/>
                <a:gd name="T5" fmla="*/ 0 h 21"/>
                <a:gd name="T6" fmla="*/ 0 w 29"/>
                <a:gd name="T7" fmla="*/ 0 h 21"/>
                <a:gd name="T8" fmla="*/ 0 60000 65536"/>
                <a:gd name="T9" fmla="*/ 0 60000 65536"/>
                <a:gd name="T10" fmla="*/ 0 60000 65536"/>
                <a:gd name="T11" fmla="*/ 0 60000 65536"/>
                <a:gd name="T12" fmla="*/ 0 w 29"/>
                <a:gd name="T13" fmla="*/ 0 h 21"/>
                <a:gd name="T14" fmla="*/ 29 w 29"/>
                <a:gd name="T15" fmla="*/ 21 h 21"/>
              </a:gdLst>
              <a:ahLst/>
              <a:cxnLst>
                <a:cxn ang="T8">
                  <a:pos x="T0" y="T1"/>
                </a:cxn>
                <a:cxn ang="T9">
                  <a:pos x="T2" y="T3"/>
                </a:cxn>
                <a:cxn ang="T10">
                  <a:pos x="T4" y="T5"/>
                </a:cxn>
                <a:cxn ang="T11">
                  <a:pos x="T6" y="T7"/>
                </a:cxn>
              </a:cxnLst>
              <a:rect l="T12" t="T13" r="T14" b="T15"/>
              <a:pathLst>
                <a:path w="29" h="21">
                  <a:moveTo>
                    <a:pt x="0" y="21"/>
                  </a:moveTo>
                  <a:lnTo>
                    <a:pt x="27" y="17"/>
                  </a:lnTo>
                  <a:lnTo>
                    <a:pt x="29" y="0"/>
                  </a:lnTo>
                  <a:lnTo>
                    <a:pt x="0" y="2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34" name="Freeform 441">
              <a:extLst>
                <a:ext uri="{FF2B5EF4-FFF2-40B4-BE49-F238E27FC236}">
                  <a16:creationId xmlns:a16="http://schemas.microsoft.com/office/drawing/2014/main" id="{4F7FCEAE-4F70-4B1B-B6C0-54940217A9FE}"/>
                </a:ext>
              </a:extLst>
            </p:cNvPr>
            <p:cNvSpPr>
              <a:spLocks noChangeAspect="1"/>
            </p:cNvSpPr>
            <p:nvPr/>
          </p:nvSpPr>
          <p:spPr bwMode="auto">
            <a:xfrm>
              <a:off x="2747962" y="5210217"/>
              <a:ext cx="106363" cy="123824"/>
            </a:xfrm>
            <a:custGeom>
              <a:avLst/>
              <a:gdLst>
                <a:gd name="T0" fmla="*/ 0 w 152"/>
                <a:gd name="T1" fmla="*/ 43384 h 156"/>
                <a:gd name="T2" fmla="*/ 21817 w 152"/>
                <a:gd name="T3" fmla="*/ 43384 h 156"/>
                <a:gd name="T4" fmla="*/ 21817 w 152"/>
                <a:gd name="T5" fmla="*/ 0 h 156"/>
                <a:gd name="T6" fmla="*/ 87326 w 152"/>
                <a:gd name="T7" fmla="*/ 43384 h 156"/>
                <a:gd name="T8" fmla="*/ 87326 w 152"/>
                <a:gd name="T9" fmla="*/ 43384 h 156"/>
                <a:gd name="T10" fmla="*/ 87326 w 152"/>
                <a:gd name="T11" fmla="*/ 43384 h 156"/>
                <a:gd name="T12" fmla="*/ 65480 w 152"/>
                <a:gd name="T13" fmla="*/ 86820 h 156"/>
                <a:gd name="T14" fmla="*/ 0 w 152"/>
                <a:gd name="T15" fmla="*/ 43384 h 156"/>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156"/>
                <a:gd name="T26" fmla="*/ 152 w 152"/>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156">
                  <a:moveTo>
                    <a:pt x="0" y="126"/>
                  </a:moveTo>
                  <a:lnTo>
                    <a:pt x="24" y="4"/>
                  </a:lnTo>
                  <a:lnTo>
                    <a:pt x="46" y="0"/>
                  </a:lnTo>
                  <a:lnTo>
                    <a:pt x="135" y="61"/>
                  </a:lnTo>
                  <a:lnTo>
                    <a:pt x="152" y="87"/>
                  </a:lnTo>
                  <a:lnTo>
                    <a:pt x="146" y="118"/>
                  </a:lnTo>
                  <a:lnTo>
                    <a:pt x="105" y="156"/>
                  </a:lnTo>
                  <a:lnTo>
                    <a:pt x="0" y="126"/>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35" name="Freeform 442">
              <a:extLst>
                <a:ext uri="{FF2B5EF4-FFF2-40B4-BE49-F238E27FC236}">
                  <a16:creationId xmlns:a16="http://schemas.microsoft.com/office/drawing/2014/main" id="{007CA301-F419-498D-BC01-11E27E4045B8}"/>
                </a:ext>
              </a:extLst>
            </p:cNvPr>
            <p:cNvSpPr>
              <a:spLocks noChangeAspect="1"/>
            </p:cNvSpPr>
            <p:nvPr/>
          </p:nvSpPr>
          <p:spPr bwMode="auto">
            <a:xfrm>
              <a:off x="2446340" y="4192631"/>
              <a:ext cx="274638" cy="269874"/>
            </a:xfrm>
            <a:custGeom>
              <a:avLst/>
              <a:gdLst>
                <a:gd name="T0" fmla="*/ 0 w 395"/>
                <a:gd name="T1" fmla="*/ 46586 h 334"/>
                <a:gd name="T2" fmla="*/ 20932 w 395"/>
                <a:gd name="T3" fmla="*/ 139814 h 334"/>
                <a:gd name="T4" fmla="*/ 41891 w 395"/>
                <a:gd name="T5" fmla="*/ 139814 h 334"/>
                <a:gd name="T6" fmla="*/ 62823 w 395"/>
                <a:gd name="T7" fmla="*/ 139814 h 334"/>
                <a:gd name="T8" fmla="*/ 83782 w 395"/>
                <a:gd name="T9" fmla="*/ 139814 h 334"/>
                <a:gd name="T10" fmla="*/ 83782 w 395"/>
                <a:gd name="T11" fmla="*/ 232986 h 334"/>
                <a:gd name="T12" fmla="*/ 104714 w 395"/>
                <a:gd name="T13" fmla="*/ 232986 h 334"/>
                <a:gd name="T14" fmla="*/ 104714 w 395"/>
                <a:gd name="T15" fmla="*/ 232986 h 334"/>
                <a:gd name="T16" fmla="*/ 167565 w 395"/>
                <a:gd name="T17" fmla="*/ 232986 h 334"/>
                <a:gd name="T18" fmla="*/ 146605 w 395"/>
                <a:gd name="T19" fmla="*/ 232986 h 334"/>
                <a:gd name="T20" fmla="*/ 146605 w 395"/>
                <a:gd name="T21" fmla="*/ 139814 h 334"/>
                <a:gd name="T22" fmla="*/ 167565 w 395"/>
                <a:gd name="T23" fmla="*/ 139814 h 334"/>
                <a:gd name="T24" fmla="*/ 188497 w 395"/>
                <a:gd name="T25" fmla="*/ 139814 h 334"/>
                <a:gd name="T26" fmla="*/ 188497 w 395"/>
                <a:gd name="T27" fmla="*/ 139814 h 334"/>
                <a:gd name="T28" fmla="*/ 209456 w 395"/>
                <a:gd name="T29" fmla="*/ 139814 h 334"/>
                <a:gd name="T30" fmla="*/ 188497 w 395"/>
                <a:gd name="T31" fmla="*/ 139814 h 334"/>
                <a:gd name="T32" fmla="*/ 209456 w 395"/>
                <a:gd name="T33" fmla="*/ 46586 h 334"/>
                <a:gd name="T34" fmla="*/ 188497 w 395"/>
                <a:gd name="T35" fmla="*/ 46586 h 334"/>
                <a:gd name="T36" fmla="*/ 188497 w 395"/>
                <a:gd name="T37" fmla="*/ 46586 h 334"/>
                <a:gd name="T38" fmla="*/ 167565 w 395"/>
                <a:gd name="T39" fmla="*/ 46586 h 334"/>
                <a:gd name="T40" fmla="*/ 167565 w 395"/>
                <a:gd name="T41" fmla="*/ 46586 h 334"/>
                <a:gd name="T42" fmla="*/ 83782 w 395"/>
                <a:gd name="T43" fmla="*/ 46586 h 334"/>
                <a:gd name="T44" fmla="*/ 62823 w 395"/>
                <a:gd name="T45" fmla="*/ 0 h 334"/>
                <a:gd name="T46" fmla="*/ 62823 w 395"/>
                <a:gd name="T47" fmla="*/ 46586 h 334"/>
                <a:gd name="T48" fmla="*/ 20932 w 395"/>
                <a:gd name="T49" fmla="*/ 46586 h 334"/>
                <a:gd name="T50" fmla="*/ 41891 w 395"/>
                <a:gd name="T51" fmla="*/ 46586 h 334"/>
                <a:gd name="T52" fmla="*/ 20932 w 395"/>
                <a:gd name="T53" fmla="*/ 46586 h 334"/>
                <a:gd name="T54" fmla="*/ 20932 w 395"/>
                <a:gd name="T55" fmla="*/ 46586 h 334"/>
                <a:gd name="T56" fmla="*/ 41891 w 395"/>
                <a:gd name="T57" fmla="*/ 46586 h 334"/>
                <a:gd name="T58" fmla="*/ 0 w 395"/>
                <a:gd name="T59" fmla="*/ 46586 h 3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5"/>
                <a:gd name="T91" fmla="*/ 0 h 334"/>
                <a:gd name="T92" fmla="*/ 395 w 395"/>
                <a:gd name="T93" fmla="*/ 334 h 3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5" h="334">
                  <a:moveTo>
                    <a:pt x="0" y="91"/>
                  </a:moveTo>
                  <a:lnTo>
                    <a:pt x="36" y="149"/>
                  </a:lnTo>
                  <a:lnTo>
                    <a:pt x="93" y="156"/>
                  </a:lnTo>
                  <a:lnTo>
                    <a:pt x="111" y="180"/>
                  </a:lnTo>
                  <a:lnTo>
                    <a:pt x="168" y="177"/>
                  </a:lnTo>
                  <a:lnTo>
                    <a:pt x="160" y="278"/>
                  </a:lnTo>
                  <a:lnTo>
                    <a:pt x="188" y="320"/>
                  </a:lnTo>
                  <a:lnTo>
                    <a:pt x="220" y="334"/>
                  </a:lnTo>
                  <a:lnTo>
                    <a:pt x="291" y="294"/>
                  </a:lnTo>
                  <a:lnTo>
                    <a:pt x="263" y="289"/>
                  </a:lnTo>
                  <a:lnTo>
                    <a:pt x="249" y="232"/>
                  </a:lnTo>
                  <a:lnTo>
                    <a:pt x="298" y="244"/>
                  </a:lnTo>
                  <a:lnTo>
                    <a:pt x="372" y="208"/>
                  </a:lnTo>
                  <a:lnTo>
                    <a:pt x="352" y="180"/>
                  </a:lnTo>
                  <a:lnTo>
                    <a:pt x="376" y="154"/>
                  </a:lnTo>
                  <a:lnTo>
                    <a:pt x="366" y="136"/>
                  </a:lnTo>
                  <a:lnTo>
                    <a:pt x="395" y="115"/>
                  </a:lnTo>
                  <a:lnTo>
                    <a:pt x="358" y="111"/>
                  </a:lnTo>
                  <a:lnTo>
                    <a:pt x="358" y="85"/>
                  </a:lnTo>
                  <a:lnTo>
                    <a:pt x="301" y="55"/>
                  </a:lnTo>
                  <a:lnTo>
                    <a:pt x="327" y="46"/>
                  </a:lnTo>
                  <a:lnTo>
                    <a:pt x="154" y="53"/>
                  </a:lnTo>
                  <a:lnTo>
                    <a:pt x="97" y="0"/>
                  </a:lnTo>
                  <a:lnTo>
                    <a:pt x="100" y="24"/>
                  </a:lnTo>
                  <a:lnTo>
                    <a:pt x="51" y="44"/>
                  </a:lnTo>
                  <a:lnTo>
                    <a:pt x="65" y="85"/>
                  </a:lnTo>
                  <a:lnTo>
                    <a:pt x="48" y="98"/>
                  </a:lnTo>
                  <a:lnTo>
                    <a:pt x="36" y="62"/>
                  </a:lnTo>
                  <a:lnTo>
                    <a:pt x="55" y="14"/>
                  </a:lnTo>
                  <a:lnTo>
                    <a:pt x="0" y="9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36" name="Freeform 521">
              <a:extLst>
                <a:ext uri="{FF2B5EF4-FFF2-40B4-BE49-F238E27FC236}">
                  <a16:creationId xmlns:a16="http://schemas.microsoft.com/office/drawing/2014/main" id="{EC24648E-2171-4388-B74D-42C535C3696E}"/>
                </a:ext>
              </a:extLst>
            </p:cNvPr>
            <p:cNvSpPr>
              <a:spLocks noChangeAspect="1"/>
            </p:cNvSpPr>
            <p:nvPr/>
          </p:nvSpPr>
          <p:spPr bwMode="auto">
            <a:xfrm>
              <a:off x="2538414" y="5848390"/>
              <a:ext cx="73025" cy="73025"/>
            </a:xfrm>
            <a:custGeom>
              <a:avLst/>
              <a:gdLst>
                <a:gd name="T0" fmla="*/ 0 w 103"/>
                <a:gd name="T1" fmla="*/ 0 h 91"/>
                <a:gd name="T2" fmla="*/ 22801 w 103"/>
                <a:gd name="T3" fmla="*/ 44339 h 91"/>
                <a:gd name="T4" fmla="*/ 68402 w 103"/>
                <a:gd name="T5" fmla="*/ 44339 h 91"/>
                <a:gd name="T6" fmla="*/ 22801 w 103"/>
                <a:gd name="T7" fmla="*/ 0 h 91"/>
                <a:gd name="T8" fmla="*/ 0 w 103"/>
                <a:gd name="T9" fmla="*/ 0 h 91"/>
                <a:gd name="T10" fmla="*/ 0 60000 65536"/>
                <a:gd name="T11" fmla="*/ 0 60000 65536"/>
                <a:gd name="T12" fmla="*/ 0 60000 65536"/>
                <a:gd name="T13" fmla="*/ 0 60000 65536"/>
                <a:gd name="T14" fmla="*/ 0 60000 65536"/>
                <a:gd name="T15" fmla="*/ 0 w 103"/>
                <a:gd name="T16" fmla="*/ 0 h 91"/>
                <a:gd name="T17" fmla="*/ 103 w 103"/>
                <a:gd name="T18" fmla="*/ 91 h 91"/>
              </a:gdLst>
              <a:ahLst/>
              <a:cxnLst>
                <a:cxn ang="T10">
                  <a:pos x="T0" y="T1"/>
                </a:cxn>
                <a:cxn ang="T11">
                  <a:pos x="T2" y="T3"/>
                </a:cxn>
                <a:cxn ang="T12">
                  <a:pos x="T4" y="T5"/>
                </a:cxn>
                <a:cxn ang="T13">
                  <a:pos x="T6" y="T7"/>
                </a:cxn>
                <a:cxn ang="T14">
                  <a:pos x="T8" y="T9"/>
                </a:cxn>
              </a:cxnLst>
              <a:rect l="T15" t="T16" r="T17" b="T18"/>
              <a:pathLst>
                <a:path w="103" h="91">
                  <a:moveTo>
                    <a:pt x="0" y="0"/>
                  </a:moveTo>
                  <a:lnTo>
                    <a:pt x="3" y="91"/>
                  </a:lnTo>
                  <a:lnTo>
                    <a:pt x="103" y="79"/>
                  </a:lnTo>
                  <a:lnTo>
                    <a:pt x="24" y="44"/>
                  </a:lnTo>
                  <a:lnTo>
                    <a:pt x="0" y="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37" name="Freeform 522">
              <a:extLst>
                <a:ext uri="{FF2B5EF4-FFF2-40B4-BE49-F238E27FC236}">
                  <a16:creationId xmlns:a16="http://schemas.microsoft.com/office/drawing/2014/main" id="{B7D390EB-5BE7-43BD-BB6A-2A99BB9CBD1B}"/>
                </a:ext>
              </a:extLst>
            </p:cNvPr>
            <p:cNvSpPr>
              <a:spLocks noChangeAspect="1"/>
            </p:cNvSpPr>
            <p:nvPr/>
          </p:nvSpPr>
          <p:spPr bwMode="auto">
            <a:xfrm>
              <a:off x="2435226" y="5872202"/>
              <a:ext cx="26988" cy="22225"/>
            </a:xfrm>
            <a:custGeom>
              <a:avLst/>
              <a:gdLst>
                <a:gd name="T0" fmla="*/ 0 w 38"/>
                <a:gd name="T1" fmla="*/ 0 h 26"/>
                <a:gd name="T2" fmla="*/ 21520 w 38"/>
                <a:gd name="T3" fmla="*/ 58351 h 26"/>
                <a:gd name="T4" fmla="*/ 21520 w 38"/>
                <a:gd name="T5" fmla="*/ 58351 h 26"/>
                <a:gd name="T6" fmla="*/ 0 w 38"/>
                <a:gd name="T7" fmla="*/ 0 h 26"/>
                <a:gd name="T8" fmla="*/ 0 60000 65536"/>
                <a:gd name="T9" fmla="*/ 0 60000 65536"/>
                <a:gd name="T10" fmla="*/ 0 60000 65536"/>
                <a:gd name="T11" fmla="*/ 0 60000 65536"/>
                <a:gd name="T12" fmla="*/ 0 w 38"/>
                <a:gd name="T13" fmla="*/ 0 h 26"/>
                <a:gd name="T14" fmla="*/ 38 w 38"/>
                <a:gd name="T15" fmla="*/ 26 h 26"/>
              </a:gdLst>
              <a:ahLst/>
              <a:cxnLst>
                <a:cxn ang="T8">
                  <a:pos x="T0" y="T1"/>
                </a:cxn>
                <a:cxn ang="T9">
                  <a:pos x="T2" y="T3"/>
                </a:cxn>
                <a:cxn ang="T10">
                  <a:pos x="T4" y="T5"/>
                </a:cxn>
                <a:cxn ang="T11">
                  <a:pos x="T6" y="T7"/>
                </a:cxn>
              </a:cxnLst>
              <a:rect l="T12" t="T13" r="T14" b="T15"/>
              <a:pathLst>
                <a:path w="38" h="26">
                  <a:moveTo>
                    <a:pt x="0" y="0"/>
                  </a:moveTo>
                  <a:lnTo>
                    <a:pt x="38" y="6"/>
                  </a:lnTo>
                  <a:lnTo>
                    <a:pt x="38" y="26"/>
                  </a:lnTo>
                  <a:lnTo>
                    <a:pt x="0" y="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38" name="Freeform 523">
              <a:extLst>
                <a:ext uri="{FF2B5EF4-FFF2-40B4-BE49-F238E27FC236}">
                  <a16:creationId xmlns:a16="http://schemas.microsoft.com/office/drawing/2014/main" id="{6D87044E-1411-414D-B6D8-C9834B50ACCB}"/>
                </a:ext>
              </a:extLst>
            </p:cNvPr>
            <p:cNvSpPr>
              <a:spLocks noChangeAspect="1"/>
            </p:cNvSpPr>
            <p:nvPr/>
          </p:nvSpPr>
          <p:spPr bwMode="auto">
            <a:xfrm>
              <a:off x="2441567" y="5827755"/>
              <a:ext cx="38100" cy="46037"/>
            </a:xfrm>
            <a:custGeom>
              <a:avLst/>
              <a:gdLst>
                <a:gd name="T0" fmla="*/ 0 w 56"/>
                <a:gd name="T1" fmla="*/ 43385 h 58"/>
                <a:gd name="T2" fmla="*/ 20051 w 56"/>
                <a:gd name="T3" fmla="*/ 0 h 58"/>
                <a:gd name="T4" fmla="*/ 20051 w 56"/>
                <a:gd name="T5" fmla="*/ 43385 h 58"/>
                <a:gd name="T6" fmla="*/ 40103 w 56"/>
                <a:gd name="T7" fmla="*/ 43385 h 58"/>
                <a:gd name="T8" fmla="*/ 20051 w 56"/>
                <a:gd name="T9" fmla="*/ 43385 h 58"/>
                <a:gd name="T10" fmla="*/ 0 w 56"/>
                <a:gd name="T11" fmla="*/ 43385 h 58"/>
                <a:gd name="T12" fmla="*/ 0 60000 65536"/>
                <a:gd name="T13" fmla="*/ 0 60000 65536"/>
                <a:gd name="T14" fmla="*/ 0 60000 65536"/>
                <a:gd name="T15" fmla="*/ 0 60000 65536"/>
                <a:gd name="T16" fmla="*/ 0 60000 65536"/>
                <a:gd name="T17" fmla="*/ 0 60000 65536"/>
                <a:gd name="T18" fmla="*/ 0 w 56"/>
                <a:gd name="T19" fmla="*/ 0 h 58"/>
                <a:gd name="T20" fmla="*/ 56 w 56"/>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56" h="58">
                  <a:moveTo>
                    <a:pt x="0" y="8"/>
                  </a:moveTo>
                  <a:lnTo>
                    <a:pt x="15" y="0"/>
                  </a:lnTo>
                  <a:lnTo>
                    <a:pt x="14" y="25"/>
                  </a:lnTo>
                  <a:lnTo>
                    <a:pt x="56" y="35"/>
                  </a:lnTo>
                  <a:lnTo>
                    <a:pt x="29" y="58"/>
                  </a:lnTo>
                  <a:lnTo>
                    <a:pt x="0" y="8"/>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39" name="Freeform 524">
              <a:extLst>
                <a:ext uri="{FF2B5EF4-FFF2-40B4-BE49-F238E27FC236}">
                  <a16:creationId xmlns:a16="http://schemas.microsoft.com/office/drawing/2014/main" id="{82E72B08-C5D8-4D59-ABC5-F142550E6B53}"/>
                </a:ext>
              </a:extLst>
            </p:cNvPr>
            <p:cNvSpPr>
              <a:spLocks noChangeAspect="1"/>
            </p:cNvSpPr>
            <p:nvPr/>
          </p:nvSpPr>
          <p:spPr bwMode="auto">
            <a:xfrm>
              <a:off x="2471726" y="5886493"/>
              <a:ext cx="19050" cy="11112"/>
            </a:xfrm>
            <a:custGeom>
              <a:avLst/>
              <a:gdLst>
                <a:gd name="T0" fmla="*/ 0 w 30"/>
                <a:gd name="T1" fmla="*/ 43383 h 14"/>
                <a:gd name="T2" fmla="*/ 12406 w 30"/>
                <a:gd name="T3" fmla="*/ 0 h 14"/>
                <a:gd name="T4" fmla="*/ 12406 w 30"/>
                <a:gd name="T5" fmla="*/ 43383 h 14"/>
                <a:gd name="T6" fmla="*/ 0 w 30"/>
                <a:gd name="T7" fmla="*/ 43383 h 14"/>
                <a:gd name="T8" fmla="*/ 0 60000 65536"/>
                <a:gd name="T9" fmla="*/ 0 60000 65536"/>
                <a:gd name="T10" fmla="*/ 0 60000 65536"/>
                <a:gd name="T11" fmla="*/ 0 60000 65536"/>
                <a:gd name="T12" fmla="*/ 0 w 30"/>
                <a:gd name="T13" fmla="*/ 0 h 14"/>
                <a:gd name="T14" fmla="*/ 30 w 30"/>
                <a:gd name="T15" fmla="*/ 14 h 14"/>
              </a:gdLst>
              <a:ahLst/>
              <a:cxnLst>
                <a:cxn ang="T8">
                  <a:pos x="T0" y="T1"/>
                </a:cxn>
                <a:cxn ang="T9">
                  <a:pos x="T2" y="T3"/>
                </a:cxn>
                <a:cxn ang="T10">
                  <a:pos x="T4" y="T5"/>
                </a:cxn>
                <a:cxn ang="T11">
                  <a:pos x="T6" y="T7"/>
                </a:cxn>
              </a:cxnLst>
              <a:rect l="T12" t="T13" r="T14" b="T15"/>
              <a:pathLst>
                <a:path w="30" h="14">
                  <a:moveTo>
                    <a:pt x="0" y="11"/>
                  </a:moveTo>
                  <a:lnTo>
                    <a:pt x="9" y="0"/>
                  </a:lnTo>
                  <a:lnTo>
                    <a:pt x="30" y="14"/>
                  </a:lnTo>
                  <a:lnTo>
                    <a:pt x="0" y="1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40" name="Freeform 525">
              <a:extLst>
                <a:ext uri="{FF2B5EF4-FFF2-40B4-BE49-F238E27FC236}">
                  <a16:creationId xmlns:a16="http://schemas.microsoft.com/office/drawing/2014/main" id="{D20311C0-B2E2-4291-998B-654A90955F23}"/>
                </a:ext>
              </a:extLst>
            </p:cNvPr>
            <p:cNvSpPr>
              <a:spLocks noChangeAspect="1"/>
            </p:cNvSpPr>
            <p:nvPr/>
          </p:nvSpPr>
          <p:spPr bwMode="auto">
            <a:xfrm>
              <a:off x="2484435" y="5848371"/>
              <a:ext cx="57150" cy="73025"/>
            </a:xfrm>
            <a:custGeom>
              <a:avLst/>
              <a:gdLst>
                <a:gd name="T0" fmla="*/ 0 w 81"/>
                <a:gd name="T1" fmla="*/ 44339 h 91"/>
                <a:gd name="T2" fmla="*/ 22314 w 81"/>
                <a:gd name="T3" fmla="*/ 0 h 91"/>
                <a:gd name="T4" fmla="*/ 44658 w 81"/>
                <a:gd name="T5" fmla="*/ 44339 h 91"/>
                <a:gd name="T6" fmla="*/ 22314 w 81"/>
                <a:gd name="T7" fmla="*/ 0 h 91"/>
                <a:gd name="T8" fmla="*/ 44658 w 81"/>
                <a:gd name="T9" fmla="*/ 0 h 91"/>
                <a:gd name="T10" fmla="*/ 22314 w 81"/>
                <a:gd name="T11" fmla="*/ 0 h 91"/>
                <a:gd name="T12" fmla="*/ 22314 w 81"/>
                <a:gd name="T13" fmla="*/ 0 h 91"/>
                <a:gd name="T14" fmla="*/ 44658 w 81"/>
                <a:gd name="T15" fmla="*/ 0 h 91"/>
                <a:gd name="T16" fmla="*/ 44658 w 81"/>
                <a:gd name="T17" fmla="*/ 44339 h 91"/>
                <a:gd name="T18" fmla="*/ 0 w 81"/>
                <a:gd name="T19" fmla="*/ 44339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91"/>
                <a:gd name="T32" fmla="*/ 81 w 81"/>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91">
                  <a:moveTo>
                    <a:pt x="0" y="74"/>
                  </a:moveTo>
                  <a:lnTo>
                    <a:pt x="13" y="59"/>
                  </a:lnTo>
                  <a:lnTo>
                    <a:pt x="56" y="68"/>
                  </a:lnTo>
                  <a:lnTo>
                    <a:pt x="37" y="45"/>
                  </a:lnTo>
                  <a:lnTo>
                    <a:pt x="58" y="31"/>
                  </a:lnTo>
                  <a:lnTo>
                    <a:pt x="27" y="27"/>
                  </a:lnTo>
                  <a:lnTo>
                    <a:pt x="27" y="6"/>
                  </a:lnTo>
                  <a:lnTo>
                    <a:pt x="78" y="0"/>
                  </a:lnTo>
                  <a:lnTo>
                    <a:pt x="81" y="91"/>
                  </a:lnTo>
                  <a:lnTo>
                    <a:pt x="0" y="74"/>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41" name="Freeform 526">
              <a:extLst>
                <a:ext uri="{FF2B5EF4-FFF2-40B4-BE49-F238E27FC236}">
                  <a16:creationId xmlns:a16="http://schemas.microsoft.com/office/drawing/2014/main" id="{426D0B34-DBC8-47D0-8743-863A5C55D5AE}"/>
                </a:ext>
              </a:extLst>
            </p:cNvPr>
            <p:cNvSpPr>
              <a:spLocks noChangeAspect="1"/>
            </p:cNvSpPr>
            <p:nvPr/>
          </p:nvSpPr>
          <p:spPr bwMode="auto">
            <a:xfrm>
              <a:off x="2513024" y="5930978"/>
              <a:ext cx="42864" cy="14287"/>
            </a:xfrm>
            <a:custGeom>
              <a:avLst/>
              <a:gdLst>
                <a:gd name="T0" fmla="*/ 0 w 61"/>
                <a:gd name="T1" fmla="*/ 0 h 17"/>
                <a:gd name="T2" fmla="*/ 43578 w 61"/>
                <a:gd name="T3" fmla="*/ 61130 h 17"/>
                <a:gd name="T4" fmla="*/ 43578 w 61"/>
                <a:gd name="T5" fmla="*/ 61130 h 17"/>
                <a:gd name="T6" fmla="*/ 0 w 61"/>
                <a:gd name="T7" fmla="*/ 0 h 17"/>
                <a:gd name="T8" fmla="*/ 0 60000 65536"/>
                <a:gd name="T9" fmla="*/ 0 60000 65536"/>
                <a:gd name="T10" fmla="*/ 0 60000 65536"/>
                <a:gd name="T11" fmla="*/ 0 60000 65536"/>
                <a:gd name="T12" fmla="*/ 0 w 61"/>
                <a:gd name="T13" fmla="*/ 0 h 17"/>
                <a:gd name="T14" fmla="*/ 61 w 61"/>
                <a:gd name="T15" fmla="*/ 17 h 17"/>
              </a:gdLst>
              <a:ahLst/>
              <a:cxnLst>
                <a:cxn ang="T8">
                  <a:pos x="T0" y="T1"/>
                </a:cxn>
                <a:cxn ang="T9">
                  <a:pos x="T2" y="T3"/>
                </a:cxn>
                <a:cxn ang="T10">
                  <a:pos x="T4" y="T5"/>
                </a:cxn>
                <a:cxn ang="T11">
                  <a:pos x="T6" y="T7"/>
                </a:cxn>
              </a:cxnLst>
              <a:rect l="T12" t="T13" r="T14" b="T15"/>
              <a:pathLst>
                <a:path w="61" h="17">
                  <a:moveTo>
                    <a:pt x="0" y="0"/>
                  </a:moveTo>
                  <a:lnTo>
                    <a:pt x="54" y="5"/>
                  </a:lnTo>
                  <a:lnTo>
                    <a:pt x="61" y="17"/>
                  </a:lnTo>
                  <a:lnTo>
                    <a:pt x="0" y="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42" name="Freeform 527">
              <a:extLst>
                <a:ext uri="{FF2B5EF4-FFF2-40B4-BE49-F238E27FC236}">
                  <a16:creationId xmlns:a16="http://schemas.microsoft.com/office/drawing/2014/main" id="{4BC125A7-44FF-4B15-B094-84475F5AA37C}"/>
                </a:ext>
              </a:extLst>
            </p:cNvPr>
            <p:cNvSpPr>
              <a:spLocks noChangeAspect="1"/>
            </p:cNvSpPr>
            <p:nvPr/>
          </p:nvSpPr>
          <p:spPr bwMode="auto">
            <a:xfrm>
              <a:off x="2554288" y="5921429"/>
              <a:ext cx="19050" cy="9525"/>
            </a:xfrm>
            <a:custGeom>
              <a:avLst/>
              <a:gdLst>
                <a:gd name="T0" fmla="*/ 0 w 28"/>
                <a:gd name="T1" fmla="*/ 43386 h 12"/>
                <a:gd name="T2" fmla="*/ 18775 w 28"/>
                <a:gd name="T3" fmla="*/ 0 h 12"/>
                <a:gd name="T4" fmla="*/ 18775 w 28"/>
                <a:gd name="T5" fmla="*/ 43386 h 12"/>
                <a:gd name="T6" fmla="*/ 0 w 28"/>
                <a:gd name="T7" fmla="*/ 43386 h 12"/>
                <a:gd name="T8" fmla="*/ 0 60000 65536"/>
                <a:gd name="T9" fmla="*/ 0 60000 65536"/>
                <a:gd name="T10" fmla="*/ 0 60000 65536"/>
                <a:gd name="T11" fmla="*/ 0 60000 65536"/>
                <a:gd name="T12" fmla="*/ 0 w 28"/>
                <a:gd name="T13" fmla="*/ 0 h 12"/>
                <a:gd name="T14" fmla="*/ 28 w 28"/>
                <a:gd name="T15" fmla="*/ 12 h 12"/>
              </a:gdLst>
              <a:ahLst/>
              <a:cxnLst>
                <a:cxn ang="T8">
                  <a:pos x="T0" y="T1"/>
                </a:cxn>
                <a:cxn ang="T9">
                  <a:pos x="T2" y="T3"/>
                </a:cxn>
                <a:cxn ang="T10">
                  <a:pos x="T4" y="T5"/>
                </a:cxn>
                <a:cxn ang="T11">
                  <a:pos x="T6" y="T7"/>
                </a:cxn>
              </a:cxnLst>
              <a:rect l="T12" t="T13" r="T14" b="T15"/>
              <a:pathLst>
                <a:path w="28" h="12">
                  <a:moveTo>
                    <a:pt x="0" y="12"/>
                  </a:moveTo>
                  <a:lnTo>
                    <a:pt x="6" y="0"/>
                  </a:lnTo>
                  <a:lnTo>
                    <a:pt x="28" y="12"/>
                  </a:lnTo>
                  <a:lnTo>
                    <a:pt x="0" y="12"/>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343" name="Group 342">
            <a:extLst>
              <a:ext uri="{FF2B5EF4-FFF2-40B4-BE49-F238E27FC236}">
                <a16:creationId xmlns:a16="http://schemas.microsoft.com/office/drawing/2014/main" id="{5C937E9E-385E-4B7E-B5BA-2D7FE4C83C7B}"/>
              </a:ext>
            </a:extLst>
          </p:cNvPr>
          <p:cNvGrpSpPr/>
          <p:nvPr>
            <p:custDataLst>
              <p:tags r:id="rId3"/>
            </p:custDataLst>
          </p:nvPr>
        </p:nvGrpSpPr>
        <p:grpSpPr>
          <a:xfrm>
            <a:off x="3283540" y="1967064"/>
            <a:ext cx="2135679" cy="1763318"/>
            <a:chOff x="2451100" y="1816154"/>
            <a:chExt cx="2203451" cy="1819274"/>
          </a:xfrm>
          <a:solidFill>
            <a:schemeClr val="accent1">
              <a:lumMod val="20000"/>
              <a:lumOff val="80000"/>
            </a:schemeClr>
          </a:solidFill>
        </p:grpSpPr>
        <p:sp>
          <p:nvSpPr>
            <p:cNvPr id="344" name="Freeform 281">
              <a:extLst>
                <a:ext uri="{FF2B5EF4-FFF2-40B4-BE49-F238E27FC236}">
                  <a16:creationId xmlns:a16="http://schemas.microsoft.com/office/drawing/2014/main" id="{AC6F5128-ED30-403C-818E-F933B415A54D}"/>
                </a:ext>
              </a:extLst>
            </p:cNvPr>
            <p:cNvSpPr>
              <a:spLocks noChangeAspect="1"/>
            </p:cNvSpPr>
            <p:nvPr/>
          </p:nvSpPr>
          <p:spPr bwMode="auto">
            <a:xfrm>
              <a:off x="4138613" y="3233791"/>
              <a:ext cx="157163" cy="69850"/>
            </a:xfrm>
            <a:custGeom>
              <a:avLst/>
              <a:gdLst>
                <a:gd name="T0" fmla="*/ 0 w 224"/>
                <a:gd name="T1" fmla="*/ 49837 h 86"/>
                <a:gd name="T2" fmla="*/ 21936 w 224"/>
                <a:gd name="T3" fmla="*/ 49837 h 86"/>
                <a:gd name="T4" fmla="*/ 21936 w 224"/>
                <a:gd name="T5" fmla="*/ 99615 h 86"/>
                <a:gd name="T6" fmla="*/ 21936 w 224"/>
                <a:gd name="T7" fmla="*/ 99615 h 86"/>
                <a:gd name="T8" fmla="*/ 43900 w 224"/>
                <a:gd name="T9" fmla="*/ 99615 h 86"/>
                <a:gd name="T10" fmla="*/ 65836 w 224"/>
                <a:gd name="T11" fmla="*/ 99615 h 86"/>
                <a:gd name="T12" fmla="*/ 109736 w 224"/>
                <a:gd name="T13" fmla="*/ 99615 h 86"/>
                <a:gd name="T14" fmla="*/ 131701 w 224"/>
                <a:gd name="T15" fmla="*/ 49837 h 86"/>
                <a:gd name="T16" fmla="*/ 109736 w 224"/>
                <a:gd name="T17" fmla="*/ 0 h 86"/>
                <a:gd name="T18" fmla="*/ 65836 w 224"/>
                <a:gd name="T19" fmla="*/ 49837 h 86"/>
                <a:gd name="T20" fmla="*/ 65836 w 224"/>
                <a:gd name="T21" fmla="*/ 49837 h 86"/>
                <a:gd name="T22" fmla="*/ 0 w 224"/>
                <a:gd name="T23" fmla="*/ 49837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4"/>
                <a:gd name="T37" fmla="*/ 0 h 86"/>
                <a:gd name="T38" fmla="*/ 224 w 224"/>
                <a:gd name="T39" fmla="*/ 86 h 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4" h="86">
                  <a:moveTo>
                    <a:pt x="0" y="49"/>
                  </a:moveTo>
                  <a:lnTo>
                    <a:pt x="4" y="52"/>
                  </a:lnTo>
                  <a:lnTo>
                    <a:pt x="4" y="68"/>
                  </a:lnTo>
                  <a:lnTo>
                    <a:pt x="30" y="72"/>
                  </a:lnTo>
                  <a:lnTo>
                    <a:pt x="74" y="64"/>
                  </a:lnTo>
                  <a:lnTo>
                    <a:pt x="125" y="86"/>
                  </a:lnTo>
                  <a:lnTo>
                    <a:pt x="195" y="71"/>
                  </a:lnTo>
                  <a:lnTo>
                    <a:pt x="224" y="27"/>
                  </a:lnTo>
                  <a:lnTo>
                    <a:pt x="212" y="0"/>
                  </a:lnTo>
                  <a:lnTo>
                    <a:pt x="126" y="1"/>
                  </a:lnTo>
                  <a:lnTo>
                    <a:pt x="99" y="48"/>
                  </a:lnTo>
                  <a:lnTo>
                    <a:pt x="0" y="49"/>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45" name="Freeform 283">
              <a:extLst>
                <a:ext uri="{FF2B5EF4-FFF2-40B4-BE49-F238E27FC236}">
                  <a16:creationId xmlns:a16="http://schemas.microsoft.com/office/drawing/2014/main" id="{5C4CF3EA-DB1E-4C22-8A93-80B215F35DEF}"/>
                </a:ext>
              </a:extLst>
            </p:cNvPr>
            <p:cNvSpPr>
              <a:spLocks noChangeAspect="1"/>
            </p:cNvSpPr>
            <p:nvPr/>
          </p:nvSpPr>
          <p:spPr bwMode="auto">
            <a:xfrm>
              <a:off x="4003675" y="3154416"/>
              <a:ext cx="65088" cy="57150"/>
            </a:xfrm>
            <a:custGeom>
              <a:avLst/>
              <a:gdLst>
                <a:gd name="T0" fmla="*/ 0 w 96"/>
                <a:gd name="T1" fmla="*/ 52933 h 69"/>
                <a:gd name="T2" fmla="*/ 18922 w 96"/>
                <a:gd name="T3" fmla="*/ 52933 h 69"/>
                <a:gd name="T4" fmla="*/ 37870 w 96"/>
                <a:gd name="T5" fmla="*/ 0 h 69"/>
                <a:gd name="T6" fmla="*/ 37870 w 96"/>
                <a:gd name="T7" fmla="*/ 52933 h 69"/>
                <a:gd name="T8" fmla="*/ 37870 w 96"/>
                <a:gd name="T9" fmla="*/ 52933 h 69"/>
                <a:gd name="T10" fmla="*/ 37870 w 96"/>
                <a:gd name="T11" fmla="*/ 105927 h 69"/>
                <a:gd name="T12" fmla="*/ 0 w 96"/>
                <a:gd name="T13" fmla="*/ 52933 h 69"/>
                <a:gd name="T14" fmla="*/ 0 60000 65536"/>
                <a:gd name="T15" fmla="*/ 0 60000 65536"/>
                <a:gd name="T16" fmla="*/ 0 60000 65536"/>
                <a:gd name="T17" fmla="*/ 0 60000 65536"/>
                <a:gd name="T18" fmla="*/ 0 60000 65536"/>
                <a:gd name="T19" fmla="*/ 0 60000 65536"/>
                <a:gd name="T20" fmla="*/ 0 60000 65536"/>
                <a:gd name="T21" fmla="*/ 0 w 96"/>
                <a:gd name="T22" fmla="*/ 0 h 69"/>
                <a:gd name="T23" fmla="*/ 96 w 96"/>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69">
                  <a:moveTo>
                    <a:pt x="0" y="13"/>
                  </a:moveTo>
                  <a:lnTo>
                    <a:pt x="21" y="3"/>
                  </a:lnTo>
                  <a:lnTo>
                    <a:pt x="64" y="0"/>
                  </a:lnTo>
                  <a:lnTo>
                    <a:pt x="93" y="28"/>
                  </a:lnTo>
                  <a:lnTo>
                    <a:pt x="96" y="49"/>
                  </a:lnTo>
                  <a:lnTo>
                    <a:pt x="85" y="69"/>
                  </a:lnTo>
                  <a:lnTo>
                    <a:pt x="0" y="13"/>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46" name="Freeform 322">
              <a:extLst>
                <a:ext uri="{FF2B5EF4-FFF2-40B4-BE49-F238E27FC236}">
                  <a16:creationId xmlns:a16="http://schemas.microsoft.com/office/drawing/2014/main" id="{AEB61BFC-2E92-4990-8D2C-3F36704180DB}"/>
                </a:ext>
              </a:extLst>
            </p:cNvPr>
            <p:cNvSpPr>
              <a:spLocks noChangeAspect="1"/>
            </p:cNvSpPr>
            <p:nvPr/>
          </p:nvSpPr>
          <p:spPr bwMode="auto">
            <a:xfrm>
              <a:off x="4113213" y="2951216"/>
              <a:ext cx="52388" cy="93662"/>
            </a:xfrm>
            <a:custGeom>
              <a:avLst/>
              <a:gdLst>
                <a:gd name="T0" fmla="*/ 0 w 77"/>
                <a:gd name="T1" fmla="*/ 92964 h 116"/>
                <a:gd name="T2" fmla="*/ 18562 w 77"/>
                <a:gd name="T3" fmla="*/ 46454 h 116"/>
                <a:gd name="T4" fmla="*/ 37098 w 77"/>
                <a:gd name="T5" fmla="*/ 0 h 116"/>
                <a:gd name="T6" fmla="*/ 18562 w 77"/>
                <a:gd name="T7" fmla="*/ 46454 h 116"/>
                <a:gd name="T8" fmla="*/ 37098 w 77"/>
                <a:gd name="T9" fmla="*/ 46454 h 116"/>
                <a:gd name="T10" fmla="*/ 18562 w 77"/>
                <a:gd name="T11" fmla="*/ 92964 h 116"/>
                <a:gd name="T12" fmla="*/ 18562 w 77"/>
                <a:gd name="T13" fmla="*/ 92964 h 116"/>
                <a:gd name="T14" fmla="*/ 18562 w 77"/>
                <a:gd name="T15" fmla="*/ 92964 h 116"/>
                <a:gd name="T16" fmla="*/ 0 w 77"/>
                <a:gd name="T17" fmla="*/ 92964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116"/>
                <a:gd name="T29" fmla="*/ 77 w 77"/>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116">
                  <a:moveTo>
                    <a:pt x="0" y="88"/>
                  </a:moveTo>
                  <a:lnTo>
                    <a:pt x="4" y="33"/>
                  </a:lnTo>
                  <a:lnTo>
                    <a:pt x="67" y="0"/>
                  </a:lnTo>
                  <a:lnTo>
                    <a:pt x="54" y="45"/>
                  </a:lnTo>
                  <a:lnTo>
                    <a:pt x="77" y="58"/>
                  </a:lnTo>
                  <a:lnTo>
                    <a:pt x="38" y="84"/>
                  </a:lnTo>
                  <a:lnTo>
                    <a:pt x="37" y="116"/>
                  </a:lnTo>
                  <a:lnTo>
                    <a:pt x="13" y="116"/>
                  </a:lnTo>
                  <a:lnTo>
                    <a:pt x="0" y="88"/>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47" name="Freeform 323">
              <a:extLst>
                <a:ext uri="{FF2B5EF4-FFF2-40B4-BE49-F238E27FC236}">
                  <a16:creationId xmlns:a16="http://schemas.microsoft.com/office/drawing/2014/main" id="{95ACF4F2-5068-45AC-AD04-FF5DF1ADB768}"/>
                </a:ext>
              </a:extLst>
            </p:cNvPr>
            <p:cNvSpPr>
              <a:spLocks noChangeAspect="1"/>
            </p:cNvSpPr>
            <p:nvPr/>
          </p:nvSpPr>
          <p:spPr bwMode="auto">
            <a:xfrm>
              <a:off x="4148138" y="3022654"/>
              <a:ext cx="19050" cy="9525"/>
            </a:xfrm>
            <a:custGeom>
              <a:avLst/>
              <a:gdLst>
                <a:gd name="T0" fmla="*/ 0 w 28"/>
                <a:gd name="T1" fmla="*/ 0 h 13"/>
                <a:gd name="T2" fmla="*/ 18775 w 28"/>
                <a:gd name="T3" fmla="*/ 0 h 13"/>
                <a:gd name="T4" fmla="*/ 18775 w 28"/>
                <a:gd name="T5" fmla="*/ 0 h 13"/>
                <a:gd name="T6" fmla="*/ 0 w 28"/>
                <a:gd name="T7" fmla="*/ 0 h 13"/>
                <a:gd name="T8" fmla="*/ 0 60000 65536"/>
                <a:gd name="T9" fmla="*/ 0 60000 65536"/>
                <a:gd name="T10" fmla="*/ 0 60000 65536"/>
                <a:gd name="T11" fmla="*/ 0 60000 65536"/>
                <a:gd name="T12" fmla="*/ 0 w 28"/>
                <a:gd name="T13" fmla="*/ 0 h 13"/>
                <a:gd name="T14" fmla="*/ 28 w 28"/>
                <a:gd name="T15" fmla="*/ 13 h 13"/>
              </a:gdLst>
              <a:ahLst/>
              <a:cxnLst>
                <a:cxn ang="T8">
                  <a:pos x="T0" y="T1"/>
                </a:cxn>
                <a:cxn ang="T9">
                  <a:pos x="T2" y="T3"/>
                </a:cxn>
                <a:cxn ang="T10">
                  <a:pos x="T4" y="T5"/>
                </a:cxn>
                <a:cxn ang="T11">
                  <a:pos x="T6" y="T7"/>
                </a:cxn>
              </a:cxnLst>
              <a:rect l="T12" t="T13" r="T14" b="T15"/>
              <a:pathLst>
                <a:path w="28" h="13">
                  <a:moveTo>
                    <a:pt x="0" y="13"/>
                  </a:moveTo>
                  <a:lnTo>
                    <a:pt x="21" y="0"/>
                  </a:lnTo>
                  <a:lnTo>
                    <a:pt x="28" y="10"/>
                  </a:lnTo>
                  <a:lnTo>
                    <a:pt x="0" y="13"/>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48" name="Freeform 324">
              <a:extLst>
                <a:ext uri="{FF2B5EF4-FFF2-40B4-BE49-F238E27FC236}">
                  <a16:creationId xmlns:a16="http://schemas.microsoft.com/office/drawing/2014/main" id="{CF9A68DE-25BC-4DB2-BCA6-F5A3560ABE74}"/>
                </a:ext>
              </a:extLst>
            </p:cNvPr>
            <p:cNvSpPr>
              <a:spLocks noChangeAspect="1"/>
            </p:cNvSpPr>
            <p:nvPr/>
          </p:nvSpPr>
          <p:spPr bwMode="auto">
            <a:xfrm>
              <a:off x="4175125" y="2998841"/>
              <a:ext cx="28575" cy="42862"/>
            </a:xfrm>
            <a:custGeom>
              <a:avLst/>
              <a:gdLst>
                <a:gd name="T0" fmla="*/ 0 w 45"/>
                <a:gd name="T1" fmla="*/ 56732 h 51"/>
                <a:gd name="T2" fmla="*/ 0 w 45"/>
                <a:gd name="T3" fmla="*/ 56732 h 51"/>
                <a:gd name="T4" fmla="*/ 0 w 45"/>
                <a:gd name="T5" fmla="*/ 56732 h 51"/>
                <a:gd name="T6" fmla="*/ 0 w 45"/>
                <a:gd name="T7" fmla="*/ 0 h 51"/>
                <a:gd name="T8" fmla="*/ 0 w 45"/>
                <a:gd name="T9" fmla="*/ 56732 h 51"/>
                <a:gd name="T10" fmla="*/ 0 60000 65536"/>
                <a:gd name="T11" fmla="*/ 0 60000 65536"/>
                <a:gd name="T12" fmla="*/ 0 60000 65536"/>
                <a:gd name="T13" fmla="*/ 0 60000 65536"/>
                <a:gd name="T14" fmla="*/ 0 60000 65536"/>
                <a:gd name="T15" fmla="*/ 0 w 45"/>
                <a:gd name="T16" fmla="*/ 0 h 51"/>
                <a:gd name="T17" fmla="*/ 45 w 45"/>
                <a:gd name="T18" fmla="*/ 51 h 51"/>
              </a:gdLst>
              <a:ahLst/>
              <a:cxnLst>
                <a:cxn ang="T10">
                  <a:pos x="T0" y="T1"/>
                </a:cxn>
                <a:cxn ang="T11">
                  <a:pos x="T2" y="T3"/>
                </a:cxn>
                <a:cxn ang="T12">
                  <a:pos x="T4" y="T5"/>
                </a:cxn>
                <a:cxn ang="T13">
                  <a:pos x="T6" y="T7"/>
                </a:cxn>
                <a:cxn ang="T14">
                  <a:pos x="T8" y="T9"/>
                </a:cxn>
              </a:cxnLst>
              <a:rect l="T15" t="T16" r="T17" b="T18"/>
              <a:pathLst>
                <a:path w="45" h="51">
                  <a:moveTo>
                    <a:pt x="0" y="27"/>
                  </a:moveTo>
                  <a:lnTo>
                    <a:pt x="34" y="51"/>
                  </a:lnTo>
                  <a:lnTo>
                    <a:pt x="45" y="25"/>
                  </a:lnTo>
                  <a:lnTo>
                    <a:pt x="36" y="0"/>
                  </a:lnTo>
                  <a:lnTo>
                    <a:pt x="0" y="27"/>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49" name="Freeform 330">
              <a:extLst>
                <a:ext uri="{FF2B5EF4-FFF2-40B4-BE49-F238E27FC236}">
                  <a16:creationId xmlns:a16="http://schemas.microsoft.com/office/drawing/2014/main" id="{0AEE3D96-11E5-43EA-BF1F-D19B41999E3D}"/>
                </a:ext>
              </a:extLst>
            </p:cNvPr>
            <p:cNvSpPr>
              <a:spLocks noChangeAspect="1"/>
            </p:cNvSpPr>
            <p:nvPr/>
          </p:nvSpPr>
          <p:spPr bwMode="auto">
            <a:xfrm>
              <a:off x="4367213" y="2489254"/>
              <a:ext cx="220663" cy="385762"/>
            </a:xfrm>
            <a:custGeom>
              <a:avLst/>
              <a:gdLst>
                <a:gd name="T0" fmla="*/ 0 w 320"/>
                <a:gd name="T1" fmla="*/ 0 h 480"/>
                <a:gd name="T2" fmla="*/ 19959 w 320"/>
                <a:gd name="T3" fmla="*/ 0 h 480"/>
                <a:gd name="T4" fmla="*/ 39891 w 320"/>
                <a:gd name="T5" fmla="*/ 45240 h 480"/>
                <a:gd name="T6" fmla="*/ 59850 w 320"/>
                <a:gd name="T7" fmla="*/ 45240 h 480"/>
                <a:gd name="T8" fmla="*/ 79783 w 320"/>
                <a:gd name="T9" fmla="*/ 0 h 480"/>
                <a:gd name="T10" fmla="*/ 79783 w 320"/>
                <a:gd name="T11" fmla="*/ 0 h 480"/>
                <a:gd name="T12" fmla="*/ 99742 w 320"/>
                <a:gd name="T13" fmla="*/ 0 h 480"/>
                <a:gd name="T14" fmla="*/ 119675 w 320"/>
                <a:gd name="T15" fmla="*/ 0 h 480"/>
                <a:gd name="T16" fmla="*/ 119675 w 320"/>
                <a:gd name="T17" fmla="*/ 0 h 480"/>
                <a:gd name="T18" fmla="*/ 119675 w 320"/>
                <a:gd name="T19" fmla="*/ 45240 h 480"/>
                <a:gd name="T20" fmla="*/ 119675 w 320"/>
                <a:gd name="T21" fmla="*/ 45240 h 480"/>
                <a:gd name="T22" fmla="*/ 119675 w 320"/>
                <a:gd name="T23" fmla="*/ 90481 h 480"/>
                <a:gd name="T24" fmla="*/ 139633 w 320"/>
                <a:gd name="T25" fmla="*/ 135666 h 480"/>
                <a:gd name="T26" fmla="*/ 119675 w 320"/>
                <a:gd name="T27" fmla="*/ 135666 h 480"/>
                <a:gd name="T28" fmla="*/ 159566 w 320"/>
                <a:gd name="T29" fmla="*/ 226146 h 480"/>
                <a:gd name="T30" fmla="*/ 99742 w 320"/>
                <a:gd name="T31" fmla="*/ 316627 h 480"/>
                <a:gd name="T32" fmla="*/ 39891 w 320"/>
                <a:gd name="T33" fmla="*/ 316627 h 480"/>
                <a:gd name="T34" fmla="*/ 39891 w 320"/>
                <a:gd name="T35" fmla="*/ 316627 h 480"/>
                <a:gd name="T36" fmla="*/ 19959 w 320"/>
                <a:gd name="T37" fmla="*/ 271387 h 480"/>
                <a:gd name="T38" fmla="*/ 19959 w 320"/>
                <a:gd name="T39" fmla="*/ 226146 h 480"/>
                <a:gd name="T40" fmla="*/ 59850 w 320"/>
                <a:gd name="T41" fmla="*/ 135666 h 480"/>
                <a:gd name="T42" fmla="*/ 59850 w 320"/>
                <a:gd name="T43" fmla="*/ 135666 h 480"/>
                <a:gd name="T44" fmla="*/ 39891 w 320"/>
                <a:gd name="T45" fmla="*/ 45240 h 480"/>
                <a:gd name="T46" fmla="*/ 0 w 320"/>
                <a:gd name="T47" fmla="*/ 0 h 4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0"/>
                <a:gd name="T73" fmla="*/ 0 h 480"/>
                <a:gd name="T74" fmla="*/ 320 w 320"/>
                <a:gd name="T75" fmla="*/ 480 h 4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0" h="480">
                  <a:moveTo>
                    <a:pt x="0" y="50"/>
                  </a:moveTo>
                  <a:lnTo>
                    <a:pt x="21" y="34"/>
                  </a:lnTo>
                  <a:lnTo>
                    <a:pt x="55" y="64"/>
                  </a:lnTo>
                  <a:lnTo>
                    <a:pt x="118" y="70"/>
                  </a:lnTo>
                  <a:lnTo>
                    <a:pt x="151" y="51"/>
                  </a:lnTo>
                  <a:lnTo>
                    <a:pt x="160" y="12"/>
                  </a:lnTo>
                  <a:lnTo>
                    <a:pt x="219" y="0"/>
                  </a:lnTo>
                  <a:lnTo>
                    <a:pt x="251" y="16"/>
                  </a:lnTo>
                  <a:lnTo>
                    <a:pt x="246" y="50"/>
                  </a:lnTo>
                  <a:lnTo>
                    <a:pt x="235" y="84"/>
                  </a:lnTo>
                  <a:lnTo>
                    <a:pt x="276" y="125"/>
                  </a:lnTo>
                  <a:lnTo>
                    <a:pt x="252" y="154"/>
                  </a:lnTo>
                  <a:lnTo>
                    <a:pt x="283" y="208"/>
                  </a:lnTo>
                  <a:lnTo>
                    <a:pt x="269" y="255"/>
                  </a:lnTo>
                  <a:lnTo>
                    <a:pt x="320" y="355"/>
                  </a:lnTo>
                  <a:lnTo>
                    <a:pt x="207" y="449"/>
                  </a:lnTo>
                  <a:lnTo>
                    <a:pt x="72" y="480"/>
                  </a:lnTo>
                  <a:lnTo>
                    <a:pt x="64" y="460"/>
                  </a:lnTo>
                  <a:lnTo>
                    <a:pt x="21" y="444"/>
                  </a:lnTo>
                  <a:lnTo>
                    <a:pt x="16" y="352"/>
                  </a:lnTo>
                  <a:lnTo>
                    <a:pt x="144" y="251"/>
                  </a:lnTo>
                  <a:lnTo>
                    <a:pt x="102" y="201"/>
                  </a:lnTo>
                  <a:lnTo>
                    <a:pt x="86" y="101"/>
                  </a:lnTo>
                  <a:lnTo>
                    <a:pt x="0" y="50"/>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50" name="Freeform 331">
              <a:extLst>
                <a:ext uri="{FF2B5EF4-FFF2-40B4-BE49-F238E27FC236}">
                  <a16:creationId xmlns:a16="http://schemas.microsoft.com/office/drawing/2014/main" id="{CC54E982-2EE4-4562-A623-0143E387DF4B}"/>
                </a:ext>
              </a:extLst>
            </p:cNvPr>
            <p:cNvSpPr>
              <a:spLocks noChangeAspect="1"/>
            </p:cNvSpPr>
            <p:nvPr/>
          </p:nvSpPr>
          <p:spPr bwMode="auto">
            <a:xfrm>
              <a:off x="3852863" y="3163941"/>
              <a:ext cx="258763" cy="258762"/>
            </a:xfrm>
            <a:custGeom>
              <a:avLst/>
              <a:gdLst>
                <a:gd name="T0" fmla="*/ 0 w 369"/>
                <a:gd name="T1" fmla="*/ 95276 h 319"/>
                <a:gd name="T2" fmla="*/ 21922 w 369"/>
                <a:gd name="T3" fmla="*/ 95276 h 319"/>
                <a:gd name="T4" fmla="*/ 43815 w 369"/>
                <a:gd name="T5" fmla="*/ 142914 h 319"/>
                <a:gd name="T6" fmla="*/ 43815 w 369"/>
                <a:gd name="T7" fmla="*/ 142914 h 319"/>
                <a:gd name="T8" fmla="*/ 65737 w 369"/>
                <a:gd name="T9" fmla="*/ 142914 h 319"/>
                <a:gd name="T10" fmla="*/ 65737 w 369"/>
                <a:gd name="T11" fmla="*/ 190552 h 319"/>
                <a:gd name="T12" fmla="*/ 43815 w 369"/>
                <a:gd name="T13" fmla="*/ 238189 h 319"/>
                <a:gd name="T14" fmla="*/ 87630 w 369"/>
                <a:gd name="T15" fmla="*/ 238189 h 319"/>
                <a:gd name="T16" fmla="*/ 109551 w 369"/>
                <a:gd name="T17" fmla="*/ 238189 h 319"/>
                <a:gd name="T18" fmla="*/ 131444 w 369"/>
                <a:gd name="T19" fmla="*/ 238189 h 319"/>
                <a:gd name="T20" fmla="*/ 131444 w 369"/>
                <a:gd name="T21" fmla="*/ 238189 h 319"/>
                <a:gd name="T22" fmla="*/ 153366 w 369"/>
                <a:gd name="T23" fmla="*/ 238189 h 319"/>
                <a:gd name="T24" fmla="*/ 175259 w 369"/>
                <a:gd name="T25" fmla="*/ 238189 h 319"/>
                <a:gd name="T26" fmla="*/ 197181 w 369"/>
                <a:gd name="T27" fmla="*/ 238189 h 319"/>
                <a:gd name="T28" fmla="*/ 197181 w 369"/>
                <a:gd name="T29" fmla="*/ 190552 h 319"/>
                <a:gd name="T30" fmla="*/ 197181 w 369"/>
                <a:gd name="T31" fmla="*/ 142914 h 319"/>
                <a:gd name="T32" fmla="*/ 175259 w 369"/>
                <a:gd name="T33" fmla="*/ 142914 h 319"/>
                <a:gd name="T34" fmla="*/ 197181 w 369"/>
                <a:gd name="T35" fmla="*/ 95276 h 319"/>
                <a:gd name="T36" fmla="*/ 197181 w 369"/>
                <a:gd name="T37" fmla="*/ 95276 h 319"/>
                <a:gd name="T38" fmla="*/ 175259 w 369"/>
                <a:gd name="T39" fmla="*/ 47638 h 319"/>
                <a:gd name="T40" fmla="*/ 175259 w 369"/>
                <a:gd name="T41" fmla="*/ 47638 h 319"/>
                <a:gd name="T42" fmla="*/ 109551 w 369"/>
                <a:gd name="T43" fmla="*/ 0 h 319"/>
                <a:gd name="T44" fmla="*/ 109551 w 369"/>
                <a:gd name="T45" fmla="*/ 47638 h 319"/>
                <a:gd name="T46" fmla="*/ 87630 w 369"/>
                <a:gd name="T47" fmla="*/ 47638 h 319"/>
                <a:gd name="T48" fmla="*/ 43815 w 369"/>
                <a:gd name="T49" fmla="*/ 47638 h 319"/>
                <a:gd name="T50" fmla="*/ 43815 w 369"/>
                <a:gd name="T51" fmla="*/ 95276 h 319"/>
                <a:gd name="T52" fmla="*/ 0 w 369"/>
                <a:gd name="T53" fmla="*/ 95276 h 3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9"/>
                <a:gd name="T82" fmla="*/ 0 h 319"/>
                <a:gd name="T83" fmla="*/ 369 w 369"/>
                <a:gd name="T84" fmla="*/ 319 h 3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9" h="319">
                  <a:moveTo>
                    <a:pt x="0" y="97"/>
                  </a:moveTo>
                  <a:lnTo>
                    <a:pt x="11" y="124"/>
                  </a:lnTo>
                  <a:lnTo>
                    <a:pt x="88" y="144"/>
                  </a:lnTo>
                  <a:lnTo>
                    <a:pt x="75" y="161"/>
                  </a:lnTo>
                  <a:lnTo>
                    <a:pt x="103" y="181"/>
                  </a:lnTo>
                  <a:lnTo>
                    <a:pt x="115" y="218"/>
                  </a:lnTo>
                  <a:lnTo>
                    <a:pt x="83" y="285"/>
                  </a:lnTo>
                  <a:lnTo>
                    <a:pt x="174" y="311"/>
                  </a:lnTo>
                  <a:lnTo>
                    <a:pt x="184" y="315"/>
                  </a:lnTo>
                  <a:lnTo>
                    <a:pt x="228" y="319"/>
                  </a:lnTo>
                  <a:lnTo>
                    <a:pt x="228" y="292"/>
                  </a:lnTo>
                  <a:lnTo>
                    <a:pt x="252" y="278"/>
                  </a:lnTo>
                  <a:lnTo>
                    <a:pt x="314" y="295"/>
                  </a:lnTo>
                  <a:lnTo>
                    <a:pt x="352" y="268"/>
                  </a:lnTo>
                  <a:lnTo>
                    <a:pt x="330" y="230"/>
                  </a:lnTo>
                  <a:lnTo>
                    <a:pt x="338" y="192"/>
                  </a:lnTo>
                  <a:lnTo>
                    <a:pt x="308" y="172"/>
                  </a:lnTo>
                  <a:lnTo>
                    <a:pt x="352" y="128"/>
                  </a:lnTo>
                  <a:lnTo>
                    <a:pt x="369" y="82"/>
                  </a:lnTo>
                  <a:lnTo>
                    <a:pt x="316" y="60"/>
                  </a:lnTo>
                  <a:lnTo>
                    <a:pt x="300" y="56"/>
                  </a:lnTo>
                  <a:lnTo>
                    <a:pt x="215" y="0"/>
                  </a:lnTo>
                  <a:lnTo>
                    <a:pt x="187" y="10"/>
                  </a:lnTo>
                  <a:lnTo>
                    <a:pt x="153" y="62"/>
                  </a:lnTo>
                  <a:lnTo>
                    <a:pt x="82" y="53"/>
                  </a:lnTo>
                  <a:lnTo>
                    <a:pt x="92" y="96"/>
                  </a:lnTo>
                  <a:lnTo>
                    <a:pt x="0" y="97"/>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51" name="Freeform 332">
              <a:extLst>
                <a:ext uri="{FF2B5EF4-FFF2-40B4-BE49-F238E27FC236}">
                  <a16:creationId xmlns:a16="http://schemas.microsoft.com/office/drawing/2014/main" id="{3E468657-019D-4C49-92B2-FA9049238BBD}"/>
                </a:ext>
              </a:extLst>
            </p:cNvPr>
            <p:cNvSpPr>
              <a:spLocks noChangeAspect="1"/>
            </p:cNvSpPr>
            <p:nvPr/>
          </p:nvSpPr>
          <p:spPr bwMode="auto">
            <a:xfrm>
              <a:off x="4121150" y="3402066"/>
              <a:ext cx="15875" cy="50800"/>
            </a:xfrm>
            <a:custGeom>
              <a:avLst/>
              <a:gdLst>
                <a:gd name="T0" fmla="*/ 0 w 23"/>
                <a:gd name="T1" fmla="*/ 54329 h 61"/>
                <a:gd name="T2" fmla="*/ 18877 w 23"/>
                <a:gd name="T3" fmla="*/ 54329 h 61"/>
                <a:gd name="T4" fmla="*/ 18877 w 23"/>
                <a:gd name="T5" fmla="*/ 0 h 61"/>
                <a:gd name="T6" fmla="*/ 0 w 23"/>
                <a:gd name="T7" fmla="*/ 54329 h 61"/>
                <a:gd name="T8" fmla="*/ 0 60000 65536"/>
                <a:gd name="T9" fmla="*/ 0 60000 65536"/>
                <a:gd name="T10" fmla="*/ 0 60000 65536"/>
                <a:gd name="T11" fmla="*/ 0 60000 65536"/>
                <a:gd name="T12" fmla="*/ 0 w 23"/>
                <a:gd name="T13" fmla="*/ 0 h 61"/>
                <a:gd name="T14" fmla="*/ 23 w 23"/>
                <a:gd name="T15" fmla="*/ 61 h 61"/>
              </a:gdLst>
              <a:ahLst/>
              <a:cxnLst>
                <a:cxn ang="T8">
                  <a:pos x="T0" y="T1"/>
                </a:cxn>
                <a:cxn ang="T9">
                  <a:pos x="T2" y="T3"/>
                </a:cxn>
                <a:cxn ang="T10">
                  <a:pos x="T4" y="T5"/>
                </a:cxn>
                <a:cxn ang="T11">
                  <a:pos x="T6" y="T7"/>
                </a:cxn>
              </a:cxnLst>
              <a:rect l="T12" t="T13" r="T14" b="T15"/>
              <a:pathLst>
                <a:path w="23" h="61">
                  <a:moveTo>
                    <a:pt x="0" y="31"/>
                  </a:moveTo>
                  <a:lnTo>
                    <a:pt x="20" y="61"/>
                  </a:lnTo>
                  <a:lnTo>
                    <a:pt x="23" y="0"/>
                  </a:lnTo>
                  <a:lnTo>
                    <a:pt x="0" y="31"/>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52" name="Freeform 334">
              <a:extLst>
                <a:ext uri="{FF2B5EF4-FFF2-40B4-BE49-F238E27FC236}">
                  <a16:creationId xmlns:a16="http://schemas.microsoft.com/office/drawing/2014/main" id="{3F2CFB46-3E12-4E9E-BBE8-8149BDBDB288}"/>
                </a:ext>
              </a:extLst>
            </p:cNvPr>
            <p:cNvSpPr>
              <a:spLocks noChangeAspect="1"/>
            </p:cNvSpPr>
            <p:nvPr/>
          </p:nvSpPr>
          <p:spPr bwMode="auto">
            <a:xfrm>
              <a:off x="4067175" y="3044879"/>
              <a:ext cx="177800" cy="228600"/>
            </a:xfrm>
            <a:custGeom>
              <a:avLst/>
              <a:gdLst>
                <a:gd name="T0" fmla="*/ 0 w 256"/>
                <a:gd name="T1" fmla="*/ 45880 h 284"/>
                <a:gd name="T2" fmla="*/ 20943 w 256"/>
                <a:gd name="T3" fmla="*/ 91814 h 284"/>
                <a:gd name="T4" fmla="*/ 20943 w 256"/>
                <a:gd name="T5" fmla="*/ 91814 h 284"/>
                <a:gd name="T6" fmla="*/ 20943 w 256"/>
                <a:gd name="T7" fmla="*/ 137694 h 284"/>
                <a:gd name="T8" fmla="*/ 41885 w 256"/>
                <a:gd name="T9" fmla="*/ 137694 h 284"/>
                <a:gd name="T10" fmla="*/ 20943 w 256"/>
                <a:gd name="T11" fmla="*/ 183574 h 284"/>
                <a:gd name="T12" fmla="*/ 62828 w 256"/>
                <a:gd name="T13" fmla="*/ 183574 h 284"/>
                <a:gd name="T14" fmla="*/ 104741 w 256"/>
                <a:gd name="T15" fmla="*/ 183574 h 284"/>
                <a:gd name="T16" fmla="*/ 125684 w 256"/>
                <a:gd name="T17" fmla="*/ 137694 h 284"/>
                <a:gd name="T18" fmla="*/ 83798 w 256"/>
                <a:gd name="T19" fmla="*/ 91814 h 284"/>
                <a:gd name="T20" fmla="*/ 125684 w 256"/>
                <a:gd name="T21" fmla="*/ 91814 h 284"/>
                <a:gd name="T22" fmla="*/ 146626 w 256"/>
                <a:gd name="T23" fmla="*/ 91814 h 284"/>
                <a:gd name="T24" fmla="*/ 125684 w 256"/>
                <a:gd name="T25" fmla="*/ 45880 h 284"/>
                <a:gd name="T26" fmla="*/ 104741 w 256"/>
                <a:gd name="T27" fmla="*/ 45880 h 284"/>
                <a:gd name="T28" fmla="*/ 83798 w 256"/>
                <a:gd name="T29" fmla="*/ 45880 h 284"/>
                <a:gd name="T30" fmla="*/ 83798 w 256"/>
                <a:gd name="T31" fmla="*/ 45880 h 284"/>
                <a:gd name="T32" fmla="*/ 62828 w 256"/>
                <a:gd name="T33" fmla="*/ 0 h 284"/>
                <a:gd name="T34" fmla="*/ 41885 w 256"/>
                <a:gd name="T35" fmla="*/ 0 h 284"/>
                <a:gd name="T36" fmla="*/ 41885 w 256"/>
                <a:gd name="T37" fmla="*/ 45880 h 284"/>
                <a:gd name="T38" fmla="*/ 20943 w 256"/>
                <a:gd name="T39" fmla="*/ 45880 h 284"/>
                <a:gd name="T40" fmla="*/ 20943 w 256"/>
                <a:gd name="T41" fmla="*/ 45880 h 284"/>
                <a:gd name="T42" fmla="*/ 20943 w 256"/>
                <a:gd name="T43" fmla="*/ 45880 h 284"/>
                <a:gd name="T44" fmla="*/ 0 w 256"/>
                <a:gd name="T45" fmla="*/ 45880 h 2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284"/>
                <a:gd name="T71" fmla="*/ 256 w 256"/>
                <a:gd name="T72" fmla="*/ 284 h 2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284">
                  <a:moveTo>
                    <a:pt x="0" y="118"/>
                  </a:moveTo>
                  <a:lnTo>
                    <a:pt x="1" y="164"/>
                  </a:lnTo>
                  <a:lnTo>
                    <a:pt x="4" y="185"/>
                  </a:lnTo>
                  <a:lnTo>
                    <a:pt x="9" y="209"/>
                  </a:lnTo>
                  <a:lnTo>
                    <a:pt x="62" y="231"/>
                  </a:lnTo>
                  <a:lnTo>
                    <a:pt x="45" y="277"/>
                  </a:lnTo>
                  <a:lnTo>
                    <a:pt x="102" y="284"/>
                  </a:lnTo>
                  <a:lnTo>
                    <a:pt x="201" y="283"/>
                  </a:lnTo>
                  <a:lnTo>
                    <a:pt x="228" y="236"/>
                  </a:lnTo>
                  <a:lnTo>
                    <a:pt x="176" y="178"/>
                  </a:lnTo>
                  <a:lnTo>
                    <a:pt x="238" y="147"/>
                  </a:lnTo>
                  <a:lnTo>
                    <a:pt x="256" y="157"/>
                  </a:lnTo>
                  <a:lnTo>
                    <a:pt x="238" y="44"/>
                  </a:lnTo>
                  <a:lnTo>
                    <a:pt x="191" y="16"/>
                  </a:lnTo>
                  <a:lnTo>
                    <a:pt x="139" y="35"/>
                  </a:lnTo>
                  <a:lnTo>
                    <a:pt x="147" y="23"/>
                  </a:lnTo>
                  <a:lnTo>
                    <a:pt x="102" y="0"/>
                  </a:lnTo>
                  <a:lnTo>
                    <a:pt x="78" y="0"/>
                  </a:lnTo>
                  <a:lnTo>
                    <a:pt x="78" y="64"/>
                  </a:lnTo>
                  <a:lnTo>
                    <a:pt x="52" y="45"/>
                  </a:lnTo>
                  <a:lnTo>
                    <a:pt x="35" y="65"/>
                  </a:lnTo>
                  <a:lnTo>
                    <a:pt x="31" y="103"/>
                  </a:lnTo>
                  <a:lnTo>
                    <a:pt x="0" y="118"/>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53" name="Freeform 335">
              <a:extLst>
                <a:ext uri="{FF2B5EF4-FFF2-40B4-BE49-F238E27FC236}">
                  <a16:creationId xmlns:a16="http://schemas.microsoft.com/office/drawing/2014/main" id="{ABE883B8-FEBE-481D-8F71-ECA11798C501}"/>
                </a:ext>
              </a:extLst>
            </p:cNvPr>
            <p:cNvSpPr>
              <a:spLocks noChangeAspect="1"/>
            </p:cNvSpPr>
            <p:nvPr/>
          </p:nvSpPr>
          <p:spPr bwMode="auto">
            <a:xfrm>
              <a:off x="4359275" y="3438579"/>
              <a:ext cx="127000" cy="147637"/>
            </a:xfrm>
            <a:custGeom>
              <a:avLst/>
              <a:gdLst>
                <a:gd name="T0" fmla="*/ 0 w 184"/>
                <a:gd name="T1" fmla="*/ 45825 h 183"/>
                <a:gd name="T2" fmla="*/ 20055 w 184"/>
                <a:gd name="T3" fmla="*/ 0 h 183"/>
                <a:gd name="T4" fmla="*/ 40136 w 184"/>
                <a:gd name="T5" fmla="*/ 0 h 183"/>
                <a:gd name="T6" fmla="*/ 80245 w 184"/>
                <a:gd name="T7" fmla="*/ 0 h 183"/>
                <a:gd name="T8" fmla="*/ 100300 w 184"/>
                <a:gd name="T9" fmla="*/ 0 h 183"/>
                <a:gd name="T10" fmla="*/ 80245 w 184"/>
                <a:gd name="T11" fmla="*/ 0 h 183"/>
                <a:gd name="T12" fmla="*/ 60190 w 184"/>
                <a:gd name="T13" fmla="*/ 0 h 183"/>
                <a:gd name="T14" fmla="*/ 60190 w 184"/>
                <a:gd name="T15" fmla="*/ 0 h 183"/>
                <a:gd name="T16" fmla="*/ 40136 w 184"/>
                <a:gd name="T17" fmla="*/ 0 h 183"/>
                <a:gd name="T18" fmla="*/ 40136 w 184"/>
                <a:gd name="T19" fmla="*/ 45825 h 183"/>
                <a:gd name="T20" fmla="*/ 40136 w 184"/>
                <a:gd name="T21" fmla="*/ 45825 h 183"/>
                <a:gd name="T22" fmla="*/ 60190 w 184"/>
                <a:gd name="T23" fmla="*/ 45825 h 183"/>
                <a:gd name="T24" fmla="*/ 60190 w 184"/>
                <a:gd name="T25" fmla="*/ 91595 h 183"/>
                <a:gd name="T26" fmla="*/ 40136 w 184"/>
                <a:gd name="T27" fmla="*/ 91595 h 183"/>
                <a:gd name="T28" fmla="*/ 40136 w 184"/>
                <a:gd name="T29" fmla="*/ 91595 h 183"/>
                <a:gd name="T30" fmla="*/ 20055 w 184"/>
                <a:gd name="T31" fmla="*/ 91595 h 183"/>
                <a:gd name="T32" fmla="*/ 20055 w 184"/>
                <a:gd name="T33" fmla="*/ 91595 h 183"/>
                <a:gd name="T34" fmla="*/ 40136 w 184"/>
                <a:gd name="T35" fmla="*/ 45825 h 183"/>
                <a:gd name="T36" fmla="*/ 20055 w 184"/>
                <a:gd name="T37" fmla="*/ 45825 h 183"/>
                <a:gd name="T38" fmla="*/ 0 w 184"/>
                <a:gd name="T39" fmla="*/ 45825 h 1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4"/>
                <a:gd name="T61" fmla="*/ 0 h 183"/>
                <a:gd name="T62" fmla="*/ 184 w 184"/>
                <a:gd name="T63" fmla="*/ 183 h 18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4" h="183">
                  <a:moveTo>
                    <a:pt x="0" y="72"/>
                  </a:moveTo>
                  <a:lnTo>
                    <a:pt x="25" y="31"/>
                  </a:lnTo>
                  <a:lnTo>
                    <a:pt x="83" y="17"/>
                  </a:lnTo>
                  <a:lnTo>
                    <a:pt x="155" y="19"/>
                  </a:lnTo>
                  <a:lnTo>
                    <a:pt x="184" y="0"/>
                  </a:lnTo>
                  <a:lnTo>
                    <a:pt x="172" y="38"/>
                  </a:lnTo>
                  <a:lnTo>
                    <a:pt x="124" y="31"/>
                  </a:lnTo>
                  <a:lnTo>
                    <a:pt x="99" y="62"/>
                  </a:lnTo>
                  <a:lnTo>
                    <a:pt x="72" y="45"/>
                  </a:lnTo>
                  <a:lnTo>
                    <a:pt x="90" y="92"/>
                  </a:lnTo>
                  <a:lnTo>
                    <a:pt x="68" y="102"/>
                  </a:lnTo>
                  <a:lnTo>
                    <a:pt x="113" y="123"/>
                  </a:lnTo>
                  <a:lnTo>
                    <a:pt x="113" y="142"/>
                  </a:lnTo>
                  <a:lnTo>
                    <a:pt x="75" y="149"/>
                  </a:lnTo>
                  <a:lnTo>
                    <a:pt x="87" y="183"/>
                  </a:lnTo>
                  <a:lnTo>
                    <a:pt x="44" y="171"/>
                  </a:lnTo>
                  <a:lnTo>
                    <a:pt x="29" y="139"/>
                  </a:lnTo>
                  <a:lnTo>
                    <a:pt x="87" y="126"/>
                  </a:lnTo>
                  <a:lnTo>
                    <a:pt x="29" y="120"/>
                  </a:lnTo>
                  <a:lnTo>
                    <a:pt x="0" y="72"/>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54" name="Freeform 336">
              <a:extLst>
                <a:ext uri="{FF2B5EF4-FFF2-40B4-BE49-F238E27FC236}">
                  <a16:creationId xmlns:a16="http://schemas.microsoft.com/office/drawing/2014/main" id="{951E2996-3ECE-408D-BE74-42B0926B25B2}"/>
                </a:ext>
              </a:extLst>
            </p:cNvPr>
            <p:cNvSpPr>
              <a:spLocks noChangeAspect="1"/>
            </p:cNvSpPr>
            <p:nvPr/>
          </p:nvSpPr>
          <p:spPr bwMode="auto">
            <a:xfrm>
              <a:off x="4427538" y="3611616"/>
              <a:ext cx="58738" cy="9525"/>
            </a:xfrm>
            <a:custGeom>
              <a:avLst/>
              <a:gdLst>
                <a:gd name="T0" fmla="*/ 0 w 87"/>
                <a:gd name="T1" fmla="*/ 73148 h 11"/>
                <a:gd name="T2" fmla="*/ 17729 w 87"/>
                <a:gd name="T3" fmla="*/ 0 h 11"/>
                <a:gd name="T4" fmla="*/ 35481 w 87"/>
                <a:gd name="T5" fmla="*/ 73148 h 11"/>
                <a:gd name="T6" fmla="*/ 17729 w 87"/>
                <a:gd name="T7" fmla="*/ 73148 h 11"/>
                <a:gd name="T8" fmla="*/ 0 w 87"/>
                <a:gd name="T9" fmla="*/ 73148 h 11"/>
                <a:gd name="T10" fmla="*/ 0 60000 65536"/>
                <a:gd name="T11" fmla="*/ 0 60000 65536"/>
                <a:gd name="T12" fmla="*/ 0 60000 65536"/>
                <a:gd name="T13" fmla="*/ 0 60000 65536"/>
                <a:gd name="T14" fmla="*/ 0 60000 65536"/>
                <a:gd name="T15" fmla="*/ 0 w 87"/>
                <a:gd name="T16" fmla="*/ 0 h 11"/>
                <a:gd name="T17" fmla="*/ 87 w 87"/>
                <a:gd name="T18" fmla="*/ 11 h 11"/>
              </a:gdLst>
              <a:ahLst/>
              <a:cxnLst>
                <a:cxn ang="T10">
                  <a:pos x="T0" y="T1"/>
                </a:cxn>
                <a:cxn ang="T11">
                  <a:pos x="T2" y="T3"/>
                </a:cxn>
                <a:cxn ang="T12">
                  <a:pos x="T4" y="T5"/>
                </a:cxn>
                <a:cxn ang="T13">
                  <a:pos x="T6" y="T7"/>
                </a:cxn>
                <a:cxn ang="T14">
                  <a:pos x="T8" y="T9"/>
                </a:cxn>
              </a:cxnLst>
              <a:rect l="T15" t="T16" r="T17" b="T18"/>
              <a:pathLst>
                <a:path w="87" h="11">
                  <a:moveTo>
                    <a:pt x="0" y="11"/>
                  </a:moveTo>
                  <a:lnTo>
                    <a:pt x="7" y="0"/>
                  </a:lnTo>
                  <a:lnTo>
                    <a:pt x="87" y="11"/>
                  </a:lnTo>
                  <a:lnTo>
                    <a:pt x="29" y="11"/>
                  </a:lnTo>
                  <a:lnTo>
                    <a:pt x="0" y="11"/>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55" name="Freeform 337">
              <a:extLst>
                <a:ext uri="{FF2B5EF4-FFF2-40B4-BE49-F238E27FC236}">
                  <a16:creationId xmlns:a16="http://schemas.microsoft.com/office/drawing/2014/main" id="{8EAD04D2-19CF-45AB-9BF1-9F0A2F86FC9D}"/>
                </a:ext>
              </a:extLst>
            </p:cNvPr>
            <p:cNvSpPr>
              <a:spLocks noChangeAspect="1"/>
            </p:cNvSpPr>
            <p:nvPr/>
          </p:nvSpPr>
          <p:spPr bwMode="auto">
            <a:xfrm>
              <a:off x="2451100" y="1816154"/>
              <a:ext cx="1243013" cy="1050925"/>
            </a:xfrm>
            <a:custGeom>
              <a:avLst/>
              <a:gdLst>
                <a:gd name="T0" fmla="*/ 105843 w 1783"/>
                <a:gd name="T1" fmla="*/ 233127 h 1301"/>
                <a:gd name="T2" fmla="*/ 127028 w 1783"/>
                <a:gd name="T3" fmla="*/ 186501 h 1301"/>
                <a:gd name="T4" fmla="*/ 84686 w 1783"/>
                <a:gd name="T5" fmla="*/ 186501 h 1301"/>
                <a:gd name="T6" fmla="*/ 190529 w 1783"/>
                <a:gd name="T7" fmla="*/ 93251 h 1301"/>
                <a:gd name="T8" fmla="*/ 275214 w 1783"/>
                <a:gd name="T9" fmla="*/ 93251 h 1301"/>
                <a:gd name="T10" fmla="*/ 338742 w 1783"/>
                <a:gd name="T11" fmla="*/ 139876 h 1301"/>
                <a:gd name="T12" fmla="*/ 338742 w 1783"/>
                <a:gd name="T13" fmla="*/ 93251 h 1301"/>
                <a:gd name="T14" fmla="*/ 444584 w 1783"/>
                <a:gd name="T15" fmla="*/ 93251 h 1301"/>
                <a:gd name="T16" fmla="*/ 508113 w 1783"/>
                <a:gd name="T17" fmla="*/ 93251 h 1301"/>
                <a:gd name="T18" fmla="*/ 423427 w 1783"/>
                <a:gd name="T19" fmla="*/ 46625 h 1301"/>
                <a:gd name="T20" fmla="*/ 529270 w 1783"/>
                <a:gd name="T21" fmla="*/ 46625 h 1301"/>
                <a:gd name="T22" fmla="*/ 508113 w 1783"/>
                <a:gd name="T23" fmla="*/ 46625 h 1301"/>
                <a:gd name="T24" fmla="*/ 719798 w 1783"/>
                <a:gd name="T25" fmla="*/ 46625 h 1301"/>
                <a:gd name="T26" fmla="*/ 740984 w 1783"/>
                <a:gd name="T27" fmla="*/ 46625 h 1301"/>
                <a:gd name="T28" fmla="*/ 804484 w 1783"/>
                <a:gd name="T29" fmla="*/ 93251 h 1301"/>
                <a:gd name="T30" fmla="*/ 613955 w 1783"/>
                <a:gd name="T31" fmla="*/ 93251 h 1301"/>
                <a:gd name="T32" fmla="*/ 719798 w 1783"/>
                <a:gd name="T33" fmla="*/ 139876 h 1301"/>
                <a:gd name="T34" fmla="*/ 825669 w 1783"/>
                <a:gd name="T35" fmla="*/ 139876 h 1301"/>
                <a:gd name="T36" fmla="*/ 910354 w 1783"/>
                <a:gd name="T37" fmla="*/ 93251 h 1301"/>
                <a:gd name="T38" fmla="*/ 804484 w 1783"/>
                <a:gd name="T39" fmla="*/ 186501 h 1301"/>
                <a:gd name="T40" fmla="*/ 868012 w 1783"/>
                <a:gd name="T41" fmla="*/ 186501 h 1301"/>
                <a:gd name="T42" fmla="*/ 804484 w 1783"/>
                <a:gd name="T43" fmla="*/ 279752 h 1301"/>
                <a:gd name="T44" fmla="*/ 825669 w 1783"/>
                <a:gd name="T45" fmla="*/ 326378 h 1301"/>
                <a:gd name="T46" fmla="*/ 804484 w 1783"/>
                <a:gd name="T47" fmla="*/ 326378 h 1301"/>
                <a:gd name="T48" fmla="*/ 846826 w 1783"/>
                <a:gd name="T49" fmla="*/ 373003 h 1301"/>
                <a:gd name="T50" fmla="*/ 783327 w 1783"/>
                <a:gd name="T51" fmla="*/ 419572 h 1301"/>
                <a:gd name="T52" fmla="*/ 825669 w 1783"/>
                <a:gd name="T53" fmla="*/ 466198 h 1301"/>
                <a:gd name="T54" fmla="*/ 825669 w 1783"/>
                <a:gd name="T55" fmla="*/ 466198 h 1301"/>
                <a:gd name="T56" fmla="*/ 719798 w 1783"/>
                <a:gd name="T57" fmla="*/ 512823 h 1301"/>
                <a:gd name="T58" fmla="*/ 740984 w 1783"/>
                <a:gd name="T59" fmla="*/ 559448 h 1301"/>
                <a:gd name="T60" fmla="*/ 804484 w 1783"/>
                <a:gd name="T61" fmla="*/ 559448 h 1301"/>
                <a:gd name="T62" fmla="*/ 783327 w 1783"/>
                <a:gd name="T63" fmla="*/ 606073 h 1301"/>
                <a:gd name="T64" fmla="*/ 719798 w 1783"/>
                <a:gd name="T65" fmla="*/ 559448 h 1301"/>
                <a:gd name="T66" fmla="*/ 740984 w 1783"/>
                <a:gd name="T67" fmla="*/ 606073 h 1301"/>
                <a:gd name="T68" fmla="*/ 740984 w 1783"/>
                <a:gd name="T69" fmla="*/ 699324 h 1301"/>
                <a:gd name="T70" fmla="*/ 635113 w 1783"/>
                <a:gd name="T71" fmla="*/ 699324 h 1301"/>
                <a:gd name="T72" fmla="*/ 571612 w 1783"/>
                <a:gd name="T73" fmla="*/ 792575 h 1301"/>
                <a:gd name="T74" fmla="*/ 550427 w 1783"/>
                <a:gd name="T75" fmla="*/ 745949 h 1301"/>
                <a:gd name="T76" fmla="*/ 486928 w 1783"/>
                <a:gd name="T77" fmla="*/ 792575 h 1301"/>
                <a:gd name="T78" fmla="*/ 486928 w 1783"/>
                <a:gd name="T79" fmla="*/ 839200 h 1301"/>
                <a:gd name="T80" fmla="*/ 486928 w 1783"/>
                <a:gd name="T81" fmla="*/ 885826 h 1301"/>
                <a:gd name="T82" fmla="*/ 465770 w 1783"/>
                <a:gd name="T83" fmla="*/ 979077 h 1301"/>
                <a:gd name="T84" fmla="*/ 381085 w 1783"/>
                <a:gd name="T85" fmla="*/ 932451 h 1301"/>
                <a:gd name="T86" fmla="*/ 381085 w 1783"/>
                <a:gd name="T87" fmla="*/ 932451 h 1301"/>
                <a:gd name="T88" fmla="*/ 338742 w 1783"/>
                <a:gd name="T89" fmla="*/ 839200 h 1301"/>
                <a:gd name="T90" fmla="*/ 338742 w 1783"/>
                <a:gd name="T91" fmla="*/ 792575 h 1301"/>
                <a:gd name="T92" fmla="*/ 317557 w 1783"/>
                <a:gd name="T93" fmla="*/ 699324 h 1301"/>
                <a:gd name="T94" fmla="*/ 317557 w 1783"/>
                <a:gd name="T95" fmla="*/ 699324 h 1301"/>
                <a:gd name="T96" fmla="*/ 317557 w 1783"/>
                <a:gd name="T97" fmla="*/ 606073 h 1301"/>
                <a:gd name="T98" fmla="*/ 338742 w 1783"/>
                <a:gd name="T99" fmla="*/ 606073 h 1301"/>
                <a:gd name="T100" fmla="*/ 338742 w 1783"/>
                <a:gd name="T101" fmla="*/ 559448 h 1301"/>
                <a:gd name="T102" fmla="*/ 296399 w 1783"/>
                <a:gd name="T103" fmla="*/ 559448 h 1301"/>
                <a:gd name="T104" fmla="*/ 275214 w 1783"/>
                <a:gd name="T105" fmla="*/ 559448 h 1301"/>
                <a:gd name="T106" fmla="*/ 254056 w 1783"/>
                <a:gd name="T107" fmla="*/ 466198 h 1301"/>
                <a:gd name="T108" fmla="*/ 190529 w 1783"/>
                <a:gd name="T109" fmla="*/ 373003 h 1301"/>
                <a:gd name="T110" fmla="*/ 105843 w 1783"/>
                <a:gd name="T111" fmla="*/ 373003 h 1301"/>
                <a:gd name="T112" fmla="*/ 21157 w 1783"/>
                <a:gd name="T113" fmla="*/ 326378 h 1301"/>
                <a:gd name="T114" fmla="*/ 105843 w 1783"/>
                <a:gd name="T115" fmla="*/ 326378 h 13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83"/>
                <a:gd name="T175" fmla="*/ 0 h 1301"/>
                <a:gd name="T176" fmla="*/ 1783 w 1783"/>
                <a:gd name="T177" fmla="*/ 1301 h 13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83" h="1301">
                  <a:moveTo>
                    <a:pt x="0" y="366"/>
                  </a:moveTo>
                  <a:lnTo>
                    <a:pt x="10" y="347"/>
                  </a:lnTo>
                  <a:lnTo>
                    <a:pt x="124" y="308"/>
                  </a:lnTo>
                  <a:lnTo>
                    <a:pt x="199" y="308"/>
                  </a:lnTo>
                  <a:lnTo>
                    <a:pt x="240" y="280"/>
                  </a:lnTo>
                  <a:lnTo>
                    <a:pt x="228" y="270"/>
                  </a:lnTo>
                  <a:lnTo>
                    <a:pt x="253" y="260"/>
                  </a:lnTo>
                  <a:lnTo>
                    <a:pt x="232" y="253"/>
                  </a:lnTo>
                  <a:lnTo>
                    <a:pt x="271" y="242"/>
                  </a:lnTo>
                  <a:lnTo>
                    <a:pt x="257" y="232"/>
                  </a:lnTo>
                  <a:lnTo>
                    <a:pt x="205" y="250"/>
                  </a:lnTo>
                  <a:lnTo>
                    <a:pt x="154" y="226"/>
                  </a:lnTo>
                  <a:lnTo>
                    <a:pt x="221" y="211"/>
                  </a:lnTo>
                  <a:lnTo>
                    <a:pt x="256" y="170"/>
                  </a:lnTo>
                  <a:lnTo>
                    <a:pt x="335" y="168"/>
                  </a:lnTo>
                  <a:lnTo>
                    <a:pt x="331" y="123"/>
                  </a:lnTo>
                  <a:lnTo>
                    <a:pt x="390" y="123"/>
                  </a:lnTo>
                  <a:lnTo>
                    <a:pt x="451" y="154"/>
                  </a:lnTo>
                  <a:lnTo>
                    <a:pt x="381" y="113"/>
                  </a:lnTo>
                  <a:lnTo>
                    <a:pt x="514" y="85"/>
                  </a:lnTo>
                  <a:lnTo>
                    <a:pt x="548" y="105"/>
                  </a:lnTo>
                  <a:lnTo>
                    <a:pt x="552" y="144"/>
                  </a:lnTo>
                  <a:lnTo>
                    <a:pt x="569" y="110"/>
                  </a:lnTo>
                  <a:lnTo>
                    <a:pt x="655" y="136"/>
                  </a:lnTo>
                  <a:lnTo>
                    <a:pt x="625" y="116"/>
                  </a:lnTo>
                  <a:lnTo>
                    <a:pt x="668" y="119"/>
                  </a:lnTo>
                  <a:lnTo>
                    <a:pt x="632" y="96"/>
                  </a:lnTo>
                  <a:lnTo>
                    <a:pt x="620" y="79"/>
                  </a:lnTo>
                  <a:lnTo>
                    <a:pt x="640" y="75"/>
                  </a:lnTo>
                  <a:lnTo>
                    <a:pt x="812" y="129"/>
                  </a:lnTo>
                  <a:lnTo>
                    <a:pt x="800" y="110"/>
                  </a:lnTo>
                  <a:lnTo>
                    <a:pt x="836" y="108"/>
                  </a:lnTo>
                  <a:lnTo>
                    <a:pt x="812" y="93"/>
                  </a:lnTo>
                  <a:lnTo>
                    <a:pt x="869" y="96"/>
                  </a:lnTo>
                  <a:lnTo>
                    <a:pt x="778" y="57"/>
                  </a:lnTo>
                  <a:lnTo>
                    <a:pt x="944" y="79"/>
                  </a:lnTo>
                  <a:lnTo>
                    <a:pt x="907" y="55"/>
                  </a:lnTo>
                  <a:lnTo>
                    <a:pt x="809" y="52"/>
                  </a:lnTo>
                  <a:lnTo>
                    <a:pt x="842" y="50"/>
                  </a:lnTo>
                  <a:lnTo>
                    <a:pt x="781" y="30"/>
                  </a:lnTo>
                  <a:lnTo>
                    <a:pt x="853" y="35"/>
                  </a:lnTo>
                  <a:lnTo>
                    <a:pt x="824" y="25"/>
                  </a:lnTo>
                  <a:lnTo>
                    <a:pt x="855" y="20"/>
                  </a:lnTo>
                  <a:lnTo>
                    <a:pt x="978" y="57"/>
                  </a:lnTo>
                  <a:lnTo>
                    <a:pt x="965" y="42"/>
                  </a:lnTo>
                  <a:lnTo>
                    <a:pt x="1019" y="30"/>
                  </a:lnTo>
                  <a:lnTo>
                    <a:pt x="972" y="25"/>
                  </a:lnTo>
                  <a:lnTo>
                    <a:pt x="971" y="8"/>
                  </a:lnTo>
                  <a:lnTo>
                    <a:pt x="1002" y="0"/>
                  </a:lnTo>
                  <a:lnTo>
                    <a:pt x="1330" y="10"/>
                  </a:lnTo>
                  <a:lnTo>
                    <a:pt x="1354" y="20"/>
                  </a:lnTo>
                  <a:lnTo>
                    <a:pt x="1345" y="25"/>
                  </a:lnTo>
                  <a:lnTo>
                    <a:pt x="1124" y="28"/>
                  </a:lnTo>
                  <a:lnTo>
                    <a:pt x="1149" y="40"/>
                  </a:lnTo>
                  <a:lnTo>
                    <a:pt x="1063" y="50"/>
                  </a:lnTo>
                  <a:lnTo>
                    <a:pt x="1376" y="30"/>
                  </a:lnTo>
                  <a:lnTo>
                    <a:pt x="1386" y="47"/>
                  </a:lnTo>
                  <a:lnTo>
                    <a:pt x="1345" y="58"/>
                  </a:lnTo>
                  <a:lnTo>
                    <a:pt x="1417" y="51"/>
                  </a:lnTo>
                  <a:lnTo>
                    <a:pt x="1499" y="71"/>
                  </a:lnTo>
                  <a:lnTo>
                    <a:pt x="1376" y="105"/>
                  </a:lnTo>
                  <a:lnTo>
                    <a:pt x="1176" y="102"/>
                  </a:lnTo>
                  <a:lnTo>
                    <a:pt x="1224" y="108"/>
                  </a:lnTo>
                  <a:lnTo>
                    <a:pt x="1141" y="123"/>
                  </a:lnTo>
                  <a:lnTo>
                    <a:pt x="1141" y="140"/>
                  </a:lnTo>
                  <a:lnTo>
                    <a:pt x="1357" y="113"/>
                  </a:lnTo>
                  <a:lnTo>
                    <a:pt x="1377" y="123"/>
                  </a:lnTo>
                  <a:lnTo>
                    <a:pt x="1330" y="150"/>
                  </a:lnTo>
                  <a:lnTo>
                    <a:pt x="1472" y="108"/>
                  </a:lnTo>
                  <a:lnTo>
                    <a:pt x="1479" y="149"/>
                  </a:lnTo>
                  <a:lnTo>
                    <a:pt x="1410" y="218"/>
                  </a:lnTo>
                  <a:lnTo>
                    <a:pt x="1543" y="139"/>
                  </a:lnTo>
                  <a:lnTo>
                    <a:pt x="1543" y="150"/>
                  </a:lnTo>
                  <a:lnTo>
                    <a:pt x="1606" y="149"/>
                  </a:lnTo>
                  <a:lnTo>
                    <a:pt x="1626" y="123"/>
                  </a:lnTo>
                  <a:lnTo>
                    <a:pt x="1696" y="119"/>
                  </a:lnTo>
                  <a:lnTo>
                    <a:pt x="1783" y="143"/>
                  </a:lnTo>
                  <a:lnTo>
                    <a:pt x="1698" y="177"/>
                  </a:lnTo>
                  <a:lnTo>
                    <a:pt x="1704" y="191"/>
                  </a:lnTo>
                  <a:lnTo>
                    <a:pt x="1510" y="211"/>
                  </a:lnTo>
                  <a:lnTo>
                    <a:pt x="1666" y="214"/>
                  </a:lnTo>
                  <a:lnTo>
                    <a:pt x="1538" y="243"/>
                  </a:lnTo>
                  <a:lnTo>
                    <a:pt x="1546" y="265"/>
                  </a:lnTo>
                  <a:lnTo>
                    <a:pt x="1630" y="243"/>
                  </a:lnTo>
                  <a:lnTo>
                    <a:pt x="1570" y="270"/>
                  </a:lnTo>
                  <a:lnTo>
                    <a:pt x="1561" y="306"/>
                  </a:lnTo>
                  <a:lnTo>
                    <a:pt x="1582" y="297"/>
                  </a:lnTo>
                  <a:lnTo>
                    <a:pt x="1523" y="328"/>
                  </a:lnTo>
                  <a:lnTo>
                    <a:pt x="1502" y="395"/>
                  </a:lnTo>
                  <a:lnTo>
                    <a:pt x="1533" y="381"/>
                  </a:lnTo>
                  <a:lnTo>
                    <a:pt x="1578" y="395"/>
                  </a:lnTo>
                  <a:lnTo>
                    <a:pt x="1537" y="395"/>
                  </a:lnTo>
                  <a:lnTo>
                    <a:pt x="1537" y="413"/>
                  </a:lnTo>
                  <a:lnTo>
                    <a:pt x="1605" y="423"/>
                  </a:lnTo>
                  <a:lnTo>
                    <a:pt x="1606" y="447"/>
                  </a:lnTo>
                  <a:lnTo>
                    <a:pt x="1505" y="441"/>
                  </a:lnTo>
                  <a:lnTo>
                    <a:pt x="1533" y="453"/>
                  </a:lnTo>
                  <a:lnTo>
                    <a:pt x="1476" y="460"/>
                  </a:lnTo>
                  <a:lnTo>
                    <a:pt x="1505" y="487"/>
                  </a:lnTo>
                  <a:lnTo>
                    <a:pt x="1557" y="488"/>
                  </a:lnTo>
                  <a:lnTo>
                    <a:pt x="1526" y="504"/>
                  </a:lnTo>
                  <a:lnTo>
                    <a:pt x="1567" y="518"/>
                  </a:lnTo>
                  <a:lnTo>
                    <a:pt x="1565" y="552"/>
                  </a:lnTo>
                  <a:lnTo>
                    <a:pt x="1490" y="532"/>
                  </a:lnTo>
                  <a:lnTo>
                    <a:pt x="1536" y="549"/>
                  </a:lnTo>
                  <a:lnTo>
                    <a:pt x="1507" y="560"/>
                  </a:lnTo>
                  <a:lnTo>
                    <a:pt x="1533" y="559"/>
                  </a:lnTo>
                  <a:lnTo>
                    <a:pt x="1526" y="580"/>
                  </a:lnTo>
                  <a:lnTo>
                    <a:pt x="1581" y="591"/>
                  </a:lnTo>
                  <a:lnTo>
                    <a:pt x="1495" y="586"/>
                  </a:lnTo>
                  <a:lnTo>
                    <a:pt x="1479" y="597"/>
                  </a:lnTo>
                  <a:lnTo>
                    <a:pt x="1543" y="624"/>
                  </a:lnTo>
                  <a:lnTo>
                    <a:pt x="1536" y="646"/>
                  </a:lnTo>
                  <a:lnTo>
                    <a:pt x="1482" y="659"/>
                  </a:lnTo>
                  <a:lnTo>
                    <a:pt x="1431" y="628"/>
                  </a:lnTo>
                  <a:lnTo>
                    <a:pt x="1352" y="656"/>
                  </a:lnTo>
                  <a:lnTo>
                    <a:pt x="1407" y="672"/>
                  </a:lnTo>
                  <a:lnTo>
                    <a:pt x="1354" y="688"/>
                  </a:lnTo>
                  <a:lnTo>
                    <a:pt x="1412" y="690"/>
                  </a:lnTo>
                  <a:lnTo>
                    <a:pt x="1393" y="723"/>
                  </a:lnTo>
                  <a:lnTo>
                    <a:pt x="1417" y="703"/>
                  </a:lnTo>
                  <a:lnTo>
                    <a:pt x="1479" y="730"/>
                  </a:lnTo>
                  <a:lnTo>
                    <a:pt x="1461" y="753"/>
                  </a:lnTo>
                  <a:lnTo>
                    <a:pt x="1495" y="743"/>
                  </a:lnTo>
                  <a:lnTo>
                    <a:pt x="1479" y="767"/>
                  </a:lnTo>
                  <a:lnTo>
                    <a:pt x="1502" y="755"/>
                  </a:lnTo>
                  <a:lnTo>
                    <a:pt x="1506" y="811"/>
                  </a:lnTo>
                  <a:lnTo>
                    <a:pt x="1479" y="791"/>
                  </a:lnTo>
                  <a:lnTo>
                    <a:pt x="1479" y="811"/>
                  </a:lnTo>
                  <a:lnTo>
                    <a:pt x="1451" y="809"/>
                  </a:lnTo>
                  <a:lnTo>
                    <a:pt x="1417" y="764"/>
                  </a:lnTo>
                  <a:lnTo>
                    <a:pt x="1332" y="740"/>
                  </a:lnTo>
                  <a:lnTo>
                    <a:pt x="1391" y="768"/>
                  </a:lnTo>
                  <a:lnTo>
                    <a:pt x="1312" y="784"/>
                  </a:lnTo>
                  <a:lnTo>
                    <a:pt x="1291" y="811"/>
                  </a:lnTo>
                  <a:lnTo>
                    <a:pt x="1363" y="818"/>
                  </a:lnTo>
                  <a:lnTo>
                    <a:pt x="1301" y="833"/>
                  </a:lnTo>
                  <a:lnTo>
                    <a:pt x="1394" y="813"/>
                  </a:lnTo>
                  <a:lnTo>
                    <a:pt x="1485" y="837"/>
                  </a:lnTo>
                  <a:lnTo>
                    <a:pt x="1367" y="903"/>
                  </a:lnTo>
                  <a:lnTo>
                    <a:pt x="1254" y="929"/>
                  </a:lnTo>
                  <a:lnTo>
                    <a:pt x="1213" y="931"/>
                  </a:lnTo>
                  <a:lnTo>
                    <a:pt x="1186" y="904"/>
                  </a:lnTo>
                  <a:lnTo>
                    <a:pt x="1199" y="931"/>
                  </a:lnTo>
                  <a:lnTo>
                    <a:pt x="1166" y="948"/>
                  </a:lnTo>
                  <a:lnTo>
                    <a:pt x="1124" y="1017"/>
                  </a:lnTo>
                  <a:lnTo>
                    <a:pt x="1090" y="1016"/>
                  </a:lnTo>
                  <a:lnTo>
                    <a:pt x="1081" y="1037"/>
                  </a:lnTo>
                  <a:lnTo>
                    <a:pt x="1047" y="1041"/>
                  </a:lnTo>
                  <a:lnTo>
                    <a:pt x="1030" y="1033"/>
                  </a:lnTo>
                  <a:lnTo>
                    <a:pt x="1053" y="1019"/>
                  </a:lnTo>
                  <a:lnTo>
                    <a:pt x="1029" y="1016"/>
                  </a:lnTo>
                  <a:lnTo>
                    <a:pt x="1018" y="1051"/>
                  </a:lnTo>
                  <a:lnTo>
                    <a:pt x="964" y="1054"/>
                  </a:lnTo>
                  <a:lnTo>
                    <a:pt x="965" y="1082"/>
                  </a:lnTo>
                  <a:lnTo>
                    <a:pt x="931" y="1085"/>
                  </a:lnTo>
                  <a:lnTo>
                    <a:pt x="961" y="1109"/>
                  </a:lnTo>
                  <a:lnTo>
                    <a:pt x="923" y="1113"/>
                  </a:lnTo>
                  <a:lnTo>
                    <a:pt x="951" y="1137"/>
                  </a:lnTo>
                  <a:lnTo>
                    <a:pt x="924" y="1137"/>
                  </a:lnTo>
                  <a:lnTo>
                    <a:pt x="945" y="1144"/>
                  </a:lnTo>
                  <a:lnTo>
                    <a:pt x="924" y="1173"/>
                  </a:lnTo>
                  <a:lnTo>
                    <a:pt x="907" y="1167"/>
                  </a:lnTo>
                  <a:lnTo>
                    <a:pt x="923" y="1178"/>
                  </a:lnTo>
                  <a:lnTo>
                    <a:pt x="884" y="1191"/>
                  </a:lnTo>
                  <a:lnTo>
                    <a:pt x="907" y="1229"/>
                  </a:lnTo>
                  <a:lnTo>
                    <a:pt x="884" y="1282"/>
                  </a:lnTo>
                  <a:lnTo>
                    <a:pt x="859" y="1283"/>
                  </a:lnTo>
                  <a:lnTo>
                    <a:pt x="880" y="1301"/>
                  </a:lnTo>
                  <a:lnTo>
                    <a:pt x="819" y="1301"/>
                  </a:lnTo>
                  <a:lnTo>
                    <a:pt x="812" y="1266"/>
                  </a:lnTo>
                  <a:lnTo>
                    <a:pt x="729" y="1272"/>
                  </a:lnTo>
                  <a:lnTo>
                    <a:pt x="747" y="1260"/>
                  </a:lnTo>
                  <a:lnTo>
                    <a:pt x="703" y="1246"/>
                  </a:lnTo>
                  <a:lnTo>
                    <a:pt x="726" y="1241"/>
                  </a:lnTo>
                  <a:lnTo>
                    <a:pt x="695" y="1241"/>
                  </a:lnTo>
                  <a:lnTo>
                    <a:pt x="705" y="1214"/>
                  </a:lnTo>
                  <a:lnTo>
                    <a:pt x="688" y="1218"/>
                  </a:lnTo>
                  <a:lnTo>
                    <a:pt x="632" y="1144"/>
                  </a:lnTo>
                  <a:lnTo>
                    <a:pt x="632" y="1122"/>
                  </a:lnTo>
                  <a:lnTo>
                    <a:pt x="674" y="1096"/>
                  </a:lnTo>
                  <a:lnTo>
                    <a:pt x="655" y="1091"/>
                  </a:lnTo>
                  <a:lnTo>
                    <a:pt x="614" y="1118"/>
                  </a:lnTo>
                  <a:lnTo>
                    <a:pt x="614" y="1062"/>
                  </a:lnTo>
                  <a:lnTo>
                    <a:pt x="574" y="1033"/>
                  </a:lnTo>
                  <a:lnTo>
                    <a:pt x="586" y="989"/>
                  </a:lnTo>
                  <a:lnTo>
                    <a:pt x="562" y="972"/>
                  </a:lnTo>
                  <a:lnTo>
                    <a:pt x="594" y="934"/>
                  </a:lnTo>
                  <a:lnTo>
                    <a:pt x="574" y="929"/>
                  </a:lnTo>
                  <a:lnTo>
                    <a:pt x="647" y="929"/>
                  </a:lnTo>
                  <a:lnTo>
                    <a:pt x="638" y="915"/>
                  </a:lnTo>
                  <a:lnTo>
                    <a:pt x="591" y="917"/>
                  </a:lnTo>
                  <a:lnTo>
                    <a:pt x="662" y="883"/>
                  </a:lnTo>
                  <a:lnTo>
                    <a:pt x="647" y="870"/>
                  </a:lnTo>
                  <a:lnTo>
                    <a:pt x="662" y="833"/>
                  </a:lnTo>
                  <a:lnTo>
                    <a:pt x="604" y="832"/>
                  </a:lnTo>
                  <a:lnTo>
                    <a:pt x="538" y="801"/>
                  </a:lnTo>
                  <a:lnTo>
                    <a:pt x="655" y="818"/>
                  </a:lnTo>
                  <a:lnTo>
                    <a:pt x="635" y="804"/>
                  </a:lnTo>
                  <a:lnTo>
                    <a:pt x="655" y="798"/>
                  </a:lnTo>
                  <a:lnTo>
                    <a:pt x="610" y="775"/>
                  </a:lnTo>
                  <a:lnTo>
                    <a:pt x="625" y="764"/>
                  </a:lnTo>
                  <a:lnTo>
                    <a:pt x="601" y="772"/>
                  </a:lnTo>
                  <a:lnTo>
                    <a:pt x="617" y="757"/>
                  </a:lnTo>
                  <a:lnTo>
                    <a:pt x="587" y="758"/>
                  </a:lnTo>
                  <a:lnTo>
                    <a:pt x="620" y="746"/>
                  </a:lnTo>
                  <a:lnTo>
                    <a:pt x="569" y="727"/>
                  </a:lnTo>
                  <a:lnTo>
                    <a:pt x="557" y="757"/>
                  </a:lnTo>
                  <a:lnTo>
                    <a:pt x="514" y="758"/>
                  </a:lnTo>
                  <a:lnTo>
                    <a:pt x="506" y="746"/>
                  </a:lnTo>
                  <a:lnTo>
                    <a:pt x="535" y="727"/>
                  </a:lnTo>
                  <a:lnTo>
                    <a:pt x="511" y="727"/>
                  </a:lnTo>
                  <a:lnTo>
                    <a:pt x="538" y="680"/>
                  </a:lnTo>
                  <a:lnTo>
                    <a:pt x="509" y="671"/>
                  </a:lnTo>
                  <a:lnTo>
                    <a:pt x="523" y="649"/>
                  </a:lnTo>
                  <a:lnTo>
                    <a:pt x="474" y="590"/>
                  </a:lnTo>
                  <a:lnTo>
                    <a:pt x="491" y="588"/>
                  </a:lnTo>
                  <a:lnTo>
                    <a:pt x="426" y="536"/>
                  </a:lnTo>
                  <a:lnTo>
                    <a:pt x="426" y="518"/>
                  </a:lnTo>
                  <a:lnTo>
                    <a:pt x="354" y="492"/>
                  </a:lnTo>
                  <a:lnTo>
                    <a:pt x="287" y="478"/>
                  </a:lnTo>
                  <a:lnTo>
                    <a:pt x="226" y="502"/>
                  </a:lnTo>
                  <a:lnTo>
                    <a:pt x="178" y="487"/>
                  </a:lnTo>
                  <a:lnTo>
                    <a:pt x="195" y="506"/>
                  </a:lnTo>
                  <a:lnTo>
                    <a:pt x="143" y="497"/>
                  </a:lnTo>
                  <a:lnTo>
                    <a:pt x="99" y="477"/>
                  </a:lnTo>
                  <a:lnTo>
                    <a:pt x="143" y="460"/>
                  </a:lnTo>
                  <a:lnTo>
                    <a:pt x="44" y="441"/>
                  </a:lnTo>
                  <a:lnTo>
                    <a:pt x="80" y="424"/>
                  </a:lnTo>
                  <a:lnTo>
                    <a:pt x="199" y="430"/>
                  </a:lnTo>
                  <a:lnTo>
                    <a:pt x="213" y="424"/>
                  </a:lnTo>
                  <a:lnTo>
                    <a:pt x="194" y="412"/>
                  </a:lnTo>
                  <a:lnTo>
                    <a:pt x="212" y="403"/>
                  </a:lnTo>
                  <a:lnTo>
                    <a:pt x="106" y="410"/>
                  </a:lnTo>
                  <a:lnTo>
                    <a:pt x="0" y="366"/>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56" name="Freeform 343">
              <a:extLst>
                <a:ext uri="{FF2B5EF4-FFF2-40B4-BE49-F238E27FC236}">
                  <a16:creationId xmlns:a16="http://schemas.microsoft.com/office/drawing/2014/main" id="{2C56B7FF-5B2E-4F6D-A34B-E29D12F1ADB5}"/>
                </a:ext>
              </a:extLst>
            </p:cNvPr>
            <p:cNvSpPr>
              <a:spLocks noChangeAspect="1"/>
            </p:cNvSpPr>
            <p:nvPr/>
          </p:nvSpPr>
          <p:spPr bwMode="auto">
            <a:xfrm>
              <a:off x="3443288" y="2630541"/>
              <a:ext cx="225425" cy="117475"/>
            </a:xfrm>
            <a:custGeom>
              <a:avLst/>
              <a:gdLst>
                <a:gd name="T0" fmla="*/ 0 w 325"/>
                <a:gd name="T1" fmla="*/ 45202 h 147"/>
                <a:gd name="T2" fmla="*/ 20496 w 325"/>
                <a:gd name="T3" fmla="*/ 45202 h 147"/>
                <a:gd name="T4" fmla="*/ 20496 w 325"/>
                <a:gd name="T5" fmla="*/ 45202 h 147"/>
                <a:gd name="T6" fmla="*/ 20496 w 325"/>
                <a:gd name="T7" fmla="*/ 45202 h 147"/>
                <a:gd name="T8" fmla="*/ 20496 w 325"/>
                <a:gd name="T9" fmla="*/ 45202 h 147"/>
                <a:gd name="T10" fmla="*/ 40991 w 325"/>
                <a:gd name="T11" fmla="*/ 45202 h 147"/>
                <a:gd name="T12" fmla="*/ 20496 w 325"/>
                <a:gd name="T13" fmla="*/ 45202 h 147"/>
                <a:gd name="T14" fmla="*/ 40991 w 325"/>
                <a:gd name="T15" fmla="*/ 45202 h 147"/>
                <a:gd name="T16" fmla="*/ 40991 w 325"/>
                <a:gd name="T17" fmla="*/ 45202 h 147"/>
                <a:gd name="T18" fmla="*/ 61486 w 325"/>
                <a:gd name="T19" fmla="*/ 45202 h 147"/>
                <a:gd name="T20" fmla="*/ 61486 w 325"/>
                <a:gd name="T21" fmla="*/ 45202 h 147"/>
                <a:gd name="T22" fmla="*/ 81955 w 325"/>
                <a:gd name="T23" fmla="*/ 45202 h 147"/>
                <a:gd name="T24" fmla="*/ 102450 w 325"/>
                <a:gd name="T25" fmla="*/ 45202 h 147"/>
                <a:gd name="T26" fmla="*/ 102450 w 325"/>
                <a:gd name="T27" fmla="*/ 45202 h 147"/>
                <a:gd name="T28" fmla="*/ 122946 w 325"/>
                <a:gd name="T29" fmla="*/ 45202 h 147"/>
                <a:gd name="T30" fmla="*/ 122946 w 325"/>
                <a:gd name="T31" fmla="*/ 0 h 147"/>
                <a:gd name="T32" fmla="*/ 122946 w 325"/>
                <a:gd name="T33" fmla="*/ 45202 h 147"/>
                <a:gd name="T34" fmla="*/ 143441 w 325"/>
                <a:gd name="T35" fmla="*/ 45202 h 147"/>
                <a:gd name="T36" fmla="*/ 122946 w 325"/>
                <a:gd name="T37" fmla="*/ 45202 h 147"/>
                <a:gd name="T38" fmla="*/ 163937 w 325"/>
                <a:gd name="T39" fmla="*/ 90405 h 147"/>
                <a:gd name="T40" fmla="*/ 143441 w 325"/>
                <a:gd name="T41" fmla="*/ 90405 h 147"/>
                <a:gd name="T42" fmla="*/ 81955 w 325"/>
                <a:gd name="T43" fmla="*/ 135608 h 147"/>
                <a:gd name="T44" fmla="*/ 40991 w 325"/>
                <a:gd name="T45" fmla="*/ 90405 h 147"/>
                <a:gd name="T46" fmla="*/ 40991 w 325"/>
                <a:gd name="T47" fmla="*/ 90405 h 147"/>
                <a:gd name="T48" fmla="*/ 20496 w 325"/>
                <a:gd name="T49" fmla="*/ 90405 h 147"/>
                <a:gd name="T50" fmla="*/ 40991 w 325"/>
                <a:gd name="T51" fmla="*/ 90405 h 147"/>
                <a:gd name="T52" fmla="*/ 40991 w 325"/>
                <a:gd name="T53" fmla="*/ 45202 h 147"/>
                <a:gd name="T54" fmla="*/ 40991 w 325"/>
                <a:gd name="T55" fmla="*/ 45202 h 147"/>
                <a:gd name="T56" fmla="*/ 0 w 325"/>
                <a:gd name="T57" fmla="*/ 45202 h 1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5"/>
                <a:gd name="T88" fmla="*/ 0 h 147"/>
                <a:gd name="T89" fmla="*/ 325 w 325"/>
                <a:gd name="T90" fmla="*/ 147 h 1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5" h="147">
                  <a:moveTo>
                    <a:pt x="0" y="52"/>
                  </a:moveTo>
                  <a:lnTo>
                    <a:pt x="22" y="45"/>
                  </a:lnTo>
                  <a:lnTo>
                    <a:pt x="10" y="32"/>
                  </a:lnTo>
                  <a:lnTo>
                    <a:pt x="39" y="41"/>
                  </a:lnTo>
                  <a:lnTo>
                    <a:pt x="24" y="17"/>
                  </a:lnTo>
                  <a:lnTo>
                    <a:pt x="57" y="31"/>
                  </a:lnTo>
                  <a:lnTo>
                    <a:pt x="40" y="1"/>
                  </a:lnTo>
                  <a:lnTo>
                    <a:pt x="92" y="24"/>
                  </a:lnTo>
                  <a:lnTo>
                    <a:pt x="95" y="62"/>
                  </a:lnTo>
                  <a:lnTo>
                    <a:pt x="121" y="19"/>
                  </a:lnTo>
                  <a:lnTo>
                    <a:pt x="148" y="35"/>
                  </a:lnTo>
                  <a:lnTo>
                    <a:pt x="169" y="15"/>
                  </a:lnTo>
                  <a:lnTo>
                    <a:pt x="187" y="42"/>
                  </a:lnTo>
                  <a:lnTo>
                    <a:pt x="183" y="17"/>
                  </a:lnTo>
                  <a:lnTo>
                    <a:pt x="235" y="17"/>
                  </a:lnTo>
                  <a:lnTo>
                    <a:pt x="244" y="0"/>
                  </a:lnTo>
                  <a:lnTo>
                    <a:pt x="265" y="15"/>
                  </a:lnTo>
                  <a:lnTo>
                    <a:pt x="295" y="8"/>
                  </a:lnTo>
                  <a:lnTo>
                    <a:pt x="274" y="19"/>
                  </a:lnTo>
                  <a:lnTo>
                    <a:pt x="325" y="66"/>
                  </a:lnTo>
                  <a:lnTo>
                    <a:pt x="282" y="107"/>
                  </a:lnTo>
                  <a:lnTo>
                    <a:pt x="162" y="147"/>
                  </a:lnTo>
                  <a:lnTo>
                    <a:pt x="56" y="128"/>
                  </a:lnTo>
                  <a:lnTo>
                    <a:pt x="80" y="90"/>
                  </a:lnTo>
                  <a:lnTo>
                    <a:pt x="17" y="77"/>
                  </a:lnTo>
                  <a:lnTo>
                    <a:pt x="80" y="73"/>
                  </a:lnTo>
                  <a:lnTo>
                    <a:pt x="57" y="63"/>
                  </a:lnTo>
                  <a:lnTo>
                    <a:pt x="80" y="52"/>
                  </a:lnTo>
                  <a:lnTo>
                    <a:pt x="0" y="52"/>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57" name="Freeform 357">
              <a:extLst>
                <a:ext uri="{FF2B5EF4-FFF2-40B4-BE49-F238E27FC236}">
                  <a16:creationId xmlns:a16="http://schemas.microsoft.com/office/drawing/2014/main" id="{0979E7B4-22FA-4FE2-A575-620AC1D4D77F}"/>
                </a:ext>
              </a:extLst>
            </p:cNvPr>
            <p:cNvSpPr>
              <a:spLocks noChangeAspect="1"/>
            </p:cNvSpPr>
            <p:nvPr/>
          </p:nvSpPr>
          <p:spPr bwMode="auto">
            <a:xfrm>
              <a:off x="4083050" y="3284591"/>
              <a:ext cx="239713" cy="261937"/>
            </a:xfrm>
            <a:custGeom>
              <a:avLst/>
              <a:gdLst>
                <a:gd name="T0" fmla="*/ 0 w 344"/>
                <a:gd name="T1" fmla="*/ 96947 h 322"/>
                <a:gd name="T2" fmla="*/ 21050 w 344"/>
                <a:gd name="T3" fmla="*/ 48444 h 322"/>
                <a:gd name="T4" fmla="*/ 21050 w 344"/>
                <a:gd name="T5" fmla="*/ 48444 h 322"/>
                <a:gd name="T6" fmla="*/ 42099 w 344"/>
                <a:gd name="T7" fmla="*/ 48444 h 322"/>
                <a:gd name="T8" fmla="*/ 63149 w 344"/>
                <a:gd name="T9" fmla="*/ 48444 h 322"/>
                <a:gd name="T10" fmla="*/ 84199 w 344"/>
                <a:gd name="T11" fmla="*/ 0 h 322"/>
                <a:gd name="T12" fmla="*/ 105248 w 344"/>
                <a:gd name="T13" fmla="*/ 48444 h 322"/>
                <a:gd name="T14" fmla="*/ 105248 w 344"/>
                <a:gd name="T15" fmla="*/ 48444 h 322"/>
                <a:gd name="T16" fmla="*/ 84199 w 344"/>
                <a:gd name="T17" fmla="*/ 48444 h 322"/>
                <a:gd name="T18" fmla="*/ 84199 w 344"/>
                <a:gd name="T19" fmla="*/ 96947 h 322"/>
                <a:gd name="T20" fmla="*/ 126298 w 344"/>
                <a:gd name="T21" fmla="*/ 145391 h 322"/>
                <a:gd name="T22" fmla="*/ 126298 w 344"/>
                <a:gd name="T23" fmla="*/ 145391 h 322"/>
                <a:gd name="T24" fmla="*/ 126298 w 344"/>
                <a:gd name="T25" fmla="*/ 193893 h 322"/>
                <a:gd name="T26" fmla="*/ 189447 w 344"/>
                <a:gd name="T27" fmla="*/ 193893 h 322"/>
                <a:gd name="T28" fmla="*/ 168397 w 344"/>
                <a:gd name="T29" fmla="*/ 193893 h 322"/>
                <a:gd name="T30" fmla="*/ 168397 w 344"/>
                <a:gd name="T31" fmla="*/ 242338 h 322"/>
                <a:gd name="T32" fmla="*/ 126298 w 344"/>
                <a:gd name="T33" fmla="*/ 290841 h 322"/>
                <a:gd name="T34" fmla="*/ 126298 w 344"/>
                <a:gd name="T35" fmla="*/ 193893 h 322"/>
                <a:gd name="T36" fmla="*/ 63149 w 344"/>
                <a:gd name="T37" fmla="*/ 145391 h 322"/>
                <a:gd name="T38" fmla="*/ 63149 w 344"/>
                <a:gd name="T39" fmla="*/ 96947 h 322"/>
                <a:gd name="T40" fmla="*/ 42099 w 344"/>
                <a:gd name="T41" fmla="*/ 96947 h 322"/>
                <a:gd name="T42" fmla="*/ 21050 w 344"/>
                <a:gd name="T43" fmla="*/ 96947 h 322"/>
                <a:gd name="T44" fmla="*/ 0 w 344"/>
                <a:gd name="T45" fmla="*/ 96947 h 3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4"/>
                <a:gd name="T70" fmla="*/ 0 h 322"/>
                <a:gd name="T71" fmla="*/ 344 w 344"/>
                <a:gd name="T72" fmla="*/ 322 h 3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4" h="322">
                  <a:moveTo>
                    <a:pt x="0" y="80"/>
                  </a:moveTo>
                  <a:lnTo>
                    <a:pt x="8" y="42"/>
                  </a:lnTo>
                  <a:lnTo>
                    <a:pt x="49" y="25"/>
                  </a:lnTo>
                  <a:lnTo>
                    <a:pt x="68" y="42"/>
                  </a:lnTo>
                  <a:lnTo>
                    <a:pt x="109" y="8"/>
                  </a:lnTo>
                  <a:lnTo>
                    <a:pt x="153" y="0"/>
                  </a:lnTo>
                  <a:lnTo>
                    <a:pt x="204" y="22"/>
                  </a:lnTo>
                  <a:lnTo>
                    <a:pt x="204" y="56"/>
                  </a:lnTo>
                  <a:lnTo>
                    <a:pt x="164" y="63"/>
                  </a:lnTo>
                  <a:lnTo>
                    <a:pt x="167" y="107"/>
                  </a:lnTo>
                  <a:lnTo>
                    <a:pt x="233" y="179"/>
                  </a:lnTo>
                  <a:lnTo>
                    <a:pt x="274" y="184"/>
                  </a:lnTo>
                  <a:lnTo>
                    <a:pt x="270" y="199"/>
                  </a:lnTo>
                  <a:lnTo>
                    <a:pt x="344" y="247"/>
                  </a:lnTo>
                  <a:lnTo>
                    <a:pt x="293" y="240"/>
                  </a:lnTo>
                  <a:lnTo>
                    <a:pt x="303" y="285"/>
                  </a:lnTo>
                  <a:lnTo>
                    <a:pt x="274" y="322"/>
                  </a:lnTo>
                  <a:lnTo>
                    <a:pt x="260" y="249"/>
                  </a:lnTo>
                  <a:lnTo>
                    <a:pt x="131" y="167"/>
                  </a:lnTo>
                  <a:lnTo>
                    <a:pt x="100" y="114"/>
                  </a:lnTo>
                  <a:lnTo>
                    <a:pt x="59" y="96"/>
                  </a:lnTo>
                  <a:lnTo>
                    <a:pt x="22" y="118"/>
                  </a:lnTo>
                  <a:lnTo>
                    <a:pt x="0" y="80"/>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58" name="Freeform 358">
              <a:extLst>
                <a:ext uri="{FF2B5EF4-FFF2-40B4-BE49-F238E27FC236}">
                  <a16:creationId xmlns:a16="http://schemas.microsoft.com/office/drawing/2014/main" id="{A7104F38-5879-4001-86EC-FCE0360D256C}"/>
                </a:ext>
              </a:extLst>
            </p:cNvPr>
            <p:cNvSpPr>
              <a:spLocks noChangeAspect="1"/>
            </p:cNvSpPr>
            <p:nvPr/>
          </p:nvSpPr>
          <p:spPr bwMode="auto">
            <a:xfrm>
              <a:off x="4113213" y="3452866"/>
              <a:ext cx="31750" cy="61912"/>
            </a:xfrm>
            <a:custGeom>
              <a:avLst/>
              <a:gdLst>
                <a:gd name="T0" fmla="*/ 0 w 42"/>
                <a:gd name="T1" fmla="*/ 46886 h 77"/>
                <a:gd name="T2" fmla="*/ 32570 w 42"/>
                <a:gd name="T3" fmla="*/ 93772 h 77"/>
                <a:gd name="T4" fmla="*/ 32570 w 42"/>
                <a:gd name="T5" fmla="*/ 93772 h 77"/>
                <a:gd name="T6" fmla="*/ 65140 w 42"/>
                <a:gd name="T7" fmla="*/ 46886 h 77"/>
                <a:gd name="T8" fmla="*/ 32570 w 42"/>
                <a:gd name="T9" fmla="*/ 0 h 77"/>
                <a:gd name="T10" fmla="*/ 0 w 42"/>
                <a:gd name="T11" fmla="*/ 46886 h 77"/>
                <a:gd name="T12" fmla="*/ 0 60000 65536"/>
                <a:gd name="T13" fmla="*/ 0 60000 65536"/>
                <a:gd name="T14" fmla="*/ 0 60000 65536"/>
                <a:gd name="T15" fmla="*/ 0 60000 65536"/>
                <a:gd name="T16" fmla="*/ 0 60000 65536"/>
                <a:gd name="T17" fmla="*/ 0 60000 65536"/>
                <a:gd name="T18" fmla="*/ 0 w 42"/>
                <a:gd name="T19" fmla="*/ 0 h 77"/>
                <a:gd name="T20" fmla="*/ 42 w 42"/>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42" h="77">
                  <a:moveTo>
                    <a:pt x="0" y="12"/>
                  </a:moveTo>
                  <a:lnTo>
                    <a:pt x="7" y="72"/>
                  </a:lnTo>
                  <a:lnTo>
                    <a:pt x="27" y="77"/>
                  </a:lnTo>
                  <a:lnTo>
                    <a:pt x="42" y="31"/>
                  </a:lnTo>
                  <a:lnTo>
                    <a:pt x="27" y="0"/>
                  </a:lnTo>
                  <a:lnTo>
                    <a:pt x="0" y="12"/>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59" name="Freeform 359">
              <a:extLst>
                <a:ext uri="{FF2B5EF4-FFF2-40B4-BE49-F238E27FC236}">
                  <a16:creationId xmlns:a16="http://schemas.microsoft.com/office/drawing/2014/main" id="{1759BF45-EDEB-4226-9379-409BAED5BE0A}"/>
                </a:ext>
              </a:extLst>
            </p:cNvPr>
            <p:cNvSpPr>
              <a:spLocks noChangeAspect="1"/>
            </p:cNvSpPr>
            <p:nvPr/>
          </p:nvSpPr>
          <p:spPr bwMode="auto">
            <a:xfrm>
              <a:off x="4200525" y="3537004"/>
              <a:ext cx="65088" cy="41275"/>
            </a:xfrm>
            <a:custGeom>
              <a:avLst/>
              <a:gdLst>
                <a:gd name="T0" fmla="*/ 0 w 90"/>
                <a:gd name="T1" fmla="*/ 43385 h 52"/>
                <a:gd name="T2" fmla="*/ 51547 w 90"/>
                <a:gd name="T3" fmla="*/ 43385 h 52"/>
                <a:gd name="T4" fmla="*/ 77337 w 90"/>
                <a:gd name="T5" fmla="*/ 0 h 52"/>
                <a:gd name="T6" fmla="*/ 0 w 90"/>
                <a:gd name="T7" fmla="*/ 43385 h 52"/>
                <a:gd name="T8" fmla="*/ 0 60000 65536"/>
                <a:gd name="T9" fmla="*/ 0 60000 65536"/>
                <a:gd name="T10" fmla="*/ 0 60000 65536"/>
                <a:gd name="T11" fmla="*/ 0 60000 65536"/>
                <a:gd name="T12" fmla="*/ 0 w 90"/>
                <a:gd name="T13" fmla="*/ 0 h 52"/>
                <a:gd name="T14" fmla="*/ 90 w 90"/>
                <a:gd name="T15" fmla="*/ 52 h 52"/>
              </a:gdLst>
              <a:ahLst/>
              <a:cxnLst>
                <a:cxn ang="T8">
                  <a:pos x="T0" y="T1"/>
                </a:cxn>
                <a:cxn ang="T9">
                  <a:pos x="T2" y="T3"/>
                </a:cxn>
                <a:cxn ang="T10">
                  <a:pos x="T4" y="T5"/>
                </a:cxn>
                <a:cxn ang="T11">
                  <a:pos x="T6" y="T7"/>
                </a:cxn>
              </a:cxnLst>
              <a:rect l="T12" t="T13" r="T14" b="T15"/>
              <a:pathLst>
                <a:path w="90" h="52">
                  <a:moveTo>
                    <a:pt x="0" y="13"/>
                  </a:moveTo>
                  <a:lnTo>
                    <a:pt x="76" y="52"/>
                  </a:lnTo>
                  <a:lnTo>
                    <a:pt x="90" y="0"/>
                  </a:lnTo>
                  <a:lnTo>
                    <a:pt x="0" y="13"/>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60" name="Freeform 367">
              <a:extLst>
                <a:ext uri="{FF2B5EF4-FFF2-40B4-BE49-F238E27FC236}">
                  <a16:creationId xmlns:a16="http://schemas.microsoft.com/office/drawing/2014/main" id="{21FA9580-80AF-4958-997E-B3BCAED4411C}"/>
                </a:ext>
              </a:extLst>
            </p:cNvPr>
            <p:cNvSpPr>
              <a:spLocks noChangeAspect="1"/>
            </p:cNvSpPr>
            <p:nvPr/>
          </p:nvSpPr>
          <p:spPr bwMode="auto">
            <a:xfrm>
              <a:off x="4064000" y="3194104"/>
              <a:ext cx="11113" cy="19050"/>
            </a:xfrm>
            <a:custGeom>
              <a:avLst/>
              <a:gdLst>
                <a:gd name="T0" fmla="*/ 0 w 16"/>
                <a:gd name="T1" fmla="*/ 43384 h 24"/>
                <a:gd name="T2" fmla="*/ 22470 w 16"/>
                <a:gd name="T3" fmla="*/ 0 h 24"/>
                <a:gd name="T4" fmla="*/ 22470 w 16"/>
                <a:gd name="T5" fmla="*/ 43384 h 24"/>
                <a:gd name="T6" fmla="*/ 0 w 16"/>
                <a:gd name="T7" fmla="*/ 43384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0" y="20"/>
                  </a:moveTo>
                  <a:lnTo>
                    <a:pt x="11" y="0"/>
                  </a:lnTo>
                  <a:lnTo>
                    <a:pt x="16" y="24"/>
                  </a:lnTo>
                  <a:lnTo>
                    <a:pt x="0" y="20"/>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61" name="Freeform 374">
              <a:extLst>
                <a:ext uri="{FF2B5EF4-FFF2-40B4-BE49-F238E27FC236}">
                  <a16:creationId xmlns:a16="http://schemas.microsoft.com/office/drawing/2014/main" id="{BD5D1D88-14EB-4DBD-AF2E-2004FB0CE06B}"/>
                </a:ext>
              </a:extLst>
            </p:cNvPr>
            <p:cNvSpPr>
              <a:spLocks noChangeAspect="1"/>
            </p:cNvSpPr>
            <p:nvPr/>
          </p:nvSpPr>
          <p:spPr bwMode="auto">
            <a:xfrm>
              <a:off x="4017963" y="3097266"/>
              <a:ext cx="74613" cy="79375"/>
            </a:xfrm>
            <a:custGeom>
              <a:avLst/>
              <a:gdLst>
                <a:gd name="T0" fmla="*/ 0 w 106"/>
                <a:gd name="T1" fmla="*/ 44278 h 99"/>
                <a:gd name="T2" fmla="*/ 22443 w 106"/>
                <a:gd name="T3" fmla="*/ 0 h 99"/>
                <a:gd name="T4" fmla="*/ 22443 w 106"/>
                <a:gd name="T5" fmla="*/ 0 h 99"/>
                <a:gd name="T6" fmla="*/ 22443 w 106"/>
                <a:gd name="T7" fmla="*/ 0 h 99"/>
                <a:gd name="T8" fmla="*/ 44885 w 106"/>
                <a:gd name="T9" fmla="*/ 0 h 99"/>
                <a:gd name="T10" fmla="*/ 44885 w 106"/>
                <a:gd name="T11" fmla="*/ 0 h 99"/>
                <a:gd name="T12" fmla="*/ 67327 w 106"/>
                <a:gd name="T13" fmla="*/ 0 h 99"/>
                <a:gd name="T14" fmla="*/ 67327 w 106"/>
                <a:gd name="T15" fmla="*/ 0 h 99"/>
                <a:gd name="T16" fmla="*/ 44885 w 106"/>
                <a:gd name="T17" fmla="*/ 0 h 99"/>
                <a:gd name="T18" fmla="*/ 44885 w 106"/>
                <a:gd name="T19" fmla="*/ 44278 h 99"/>
                <a:gd name="T20" fmla="*/ 22443 w 106"/>
                <a:gd name="T21" fmla="*/ 44278 h 99"/>
                <a:gd name="T22" fmla="*/ 0 w 106"/>
                <a:gd name="T23" fmla="*/ 44278 h 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
                <a:gd name="T37" fmla="*/ 0 h 99"/>
                <a:gd name="T38" fmla="*/ 106 w 106"/>
                <a:gd name="T39" fmla="*/ 99 h 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 h="99">
                  <a:moveTo>
                    <a:pt x="0" y="74"/>
                  </a:moveTo>
                  <a:lnTo>
                    <a:pt x="41" y="62"/>
                  </a:lnTo>
                  <a:lnTo>
                    <a:pt x="20" y="50"/>
                  </a:lnTo>
                  <a:lnTo>
                    <a:pt x="40" y="16"/>
                  </a:lnTo>
                  <a:lnTo>
                    <a:pt x="57" y="38"/>
                  </a:lnTo>
                  <a:lnTo>
                    <a:pt x="58" y="0"/>
                  </a:lnTo>
                  <a:lnTo>
                    <a:pt x="106" y="0"/>
                  </a:lnTo>
                  <a:lnTo>
                    <a:pt x="102" y="38"/>
                  </a:lnTo>
                  <a:lnTo>
                    <a:pt x="71" y="53"/>
                  </a:lnTo>
                  <a:lnTo>
                    <a:pt x="72" y="99"/>
                  </a:lnTo>
                  <a:lnTo>
                    <a:pt x="43" y="71"/>
                  </a:lnTo>
                  <a:lnTo>
                    <a:pt x="0" y="74"/>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62" name="Freeform 378">
              <a:extLst>
                <a:ext uri="{FF2B5EF4-FFF2-40B4-BE49-F238E27FC236}">
                  <a16:creationId xmlns:a16="http://schemas.microsoft.com/office/drawing/2014/main" id="{32362FB4-11AB-4FA6-A9F8-E57F5E6918BE}"/>
                </a:ext>
              </a:extLst>
            </p:cNvPr>
            <p:cNvSpPr>
              <a:spLocks noChangeAspect="1"/>
            </p:cNvSpPr>
            <p:nvPr/>
          </p:nvSpPr>
          <p:spPr bwMode="auto">
            <a:xfrm>
              <a:off x="4048125" y="2444804"/>
              <a:ext cx="531813" cy="488950"/>
            </a:xfrm>
            <a:custGeom>
              <a:avLst/>
              <a:gdLst>
                <a:gd name="T0" fmla="*/ 21517 w 760"/>
                <a:gd name="T1" fmla="*/ 321128 h 607"/>
                <a:gd name="T2" fmla="*/ 43034 w 760"/>
                <a:gd name="T3" fmla="*/ 321128 h 607"/>
                <a:gd name="T4" fmla="*/ 21517 w 760"/>
                <a:gd name="T5" fmla="*/ 321128 h 607"/>
                <a:gd name="T6" fmla="*/ 43034 w 760"/>
                <a:gd name="T7" fmla="*/ 321128 h 607"/>
                <a:gd name="T8" fmla="*/ 21517 w 760"/>
                <a:gd name="T9" fmla="*/ 367011 h 607"/>
                <a:gd name="T10" fmla="*/ 43034 w 760"/>
                <a:gd name="T11" fmla="*/ 412895 h 607"/>
                <a:gd name="T12" fmla="*/ 86067 w 760"/>
                <a:gd name="T13" fmla="*/ 367011 h 607"/>
                <a:gd name="T14" fmla="*/ 107584 w 760"/>
                <a:gd name="T15" fmla="*/ 367011 h 607"/>
                <a:gd name="T16" fmla="*/ 129101 w 760"/>
                <a:gd name="T17" fmla="*/ 321128 h 607"/>
                <a:gd name="T18" fmla="*/ 107584 w 760"/>
                <a:gd name="T19" fmla="*/ 229417 h 607"/>
                <a:gd name="T20" fmla="*/ 150618 w 760"/>
                <a:gd name="T21" fmla="*/ 183533 h 607"/>
                <a:gd name="T22" fmla="*/ 172106 w 760"/>
                <a:gd name="T23" fmla="*/ 137650 h 607"/>
                <a:gd name="T24" fmla="*/ 215140 w 760"/>
                <a:gd name="T25" fmla="*/ 91767 h 607"/>
                <a:gd name="T26" fmla="*/ 236656 w 760"/>
                <a:gd name="T27" fmla="*/ 91767 h 607"/>
                <a:gd name="T28" fmla="*/ 258173 w 760"/>
                <a:gd name="T29" fmla="*/ 45883 h 607"/>
                <a:gd name="T30" fmla="*/ 279690 w 760"/>
                <a:gd name="T31" fmla="*/ 45883 h 607"/>
                <a:gd name="T32" fmla="*/ 322724 w 760"/>
                <a:gd name="T33" fmla="*/ 45883 h 607"/>
                <a:gd name="T34" fmla="*/ 365757 w 760"/>
                <a:gd name="T35" fmla="*/ 0 h 607"/>
                <a:gd name="T36" fmla="*/ 387274 w 760"/>
                <a:gd name="T37" fmla="*/ 45883 h 607"/>
                <a:gd name="T38" fmla="*/ 387274 w 760"/>
                <a:gd name="T39" fmla="*/ 45883 h 607"/>
                <a:gd name="T40" fmla="*/ 387274 w 760"/>
                <a:gd name="T41" fmla="*/ 0 h 607"/>
                <a:gd name="T42" fmla="*/ 387274 w 760"/>
                <a:gd name="T43" fmla="*/ 0 h 607"/>
                <a:gd name="T44" fmla="*/ 387274 w 760"/>
                <a:gd name="T45" fmla="*/ 0 h 607"/>
                <a:gd name="T46" fmla="*/ 344240 w 760"/>
                <a:gd name="T47" fmla="*/ 0 h 607"/>
                <a:gd name="T48" fmla="*/ 344240 w 760"/>
                <a:gd name="T49" fmla="*/ 0 h 607"/>
                <a:gd name="T50" fmla="*/ 344240 w 760"/>
                <a:gd name="T51" fmla="*/ 0 h 607"/>
                <a:gd name="T52" fmla="*/ 301207 w 760"/>
                <a:gd name="T53" fmla="*/ 0 h 607"/>
                <a:gd name="T54" fmla="*/ 258173 w 760"/>
                <a:gd name="T55" fmla="*/ 45883 h 607"/>
                <a:gd name="T56" fmla="*/ 236656 w 760"/>
                <a:gd name="T57" fmla="*/ 45883 h 607"/>
                <a:gd name="T58" fmla="*/ 236656 w 760"/>
                <a:gd name="T59" fmla="*/ 45883 h 607"/>
                <a:gd name="T60" fmla="*/ 236656 w 760"/>
                <a:gd name="T61" fmla="*/ 45883 h 607"/>
                <a:gd name="T62" fmla="*/ 215140 w 760"/>
                <a:gd name="T63" fmla="*/ 45883 h 607"/>
                <a:gd name="T64" fmla="*/ 193623 w 760"/>
                <a:gd name="T65" fmla="*/ 91767 h 607"/>
                <a:gd name="T66" fmla="*/ 172106 w 760"/>
                <a:gd name="T67" fmla="*/ 91767 h 607"/>
                <a:gd name="T68" fmla="*/ 129101 w 760"/>
                <a:gd name="T69" fmla="*/ 137650 h 607"/>
                <a:gd name="T70" fmla="*/ 86067 w 760"/>
                <a:gd name="T71" fmla="*/ 229417 h 607"/>
                <a:gd name="T72" fmla="*/ 107584 w 760"/>
                <a:gd name="T73" fmla="*/ 229417 h 607"/>
                <a:gd name="T74" fmla="*/ 43034 w 760"/>
                <a:gd name="T75" fmla="*/ 275300 h 607"/>
                <a:gd name="T76" fmla="*/ 21517 w 760"/>
                <a:gd name="T77" fmla="*/ 275300 h 607"/>
                <a:gd name="T78" fmla="*/ 21517 w 760"/>
                <a:gd name="T79" fmla="*/ 275300 h 607"/>
                <a:gd name="T80" fmla="*/ 0 w 760"/>
                <a:gd name="T81" fmla="*/ 321128 h 6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60"/>
                <a:gd name="T124" fmla="*/ 0 h 607"/>
                <a:gd name="T125" fmla="*/ 760 w 760"/>
                <a:gd name="T126" fmla="*/ 607 h 6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60" h="607">
                  <a:moveTo>
                    <a:pt x="0" y="456"/>
                  </a:moveTo>
                  <a:lnTo>
                    <a:pt x="3" y="480"/>
                  </a:lnTo>
                  <a:lnTo>
                    <a:pt x="72" y="463"/>
                  </a:lnTo>
                  <a:lnTo>
                    <a:pt x="75" y="473"/>
                  </a:lnTo>
                  <a:lnTo>
                    <a:pt x="2" y="491"/>
                  </a:lnTo>
                  <a:lnTo>
                    <a:pt x="20" y="499"/>
                  </a:lnTo>
                  <a:lnTo>
                    <a:pt x="13" y="533"/>
                  </a:lnTo>
                  <a:lnTo>
                    <a:pt x="61" y="505"/>
                  </a:lnTo>
                  <a:lnTo>
                    <a:pt x="9" y="550"/>
                  </a:lnTo>
                  <a:lnTo>
                    <a:pt x="37" y="550"/>
                  </a:lnTo>
                  <a:lnTo>
                    <a:pt x="20" y="591"/>
                  </a:lnTo>
                  <a:lnTo>
                    <a:pt x="92" y="607"/>
                  </a:lnTo>
                  <a:lnTo>
                    <a:pt x="150" y="569"/>
                  </a:lnTo>
                  <a:lnTo>
                    <a:pt x="162" y="535"/>
                  </a:lnTo>
                  <a:lnTo>
                    <a:pt x="181" y="569"/>
                  </a:lnTo>
                  <a:lnTo>
                    <a:pt x="215" y="525"/>
                  </a:lnTo>
                  <a:lnTo>
                    <a:pt x="208" y="487"/>
                  </a:lnTo>
                  <a:lnTo>
                    <a:pt x="224" y="470"/>
                  </a:lnTo>
                  <a:lnTo>
                    <a:pt x="208" y="453"/>
                  </a:lnTo>
                  <a:lnTo>
                    <a:pt x="211" y="365"/>
                  </a:lnTo>
                  <a:lnTo>
                    <a:pt x="265" y="345"/>
                  </a:lnTo>
                  <a:lnTo>
                    <a:pt x="255" y="317"/>
                  </a:lnTo>
                  <a:lnTo>
                    <a:pt x="279" y="252"/>
                  </a:lnTo>
                  <a:lnTo>
                    <a:pt x="329" y="204"/>
                  </a:lnTo>
                  <a:lnTo>
                    <a:pt x="340" y="164"/>
                  </a:lnTo>
                  <a:lnTo>
                    <a:pt x="377" y="156"/>
                  </a:lnTo>
                  <a:lnTo>
                    <a:pt x="388" y="130"/>
                  </a:lnTo>
                  <a:lnTo>
                    <a:pt x="442" y="137"/>
                  </a:lnTo>
                  <a:lnTo>
                    <a:pt x="443" y="105"/>
                  </a:lnTo>
                  <a:lnTo>
                    <a:pt x="456" y="105"/>
                  </a:lnTo>
                  <a:lnTo>
                    <a:pt x="477" y="89"/>
                  </a:lnTo>
                  <a:lnTo>
                    <a:pt x="511" y="119"/>
                  </a:lnTo>
                  <a:lnTo>
                    <a:pt x="574" y="125"/>
                  </a:lnTo>
                  <a:lnTo>
                    <a:pt x="607" y="106"/>
                  </a:lnTo>
                  <a:lnTo>
                    <a:pt x="616" y="67"/>
                  </a:lnTo>
                  <a:lnTo>
                    <a:pt x="675" y="55"/>
                  </a:lnTo>
                  <a:lnTo>
                    <a:pt x="707" y="71"/>
                  </a:lnTo>
                  <a:lnTo>
                    <a:pt x="702" y="105"/>
                  </a:lnTo>
                  <a:lnTo>
                    <a:pt x="758" y="67"/>
                  </a:lnTo>
                  <a:lnTo>
                    <a:pt x="721" y="71"/>
                  </a:lnTo>
                  <a:lnTo>
                    <a:pt x="731" y="62"/>
                  </a:lnTo>
                  <a:lnTo>
                    <a:pt x="694" y="51"/>
                  </a:lnTo>
                  <a:lnTo>
                    <a:pt x="760" y="33"/>
                  </a:lnTo>
                  <a:lnTo>
                    <a:pt x="707" y="10"/>
                  </a:lnTo>
                  <a:lnTo>
                    <a:pt x="671" y="33"/>
                  </a:lnTo>
                  <a:lnTo>
                    <a:pt x="690" y="3"/>
                  </a:lnTo>
                  <a:lnTo>
                    <a:pt x="661" y="0"/>
                  </a:lnTo>
                  <a:lnTo>
                    <a:pt x="643" y="33"/>
                  </a:lnTo>
                  <a:lnTo>
                    <a:pt x="634" y="35"/>
                  </a:lnTo>
                  <a:lnTo>
                    <a:pt x="634" y="6"/>
                  </a:lnTo>
                  <a:lnTo>
                    <a:pt x="586" y="55"/>
                  </a:lnTo>
                  <a:lnTo>
                    <a:pt x="612" y="11"/>
                  </a:lnTo>
                  <a:lnTo>
                    <a:pt x="586" y="4"/>
                  </a:lnTo>
                  <a:lnTo>
                    <a:pt x="532" y="57"/>
                  </a:lnTo>
                  <a:lnTo>
                    <a:pt x="484" y="41"/>
                  </a:lnTo>
                  <a:lnTo>
                    <a:pt x="497" y="71"/>
                  </a:lnTo>
                  <a:lnTo>
                    <a:pt x="477" y="55"/>
                  </a:lnTo>
                  <a:lnTo>
                    <a:pt x="443" y="91"/>
                  </a:lnTo>
                  <a:lnTo>
                    <a:pt x="448" y="61"/>
                  </a:lnTo>
                  <a:lnTo>
                    <a:pt x="429" y="86"/>
                  </a:lnTo>
                  <a:lnTo>
                    <a:pt x="412" y="68"/>
                  </a:lnTo>
                  <a:lnTo>
                    <a:pt x="423" y="95"/>
                  </a:lnTo>
                  <a:lnTo>
                    <a:pt x="384" y="85"/>
                  </a:lnTo>
                  <a:lnTo>
                    <a:pt x="372" y="120"/>
                  </a:lnTo>
                  <a:lnTo>
                    <a:pt x="337" y="133"/>
                  </a:lnTo>
                  <a:lnTo>
                    <a:pt x="370" y="136"/>
                  </a:lnTo>
                  <a:lnTo>
                    <a:pt x="310" y="153"/>
                  </a:lnTo>
                  <a:lnTo>
                    <a:pt x="299" y="180"/>
                  </a:lnTo>
                  <a:lnTo>
                    <a:pt x="317" y="180"/>
                  </a:lnTo>
                  <a:lnTo>
                    <a:pt x="244" y="222"/>
                  </a:lnTo>
                  <a:lnTo>
                    <a:pt x="215" y="294"/>
                  </a:lnTo>
                  <a:lnTo>
                    <a:pt x="136" y="355"/>
                  </a:lnTo>
                  <a:lnTo>
                    <a:pt x="150" y="371"/>
                  </a:lnTo>
                  <a:lnTo>
                    <a:pt x="186" y="358"/>
                  </a:lnTo>
                  <a:lnTo>
                    <a:pt x="105" y="376"/>
                  </a:lnTo>
                  <a:lnTo>
                    <a:pt x="61" y="400"/>
                  </a:lnTo>
                  <a:lnTo>
                    <a:pt x="72" y="415"/>
                  </a:lnTo>
                  <a:lnTo>
                    <a:pt x="40" y="415"/>
                  </a:lnTo>
                  <a:lnTo>
                    <a:pt x="43" y="434"/>
                  </a:lnTo>
                  <a:lnTo>
                    <a:pt x="4" y="434"/>
                  </a:lnTo>
                  <a:lnTo>
                    <a:pt x="40" y="443"/>
                  </a:lnTo>
                  <a:lnTo>
                    <a:pt x="0" y="456"/>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63" name="Freeform 393">
              <a:extLst>
                <a:ext uri="{FF2B5EF4-FFF2-40B4-BE49-F238E27FC236}">
                  <a16:creationId xmlns:a16="http://schemas.microsoft.com/office/drawing/2014/main" id="{A8A1C289-83A5-4DD3-9669-172E73917CF4}"/>
                </a:ext>
              </a:extLst>
            </p:cNvPr>
            <p:cNvSpPr>
              <a:spLocks noChangeAspect="1"/>
            </p:cNvSpPr>
            <p:nvPr/>
          </p:nvSpPr>
          <p:spPr bwMode="auto">
            <a:xfrm>
              <a:off x="3757613" y="3438579"/>
              <a:ext cx="66675" cy="130175"/>
            </a:xfrm>
            <a:custGeom>
              <a:avLst/>
              <a:gdLst>
                <a:gd name="T0" fmla="*/ 0 w 91"/>
                <a:gd name="T1" fmla="*/ 43920 h 163"/>
                <a:gd name="T2" fmla="*/ 27623 w 91"/>
                <a:gd name="T3" fmla="*/ 0 h 163"/>
                <a:gd name="T4" fmla="*/ 82905 w 91"/>
                <a:gd name="T5" fmla="*/ 0 h 163"/>
                <a:gd name="T6" fmla="*/ 55282 w 91"/>
                <a:gd name="T7" fmla="*/ 43920 h 163"/>
                <a:gd name="T8" fmla="*/ 55282 w 91"/>
                <a:gd name="T9" fmla="*/ 87841 h 163"/>
                <a:gd name="T10" fmla="*/ 27623 w 91"/>
                <a:gd name="T11" fmla="*/ 87841 h 163"/>
                <a:gd name="T12" fmla="*/ 27623 w 91"/>
                <a:gd name="T13" fmla="*/ 43920 h 163"/>
                <a:gd name="T14" fmla="*/ 0 w 91"/>
                <a:gd name="T15" fmla="*/ 43920 h 163"/>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63"/>
                <a:gd name="T26" fmla="*/ 91 w 91"/>
                <a:gd name="T27" fmla="*/ 163 h 1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63">
                  <a:moveTo>
                    <a:pt x="0" y="106"/>
                  </a:moveTo>
                  <a:lnTo>
                    <a:pt x="14" y="0"/>
                  </a:lnTo>
                  <a:lnTo>
                    <a:pt x="91" y="7"/>
                  </a:lnTo>
                  <a:lnTo>
                    <a:pt x="57" y="74"/>
                  </a:lnTo>
                  <a:lnTo>
                    <a:pt x="57" y="157"/>
                  </a:lnTo>
                  <a:lnTo>
                    <a:pt x="13" y="163"/>
                  </a:lnTo>
                  <a:lnTo>
                    <a:pt x="18" y="113"/>
                  </a:lnTo>
                  <a:lnTo>
                    <a:pt x="0" y="106"/>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64" name="Freeform 410">
              <a:extLst>
                <a:ext uri="{FF2B5EF4-FFF2-40B4-BE49-F238E27FC236}">
                  <a16:creationId xmlns:a16="http://schemas.microsoft.com/office/drawing/2014/main" id="{4114587D-4C11-4673-A092-7B2C6A208173}"/>
                </a:ext>
              </a:extLst>
            </p:cNvPr>
            <p:cNvSpPr>
              <a:spLocks noChangeAspect="1"/>
            </p:cNvSpPr>
            <p:nvPr/>
          </p:nvSpPr>
          <p:spPr bwMode="auto">
            <a:xfrm>
              <a:off x="3759200" y="3386191"/>
              <a:ext cx="252413" cy="209550"/>
            </a:xfrm>
            <a:custGeom>
              <a:avLst/>
              <a:gdLst>
                <a:gd name="T0" fmla="*/ 0 w 363"/>
                <a:gd name="T1" fmla="*/ 46115 h 260"/>
                <a:gd name="T2" fmla="*/ 20814 w 363"/>
                <a:gd name="T3" fmla="*/ 46115 h 260"/>
                <a:gd name="T4" fmla="*/ 41628 w 363"/>
                <a:gd name="T5" fmla="*/ 46115 h 260"/>
                <a:gd name="T6" fmla="*/ 41628 w 363"/>
                <a:gd name="T7" fmla="*/ 92286 h 260"/>
                <a:gd name="T8" fmla="*/ 41628 w 363"/>
                <a:gd name="T9" fmla="*/ 138401 h 260"/>
                <a:gd name="T10" fmla="*/ 62442 w 363"/>
                <a:gd name="T11" fmla="*/ 184517 h 260"/>
                <a:gd name="T12" fmla="*/ 104069 w 363"/>
                <a:gd name="T13" fmla="*/ 138401 h 260"/>
                <a:gd name="T14" fmla="*/ 124883 w 363"/>
                <a:gd name="T15" fmla="*/ 92286 h 260"/>
                <a:gd name="T16" fmla="*/ 124883 w 363"/>
                <a:gd name="T17" fmla="*/ 92286 h 260"/>
                <a:gd name="T18" fmla="*/ 145669 w 363"/>
                <a:gd name="T19" fmla="*/ 46115 h 260"/>
                <a:gd name="T20" fmla="*/ 187297 w 363"/>
                <a:gd name="T21" fmla="*/ 46115 h 260"/>
                <a:gd name="T22" fmla="*/ 187297 w 363"/>
                <a:gd name="T23" fmla="*/ 46115 h 260"/>
                <a:gd name="T24" fmla="*/ 166483 w 363"/>
                <a:gd name="T25" fmla="*/ 46115 h 260"/>
                <a:gd name="T26" fmla="*/ 166483 w 363"/>
                <a:gd name="T27" fmla="*/ 46115 h 260"/>
                <a:gd name="T28" fmla="*/ 104069 w 363"/>
                <a:gd name="T29" fmla="*/ 46115 h 260"/>
                <a:gd name="T30" fmla="*/ 20814 w 363"/>
                <a:gd name="T31" fmla="*/ 0 h 260"/>
                <a:gd name="T32" fmla="*/ 0 w 363"/>
                <a:gd name="T33" fmla="*/ 46115 h 2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3"/>
                <a:gd name="T52" fmla="*/ 0 h 260"/>
                <a:gd name="T53" fmla="*/ 363 w 363"/>
                <a:gd name="T54" fmla="*/ 260 h 2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3" h="260">
                  <a:moveTo>
                    <a:pt x="0" y="23"/>
                  </a:moveTo>
                  <a:lnTo>
                    <a:pt x="13" y="65"/>
                  </a:lnTo>
                  <a:lnTo>
                    <a:pt x="90" y="72"/>
                  </a:lnTo>
                  <a:lnTo>
                    <a:pt x="56" y="139"/>
                  </a:lnTo>
                  <a:lnTo>
                    <a:pt x="56" y="222"/>
                  </a:lnTo>
                  <a:lnTo>
                    <a:pt x="109" y="260"/>
                  </a:lnTo>
                  <a:lnTo>
                    <a:pt x="216" y="236"/>
                  </a:lnTo>
                  <a:lnTo>
                    <a:pt x="274" y="174"/>
                  </a:lnTo>
                  <a:lnTo>
                    <a:pt x="262" y="149"/>
                  </a:lnTo>
                  <a:lnTo>
                    <a:pt x="293" y="102"/>
                  </a:lnTo>
                  <a:lnTo>
                    <a:pt x="361" y="67"/>
                  </a:lnTo>
                  <a:lnTo>
                    <a:pt x="363" y="45"/>
                  </a:lnTo>
                  <a:lnTo>
                    <a:pt x="319" y="41"/>
                  </a:lnTo>
                  <a:lnTo>
                    <a:pt x="309" y="37"/>
                  </a:lnTo>
                  <a:lnTo>
                    <a:pt x="218" y="11"/>
                  </a:lnTo>
                  <a:lnTo>
                    <a:pt x="33" y="0"/>
                  </a:lnTo>
                  <a:lnTo>
                    <a:pt x="0" y="23"/>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65" name="Freeform 412">
              <a:extLst>
                <a:ext uri="{FF2B5EF4-FFF2-40B4-BE49-F238E27FC236}">
                  <a16:creationId xmlns:a16="http://schemas.microsoft.com/office/drawing/2014/main" id="{780A5E69-A6D1-4BEB-803B-C6A922E48D8C}"/>
                </a:ext>
              </a:extLst>
            </p:cNvPr>
            <p:cNvSpPr>
              <a:spLocks noChangeAspect="1"/>
            </p:cNvSpPr>
            <p:nvPr/>
          </p:nvSpPr>
          <p:spPr bwMode="auto">
            <a:xfrm>
              <a:off x="4165600" y="2013004"/>
              <a:ext cx="217488" cy="177800"/>
            </a:xfrm>
            <a:custGeom>
              <a:avLst/>
              <a:gdLst>
                <a:gd name="T0" fmla="*/ 0 w 310"/>
                <a:gd name="T1" fmla="*/ 0 h 221"/>
                <a:gd name="T2" fmla="*/ 21735 w 310"/>
                <a:gd name="T3" fmla="*/ 0 h 221"/>
                <a:gd name="T4" fmla="*/ 21735 w 310"/>
                <a:gd name="T5" fmla="*/ 0 h 221"/>
                <a:gd name="T6" fmla="*/ 21735 w 310"/>
                <a:gd name="T7" fmla="*/ 45416 h 221"/>
                <a:gd name="T8" fmla="*/ 21735 w 310"/>
                <a:gd name="T9" fmla="*/ 45416 h 221"/>
                <a:gd name="T10" fmla="*/ 21735 w 310"/>
                <a:gd name="T11" fmla="*/ 45416 h 221"/>
                <a:gd name="T12" fmla="*/ 43440 w 310"/>
                <a:gd name="T13" fmla="*/ 45416 h 221"/>
                <a:gd name="T14" fmla="*/ 21735 w 310"/>
                <a:gd name="T15" fmla="*/ 45416 h 221"/>
                <a:gd name="T16" fmla="*/ 43440 w 310"/>
                <a:gd name="T17" fmla="*/ 45416 h 221"/>
                <a:gd name="T18" fmla="*/ 65175 w 310"/>
                <a:gd name="T19" fmla="*/ 45416 h 221"/>
                <a:gd name="T20" fmla="*/ 65175 w 310"/>
                <a:gd name="T21" fmla="*/ 45416 h 221"/>
                <a:gd name="T22" fmla="*/ 86910 w 310"/>
                <a:gd name="T23" fmla="*/ 45416 h 221"/>
                <a:gd name="T24" fmla="*/ 86910 w 310"/>
                <a:gd name="T25" fmla="*/ 45416 h 221"/>
                <a:gd name="T26" fmla="*/ 86910 w 310"/>
                <a:gd name="T27" fmla="*/ 45416 h 221"/>
                <a:gd name="T28" fmla="*/ 86910 w 310"/>
                <a:gd name="T29" fmla="*/ 45416 h 221"/>
                <a:gd name="T30" fmla="*/ 108616 w 310"/>
                <a:gd name="T31" fmla="*/ 45416 h 221"/>
                <a:gd name="T32" fmla="*/ 43440 w 310"/>
                <a:gd name="T33" fmla="*/ 90778 h 221"/>
                <a:gd name="T34" fmla="*/ 43440 w 310"/>
                <a:gd name="T35" fmla="*/ 90778 h 221"/>
                <a:gd name="T36" fmla="*/ 86910 w 310"/>
                <a:gd name="T37" fmla="*/ 90778 h 221"/>
                <a:gd name="T38" fmla="*/ 65175 w 310"/>
                <a:gd name="T39" fmla="*/ 90778 h 221"/>
                <a:gd name="T40" fmla="*/ 86910 w 310"/>
                <a:gd name="T41" fmla="*/ 90778 h 221"/>
                <a:gd name="T42" fmla="*/ 43440 w 310"/>
                <a:gd name="T43" fmla="*/ 90778 h 221"/>
                <a:gd name="T44" fmla="*/ 108616 w 310"/>
                <a:gd name="T45" fmla="*/ 136194 h 221"/>
                <a:gd name="T46" fmla="*/ 130350 w 310"/>
                <a:gd name="T47" fmla="*/ 45416 h 221"/>
                <a:gd name="T48" fmla="*/ 173820 w 310"/>
                <a:gd name="T49" fmla="*/ 45416 h 221"/>
                <a:gd name="T50" fmla="*/ 130350 w 310"/>
                <a:gd name="T51" fmla="*/ 0 h 221"/>
                <a:gd name="T52" fmla="*/ 130350 w 310"/>
                <a:gd name="T53" fmla="*/ 0 h 221"/>
                <a:gd name="T54" fmla="*/ 108616 w 310"/>
                <a:gd name="T55" fmla="*/ 0 h 221"/>
                <a:gd name="T56" fmla="*/ 108616 w 310"/>
                <a:gd name="T57" fmla="*/ 0 h 221"/>
                <a:gd name="T58" fmla="*/ 86910 w 310"/>
                <a:gd name="T59" fmla="*/ 0 h 221"/>
                <a:gd name="T60" fmla="*/ 86910 w 310"/>
                <a:gd name="T61" fmla="*/ 0 h 221"/>
                <a:gd name="T62" fmla="*/ 86910 w 310"/>
                <a:gd name="T63" fmla="*/ 45416 h 221"/>
                <a:gd name="T64" fmla="*/ 65175 w 310"/>
                <a:gd name="T65" fmla="*/ 0 h 221"/>
                <a:gd name="T66" fmla="*/ 43440 w 310"/>
                <a:gd name="T67" fmla="*/ 0 h 221"/>
                <a:gd name="T68" fmla="*/ 65175 w 310"/>
                <a:gd name="T69" fmla="*/ 0 h 221"/>
                <a:gd name="T70" fmla="*/ 21735 w 310"/>
                <a:gd name="T71" fmla="*/ 0 h 221"/>
                <a:gd name="T72" fmla="*/ 43440 w 310"/>
                <a:gd name="T73" fmla="*/ 0 h 221"/>
                <a:gd name="T74" fmla="*/ 0 w 310"/>
                <a:gd name="T75" fmla="*/ 0 h 2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0"/>
                <a:gd name="T115" fmla="*/ 0 h 221"/>
                <a:gd name="T116" fmla="*/ 310 w 310"/>
                <a:gd name="T117" fmla="*/ 221 h 2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0" h="221">
                  <a:moveTo>
                    <a:pt x="0" y="27"/>
                  </a:moveTo>
                  <a:lnTo>
                    <a:pt x="2" y="54"/>
                  </a:lnTo>
                  <a:lnTo>
                    <a:pt x="34" y="54"/>
                  </a:lnTo>
                  <a:lnTo>
                    <a:pt x="24" y="67"/>
                  </a:lnTo>
                  <a:lnTo>
                    <a:pt x="46" y="75"/>
                  </a:lnTo>
                  <a:lnTo>
                    <a:pt x="17" y="74"/>
                  </a:lnTo>
                  <a:lnTo>
                    <a:pt x="73" y="98"/>
                  </a:lnTo>
                  <a:lnTo>
                    <a:pt x="48" y="106"/>
                  </a:lnTo>
                  <a:lnTo>
                    <a:pt x="65" y="123"/>
                  </a:lnTo>
                  <a:lnTo>
                    <a:pt x="114" y="112"/>
                  </a:lnTo>
                  <a:lnTo>
                    <a:pt x="113" y="89"/>
                  </a:lnTo>
                  <a:lnTo>
                    <a:pt x="137" y="82"/>
                  </a:lnTo>
                  <a:lnTo>
                    <a:pt x="141" y="106"/>
                  </a:lnTo>
                  <a:lnTo>
                    <a:pt x="171" y="89"/>
                  </a:lnTo>
                  <a:lnTo>
                    <a:pt x="165" y="106"/>
                  </a:lnTo>
                  <a:lnTo>
                    <a:pt x="194" y="108"/>
                  </a:lnTo>
                  <a:lnTo>
                    <a:pt x="86" y="133"/>
                  </a:lnTo>
                  <a:lnTo>
                    <a:pt x="90" y="153"/>
                  </a:lnTo>
                  <a:lnTo>
                    <a:pt x="178" y="139"/>
                  </a:lnTo>
                  <a:lnTo>
                    <a:pt x="117" y="156"/>
                  </a:lnTo>
                  <a:lnTo>
                    <a:pt x="154" y="167"/>
                  </a:lnTo>
                  <a:lnTo>
                    <a:pt x="93" y="176"/>
                  </a:lnTo>
                  <a:lnTo>
                    <a:pt x="184" y="221"/>
                  </a:lnTo>
                  <a:lnTo>
                    <a:pt x="240" y="106"/>
                  </a:lnTo>
                  <a:lnTo>
                    <a:pt x="310" y="81"/>
                  </a:lnTo>
                  <a:lnTo>
                    <a:pt x="235" y="61"/>
                  </a:lnTo>
                  <a:lnTo>
                    <a:pt x="223" y="31"/>
                  </a:lnTo>
                  <a:lnTo>
                    <a:pt x="201" y="48"/>
                  </a:lnTo>
                  <a:lnTo>
                    <a:pt x="212" y="23"/>
                  </a:lnTo>
                  <a:lnTo>
                    <a:pt x="158" y="0"/>
                  </a:lnTo>
                  <a:lnTo>
                    <a:pt x="143" y="23"/>
                  </a:lnTo>
                  <a:lnTo>
                    <a:pt x="167" y="75"/>
                  </a:lnTo>
                  <a:lnTo>
                    <a:pt x="109" y="22"/>
                  </a:lnTo>
                  <a:lnTo>
                    <a:pt x="90" y="31"/>
                  </a:lnTo>
                  <a:lnTo>
                    <a:pt x="102" y="60"/>
                  </a:lnTo>
                  <a:lnTo>
                    <a:pt x="46" y="34"/>
                  </a:lnTo>
                  <a:lnTo>
                    <a:pt x="86" y="19"/>
                  </a:lnTo>
                  <a:lnTo>
                    <a:pt x="0" y="27"/>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66" name="Freeform 413">
              <a:extLst>
                <a:ext uri="{FF2B5EF4-FFF2-40B4-BE49-F238E27FC236}">
                  <a16:creationId xmlns:a16="http://schemas.microsoft.com/office/drawing/2014/main" id="{77705F36-2E78-44BD-8E30-E79BB7A771CB}"/>
                </a:ext>
              </a:extLst>
            </p:cNvPr>
            <p:cNvSpPr>
              <a:spLocks noChangeAspect="1"/>
            </p:cNvSpPr>
            <p:nvPr/>
          </p:nvSpPr>
          <p:spPr bwMode="auto">
            <a:xfrm>
              <a:off x="4305300" y="1987604"/>
              <a:ext cx="195263" cy="74612"/>
            </a:xfrm>
            <a:custGeom>
              <a:avLst/>
              <a:gdLst>
                <a:gd name="T0" fmla="*/ 0 w 282"/>
                <a:gd name="T1" fmla="*/ 43384 h 94"/>
                <a:gd name="T2" fmla="*/ 20402 w 282"/>
                <a:gd name="T3" fmla="*/ 43384 h 94"/>
                <a:gd name="T4" fmla="*/ 20402 w 282"/>
                <a:gd name="T5" fmla="*/ 43384 h 94"/>
                <a:gd name="T6" fmla="*/ 20402 w 282"/>
                <a:gd name="T7" fmla="*/ 43384 h 94"/>
                <a:gd name="T8" fmla="*/ 61180 w 282"/>
                <a:gd name="T9" fmla="*/ 43384 h 94"/>
                <a:gd name="T10" fmla="*/ 40778 w 282"/>
                <a:gd name="T11" fmla="*/ 43384 h 94"/>
                <a:gd name="T12" fmla="*/ 81555 w 282"/>
                <a:gd name="T13" fmla="*/ 43384 h 94"/>
                <a:gd name="T14" fmla="*/ 122360 w 282"/>
                <a:gd name="T15" fmla="*/ 43384 h 94"/>
                <a:gd name="T16" fmla="*/ 142735 w 282"/>
                <a:gd name="T17" fmla="*/ 43384 h 94"/>
                <a:gd name="T18" fmla="*/ 122360 w 282"/>
                <a:gd name="T19" fmla="*/ 43384 h 94"/>
                <a:gd name="T20" fmla="*/ 101957 w 282"/>
                <a:gd name="T21" fmla="*/ 43384 h 94"/>
                <a:gd name="T22" fmla="*/ 101957 w 282"/>
                <a:gd name="T23" fmla="*/ 43384 h 94"/>
                <a:gd name="T24" fmla="*/ 81555 w 282"/>
                <a:gd name="T25" fmla="*/ 43384 h 94"/>
                <a:gd name="T26" fmla="*/ 81555 w 282"/>
                <a:gd name="T27" fmla="*/ 0 h 94"/>
                <a:gd name="T28" fmla="*/ 61180 w 282"/>
                <a:gd name="T29" fmla="*/ 43384 h 94"/>
                <a:gd name="T30" fmla="*/ 40778 w 282"/>
                <a:gd name="T31" fmla="*/ 0 h 94"/>
                <a:gd name="T32" fmla="*/ 40778 w 282"/>
                <a:gd name="T33" fmla="*/ 43384 h 94"/>
                <a:gd name="T34" fmla="*/ 20402 w 282"/>
                <a:gd name="T35" fmla="*/ 43384 h 94"/>
                <a:gd name="T36" fmla="*/ 40778 w 282"/>
                <a:gd name="T37" fmla="*/ 43384 h 94"/>
                <a:gd name="T38" fmla="*/ 0 w 282"/>
                <a:gd name="T39" fmla="*/ 4338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2"/>
                <a:gd name="T61" fmla="*/ 0 h 94"/>
                <a:gd name="T62" fmla="*/ 282 w 282"/>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2" h="94">
                  <a:moveTo>
                    <a:pt x="0" y="26"/>
                  </a:moveTo>
                  <a:lnTo>
                    <a:pt x="41" y="34"/>
                  </a:lnTo>
                  <a:lnTo>
                    <a:pt x="14" y="44"/>
                  </a:lnTo>
                  <a:lnTo>
                    <a:pt x="26" y="53"/>
                  </a:lnTo>
                  <a:lnTo>
                    <a:pt x="129" y="51"/>
                  </a:lnTo>
                  <a:lnTo>
                    <a:pt x="64" y="64"/>
                  </a:lnTo>
                  <a:lnTo>
                    <a:pt x="167" y="94"/>
                  </a:lnTo>
                  <a:lnTo>
                    <a:pt x="237" y="77"/>
                  </a:lnTo>
                  <a:lnTo>
                    <a:pt x="282" y="44"/>
                  </a:lnTo>
                  <a:lnTo>
                    <a:pt x="269" y="28"/>
                  </a:lnTo>
                  <a:lnTo>
                    <a:pt x="204" y="30"/>
                  </a:lnTo>
                  <a:lnTo>
                    <a:pt x="214" y="13"/>
                  </a:lnTo>
                  <a:lnTo>
                    <a:pt x="160" y="30"/>
                  </a:lnTo>
                  <a:lnTo>
                    <a:pt x="152" y="0"/>
                  </a:lnTo>
                  <a:lnTo>
                    <a:pt x="139" y="37"/>
                  </a:lnTo>
                  <a:lnTo>
                    <a:pt x="64" y="0"/>
                  </a:lnTo>
                  <a:lnTo>
                    <a:pt x="67" y="23"/>
                  </a:lnTo>
                  <a:lnTo>
                    <a:pt x="43" y="13"/>
                  </a:lnTo>
                  <a:lnTo>
                    <a:pt x="54" y="34"/>
                  </a:lnTo>
                  <a:lnTo>
                    <a:pt x="0" y="26"/>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67" name="Freeform 414">
              <a:extLst>
                <a:ext uri="{FF2B5EF4-FFF2-40B4-BE49-F238E27FC236}">
                  <a16:creationId xmlns:a16="http://schemas.microsoft.com/office/drawing/2014/main" id="{D4CB8741-B54F-47EC-9BCA-5ECC928951D1}"/>
                </a:ext>
              </a:extLst>
            </p:cNvPr>
            <p:cNvSpPr>
              <a:spLocks noChangeAspect="1"/>
            </p:cNvSpPr>
            <p:nvPr/>
          </p:nvSpPr>
          <p:spPr bwMode="auto">
            <a:xfrm>
              <a:off x="4371975" y="2109841"/>
              <a:ext cx="87313" cy="49212"/>
            </a:xfrm>
            <a:custGeom>
              <a:avLst/>
              <a:gdLst>
                <a:gd name="T0" fmla="*/ 0 w 121"/>
                <a:gd name="T1" fmla="*/ 49464 h 60"/>
                <a:gd name="T2" fmla="*/ 26159 w 121"/>
                <a:gd name="T3" fmla="*/ 49464 h 60"/>
                <a:gd name="T4" fmla="*/ 52284 w 121"/>
                <a:gd name="T5" fmla="*/ 0 h 60"/>
                <a:gd name="T6" fmla="*/ 52284 w 121"/>
                <a:gd name="T7" fmla="*/ 49464 h 60"/>
                <a:gd name="T8" fmla="*/ 104568 w 121"/>
                <a:gd name="T9" fmla="*/ 49464 h 60"/>
                <a:gd name="T10" fmla="*/ 26159 w 121"/>
                <a:gd name="T11" fmla="*/ 49464 h 60"/>
                <a:gd name="T12" fmla="*/ 52284 w 121"/>
                <a:gd name="T13" fmla="*/ 49464 h 60"/>
                <a:gd name="T14" fmla="*/ 0 w 121"/>
                <a:gd name="T15" fmla="*/ 49464 h 60"/>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60"/>
                <a:gd name="T26" fmla="*/ 121 w 121"/>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60">
                  <a:moveTo>
                    <a:pt x="0" y="48"/>
                  </a:moveTo>
                  <a:lnTo>
                    <a:pt x="9" y="17"/>
                  </a:lnTo>
                  <a:lnTo>
                    <a:pt x="59" y="0"/>
                  </a:lnTo>
                  <a:lnTo>
                    <a:pt x="67" y="17"/>
                  </a:lnTo>
                  <a:lnTo>
                    <a:pt x="121" y="31"/>
                  </a:lnTo>
                  <a:lnTo>
                    <a:pt x="48" y="60"/>
                  </a:lnTo>
                  <a:lnTo>
                    <a:pt x="59" y="45"/>
                  </a:lnTo>
                  <a:lnTo>
                    <a:pt x="0" y="48"/>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68" name="Freeform 415">
              <a:extLst>
                <a:ext uri="{FF2B5EF4-FFF2-40B4-BE49-F238E27FC236}">
                  <a16:creationId xmlns:a16="http://schemas.microsoft.com/office/drawing/2014/main" id="{C2A2D80E-3420-49A7-82DB-15CDCBC30321}"/>
                </a:ext>
              </a:extLst>
            </p:cNvPr>
            <p:cNvSpPr>
              <a:spLocks noChangeAspect="1"/>
            </p:cNvSpPr>
            <p:nvPr/>
          </p:nvSpPr>
          <p:spPr bwMode="auto">
            <a:xfrm>
              <a:off x="4175125" y="2527354"/>
              <a:ext cx="261938" cy="498475"/>
            </a:xfrm>
            <a:custGeom>
              <a:avLst/>
              <a:gdLst>
                <a:gd name="T0" fmla="*/ 0 w 377"/>
                <a:gd name="T1" fmla="*/ 323934 h 618"/>
                <a:gd name="T2" fmla="*/ 20635 w 377"/>
                <a:gd name="T3" fmla="*/ 416510 h 618"/>
                <a:gd name="T4" fmla="*/ 20635 w 377"/>
                <a:gd name="T5" fmla="*/ 416510 h 618"/>
                <a:gd name="T6" fmla="*/ 20635 w 377"/>
                <a:gd name="T7" fmla="*/ 462771 h 618"/>
                <a:gd name="T8" fmla="*/ 61906 w 377"/>
                <a:gd name="T9" fmla="*/ 462771 h 618"/>
                <a:gd name="T10" fmla="*/ 82513 w 377"/>
                <a:gd name="T11" fmla="*/ 323934 h 618"/>
                <a:gd name="T12" fmla="*/ 61906 w 377"/>
                <a:gd name="T13" fmla="*/ 323934 h 618"/>
                <a:gd name="T14" fmla="*/ 103149 w 377"/>
                <a:gd name="T15" fmla="*/ 323934 h 618"/>
                <a:gd name="T16" fmla="*/ 61906 w 377"/>
                <a:gd name="T17" fmla="*/ 277674 h 618"/>
                <a:gd name="T18" fmla="*/ 103149 w 377"/>
                <a:gd name="T19" fmla="*/ 323934 h 618"/>
                <a:gd name="T20" fmla="*/ 103149 w 377"/>
                <a:gd name="T21" fmla="*/ 277674 h 618"/>
                <a:gd name="T22" fmla="*/ 103149 w 377"/>
                <a:gd name="T23" fmla="*/ 277674 h 618"/>
                <a:gd name="T24" fmla="*/ 61906 w 377"/>
                <a:gd name="T25" fmla="*/ 277674 h 618"/>
                <a:gd name="T26" fmla="*/ 82513 w 377"/>
                <a:gd name="T27" fmla="*/ 277674 h 618"/>
                <a:gd name="T28" fmla="*/ 82513 w 377"/>
                <a:gd name="T29" fmla="*/ 231358 h 618"/>
                <a:gd name="T30" fmla="*/ 144419 w 377"/>
                <a:gd name="T31" fmla="*/ 138837 h 618"/>
                <a:gd name="T32" fmla="*/ 144419 w 377"/>
                <a:gd name="T33" fmla="*/ 138837 h 618"/>
                <a:gd name="T34" fmla="*/ 165054 w 377"/>
                <a:gd name="T35" fmla="*/ 92576 h 618"/>
                <a:gd name="T36" fmla="*/ 185689 w 377"/>
                <a:gd name="T37" fmla="*/ 92576 h 618"/>
                <a:gd name="T38" fmla="*/ 185689 w 377"/>
                <a:gd name="T39" fmla="*/ 46260 h 618"/>
                <a:gd name="T40" fmla="*/ 123784 w 377"/>
                <a:gd name="T41" fmla="*/ 0 h 618"/>
                <a:gd name="T42" fmla="*/ 123784 w 377"/>
                <a:gd name="T43" fmla="*/ 0 h 618"/>
                <a:gd name="T44" fmla="*/ 123784 w 377"/>
                <a:gd name="T45" fmla="*/ 46260 h 618"/>
                <a:gd name="T46" fmla="*/ 103149 w 377"/>
                <a:gd name="T47" fmla="*/ 46260 h 618"/>
                <a:gd name="T48" fmla="*/ 103149 w 377"/>
                <a:gd name="T49" fmla="*/ 46260 h 618"/>
                <a:gd name="T50" fmla="*/ 82513 w 377"/>
                <a:gd name="T51" fmla="*/ 46260 h 618"/>
                <a:gd name="T52" fmla="*/ 61906 w 377"/>
                <a:gd name="T53" fmla="*/ 46260 h 618"/>
                <a:gd name="T54" fmla="*/ 61906 w 377"/>
                <a:gd name="T55" fmla="*/ 92576 h 618"/>
                <a:gd name="T56" fmla="*/ 41270 w 377"/>
                <a:gd name="T57" fmla="*/ 138837 h 618"/>
                <a:gd name="T58" fmla="*/ 41270 w 377"/>
                <a:gd name="T59" fmla="*/ 138837 h 618"/>
                <a:gd name="T60" fmla="*/ 20635 w 377"/>
                <a:gd name="T61" fmla="*/ 231358 h 618"/>
                <a:gd name="T62" fmla="*/ 20635 w 377"/>
                <a:gd name="T63" fmla="*/ 231358 h 618"/>
                <a:gd name="T64" fmla="*/ 20635 w 377"/>
                <a:gd name="T65" fmla="*/ 231358 h 618"/>
                <a:gd name="T66" fmla="*/ 20635 w 377"/>
                <a:gd name="T67" fmla="*/ 231358 h 618"/>
                <a:gd name="T68" fmla="*/ 20635 w 377"/>
                <a:gd name="T69" fmla="*/ 277674 h 618"/>
                <a:gd name="T70" fmla="*/ 0 w 377"/>
                <a:gd name="T71" fmla="*/ 323934 h 6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7"/>
                <a:gd name="T109" fmla="*/ 0 h 618"/>
                <a:gd name="T110" fmla="*/ 377 w 377"/>
                <a:gd name="T111" fmla="*/ 618 h 6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7" h="618">
                  <a:moveTo>
                    <a:pt x="0" y="464"/>
                  </a:moveTo>
                  <a:lnTo>
                    <a:pt x="16" y="536"/>
                  </a:lnTo>
                  <a:lnTo>
                    <a:pt x="49" y="568"/>
                  </a:lnTo>
                  <a:lnTo>
                    <a:pt x="44" y="618"/>
                  </a:lnTo>
                  <a:lnTo>
                    <a:pt x="136" y="584"/>
                  </a:lnTo>
                  <a:lnTo>
                    <a:pt x="160" y="486"/>
                  </a:lnTo>
                  <a:lnTo>
                    <a:pt x="143" y="484"/>
                  </a:lnTo>
                  <a:lnTo>
                    <a:pt x="211" y="454"/>
                  </a:lnTo>
                  <a:lnTo>
                    <a:pt x="145" y="445"/>
                  </a:lnTo>
                  <a:lnTo>
                    <a:pt x="196" y="454"/>
                  </a:lnTo>
                  <a:lnTo>
                    <a:pt x="223" y="428"/>
                  </a:lnTo>
                  <a:lnTo>
                    <a:pt x="183" y="396"/>
                  </a:lnTo>
                  <a:lnTo>
                    <a:pt x="145" y="418"/>
                  </a:lnTo>
                  <a:lnTo>
                    <a:pt x="175" y="399"/>
                  </a:lnTo>
                  <a:lnTo>
                    <a:pt x="176" y="310"/>
                  </a:lnTo>
                  <a:lnTo>
                    <a:pt x="303" y="226"/>
                  </a:lnTo>
                  <a:lnTo>
                    <a:pt x="293" y="208"/>
                  </a:lnTo>
                  <a:lnTo>
                    <a:pt x="315" y="165"/>
                  </a:lnTo>
                  <a:lnTo>
                    <a:pt x="377" y="151"/>
                  </a:lnTo>
                  <a:lnTo>
                    <a:pt x="361" y="51"/>
                  </a:lnTo>
                  <a:lnTo>
                    <a:pt x="275" y="0"/>
                  </a:lnTo>
                  <a:lnTo>
                    <a:pt x="262" y="0"/>
                  </a:lnTo>
                  <a:lnTo>
                    <a:pt x="261" y="32"/>
                  </a:lnTo>
                  <a:lnTo>
                    <a:pt x="207" y="25"/>
                  </a:lnTo>
                  <a:lnTo>
                    <a:pt x="196" y="51"/>
                  </a:lnTo>
                  <a:lnTo>
                    <a:pt x="159" y="59"/>
                  </a:lnTo>
                  <a:lnTo>
                    <a:pt x="148" y="99"/>
                  </a:lnTo>
                  <a:lnTo>
                    <a:pt x="98" y="147"/>
                  </a:lnTo>
                  <a:lnTo>
                    <a:pt x="74" y="212"/>
                  </a:lnTo>
                  <a:lnTo>
                    <a:pt x="84" y="240"/>
                  </a:lnTo>
                  <a:lnTo>
                    <a:pt x="30" y="260"/>
                  </a:lnTo>
                  <a:lnTo>
                    <a:pt x="27" y="348"/>
                  </a:lnTo>
                  <a:lnTo>
                    <a:pt x="43" y="365"/>
                  </a:lnTo>
                  <a:lnTo>
                    <a:pt x="27" y="382"/>
                  </a:lnTo>
                  <a:lnTo>
                    <a:pt x="34" y="420"/>
                  </a:lnTo>
                  <a:lnTo>
                    <a:pt x="0" y="464"/>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69" name="Freeform 416">
              <a:extLst>
                <a:ext uri="{FF2B5EF4-FFF2-40B4-BE49-F238E27FC236}">
                  <a16:creationId xmlns:a16="http://schemas.microsoft.com/office/drawing/2014/main" id="{72D32861-C36F-4BE6-B101-FBDE8FC4F289}"/>
                </a:ext>
              </a:extLst>
            </p:cNvPr>
            <p:cNvSpPr>
              <a:spLocks noChangeAspect="1"/>
            </p:cNvSpPr>
            <p:nvPr/>
          </p:nvSpPr>
          <p:spPr bwMode="auto">
            <a:xfrm>
              <a:off x="4067175" y="3268716"/>
              <a:ext cx="92075" cy="50800"/>
            </a:xfrm>
            <a:custGeom>
              <a:avLst/>
              <a:gdLst>
                <a:gd name="T0" fmla="*/ 0 w 131"/>
                <a:gd name="T1" fmla="*/ 43384 h 64"/>
                <a:gd name="T2" fmla="*/ 21897 w 131"/>
                <a:gd name="T3" fmla="*/ 43384 h 64"/>
                <a:gd name="T4" fmla="*/ 43794 w 131"/>
                <a:gd name="T5" fmla="*/ 43384 h 64"/>
                <a:gd name="T6" fmla="*/ 43794 w 131"/>
                <a:gd name="T7" fmla="*/ 43384 h 64"/>
                <a:gd name="T8" fmla="*/ 65662 w 131"/>
                <a:gd name="T9" fmla="*/ 43384 h 64"/>
                <a:gd name="T10" fmla="*/ 65662 w 131"/>
                <a:gd name="T11" fmla="*/ 43384 h 64"/>
                <a:gd name="T12" fmla="*/ 65662 w 131"/>
                <a:gd name="T13" fmla="*/ 43384 h 64"/>
                <a:gd name="T14" fmla="*/ 65662 w 131"/>
                <a:gd name="T15" fmla="*/ 43384 h 64"/>
                <a:gd name="T16" fmla="*/ 21897 w 131"/>
                <a:gd name="T17" fmla="*/ 0 h 64"/>
                <a:gd name="T18" fmla="*/ 0 w 131"/>
                <a:gd name="T19" fmla="*/ 43384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
                <a:gd name="T31" fmla="*/ 0 h 64"/>
                <a:gd name="T32" fmla="*/ 131 w 131"/>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 h="64">
                  <a:moveTo>
                    <a:pt x="0" y="44"/>
                  </a:moveTo>
                  <a:lnTo>
                    <a:pt x="30" y="64"/>
                  </a:lnTo>
                  <a:lnTo>
                    <a:pt x="71" y="47"/>
                  </a:lnTo>
                  <a:lnTo>
                    <a:pt x="90" y="64"/>
                  </a:lnTo>
                  <a:lnTo>
                    <a:pt x="131" y="30"/>
                  </a:lnTo>
                  <a:lnTo>
                    <a:pt x="105" y="26"/>
                  </a:lnTo>
                  <a:lnTo>
                    <a:pt x="105" y="10"/>
                  </a:lnTo>
                  <a:lnTo>
                    <a:pt x="101" y="7"/>
                  </a:lnTo>
                  <a:lnTo>
                    <a:pt x="44" y="0"/>
                  </a:lnTo>
                  <a:lnTo>
                    <a:pt x="0" y="44"/>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70" name="Freeform 424">
              <a:extLst>
                <a:ext uri="{FF2B5EF4-FFF2-40B4-BE49-F238E27FC236}">
                  <a16:creationId xmlns:a16="http://schemas.microsoft.com/office/drawing/2014/main" id="{7FE81BB7-DF79-4DBC-A575-9C9BCA4623E1}"/>
                </a:ext>
              </a:extLst>
            </p:cNvPr>
            <p:cNvSpPr>
              <a:spLocks noChangeAspect="1"/>
            </p:cNvSpPr>
            <p:nvPr/>
          </p:nvSpPr>
          <p:spPr bwMode="auto">
            <a:xfrm>
              <a:off x="3736975" y="3036941"/>
              <a:ext cx="87313" cy="111125"/>
            </a:xfrm>
            <a:custGeom>
              <a:avLst/>
              <a:gdLst>
                <a:gd name="T0" fmla="*/ 0 w 119"/>
                <a:gd name="T1" fmla="*/ 44005 h 139"/>
                <a:gd name="T2" fmla="*/ 28050 w 119"/>
                <a:gd name="T3" fmla="*/ 88063 h 139"/>
                <a:gd name="T4" fmla="*/ 28050 w 119"/>
                <a:gd name="T5" fmla="*/ 88063 h 139"/>
                <a:gd name="T6" fmla="*/ 84149 w 119"/>
                <a:gd name="T7" fmla="*/ 44005 h 139"/>
                <a:gd name="T8" fmla="*/ 112199 w 119"/>
                <a:gd name="T9" fmla="*/ 0 h 139"/>
                <a:gd name="T10" fmla="*/ 84149 w 119"/>
                <a:gd name="T11" fmla="*/ 0 h 139"/>
                <a:gd name="T12" fmla="*/ 56100 w 119"/>
                <a:gd name="T13" fmla="*/ 0 h 139"/>
                <a:gd name="T14" fmla="*/ 56100 w 119"/>
                <a:gd name="T15" fmla="*/ 0 h 139"/>
                <a:gd name="T16" fmla="*/ 84149 w 119"/>
                <a:gd name="T17" fmla="*/ 0 h 139"/>
                <a:gd name="T18" fmla="*/ 56100 w 119"/>
                <a:gd name="T19" fmla="*/ 0 h 139"/>
                <a:gd name="T20" fmla="*/ 56100 w 119"/>
                <a:gd name="T21" fmla="*/ 0 h 139"/>
                <a:gd name="T22" fmla="*/ 28050 w 119"/>
                <a:gd name="T23" fmla="*/ 0 h 139"/>
                <a:gd name="T24" fmla="*/ 28050 w 119"/>
                <a:gd name="T25" fmla="*/ 0 h 139"/>
                <a:gd name="T26" fmla="*/ 28050 w 119"/>
                <a:gd name="T27" fmla="*/ 44005 h 139"/>
                <a:gd name="T28" fmla="*/ 28050 w 119"/>
                <a:gd name="T29" fmla="*/ 44005 h 139"/>
                <a:gd name="T30" fmla="*/ 28050 w 119"/>
                <a:gd name="T31" fmla="*/ 44005 h 139"/>
                <a:gd name="T32" fmla="*/ 56100 w 119"/>
                <a:gd name="T33" fmla="*/ 44005 h 139"/>
                <a:gd name="T34" fmla="*/ 0 w 119"/>
                <a:gd name="T35" fmla="*/ 44005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9"/>
                <a:gd name="T55" fmla="*/ 0 h 139"/>
                <a:gd name="T56" fmla="*/ 119 w 119"/>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9" h="139">
                  <a:moveTo>
                    <a:pt x="0" y="116"/>
                  </a:moveTo>
                  <a:lnTo>
                    <a:pt x="14" y="129"/>
                  </a:lnTo>
                  <a:lnTo>
                    <a:pt x="3" y="139"/>
                  </a:lnTo>
                  <a:lnTo>
                    <a:pt x="110" y="118"/>
                  </a:lnTo>
                  <a:lnTo>
                    <a:pt x="119" y="45"/>
                  </a:lnTo>
                  <a:lnTo>
                    <a:pt x="104" y="29"/>
                  </a:lnTo>
                  <a:lnTo>
                    <a:pt x="72" y="36"/>
                  </a:lnTo>
                  <a:lnTo>
                    <a:pt x="62" y="26"/>
                  </a:lnTo>
                  <a:lnTo>
                    <a:pt x="75" y="9"/>
                  </a:lnTo>
                  <a:lnTo>
                    <a:pt x="62" y="0"/>
                  </a:lnTo>
                  <a:lnTo>
                    <a:pt x="48" y="36"/>
                  </a:lnTo>
                  <a:lnTo>
                    <a:pt x="3" y="45"/>
                  </a:lnTo>
                  <a:lnTo>
                    <a:pt x="17" y="54"/>
                  </a:lnTo>
                  <a:lnTo>
                    <a:pt x="8" y="74"/>
                  </a:lnTo>
                  <a:lnTo>
                    <a:pt x="38" y="77"/>
                  </a:lnTo>
                  <a:lnTo>
                    <a:pt x="11" y="105"/>
                  </a:lnTo>
                  <a:lnTo>
                    <a:pt x="42" y="98"/>
                  </a:lnTo>
                  <a:lnTo>
                    <a:pt x="0" y="116"/>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71" name="Freeform 425">
              <a:extLst>
                <a:ext uri="{FF2B5EF4-FFF2-40B4-BE49-F238E27FC236}">
                  <a16:creationId xmlns:a16="http://schemas.microsoft.com/office/drawing/2014/main" id="{A1835111-30D4-415C-9792-8662B30F6552}"/>
                </a:ext>
              </a:extLst>
            </p:cNvPr>
            <p:cNvSpPr>
              <a:spLocks noChangeAspect="1"/>
            </p:cNvSpPr>
            <p:nvPr/>
          </p:nvSpPr>
          <p:spPr bwMode="auto">
            <a:xfrm>
              <a:off x="3781425" y="3030591"/>
              <a:ext cx="53975" cy="42862"/>
            </a:xfrm>
            <a:custGeom>
              <a:avLst/>
              <a:gdLst>
                <a:gd name="T0" fmla="*/ 0 w 75"/>
                <a:gd name="T1" fmla="*/ 48549 h 53"/>
                <a:gd name="T2" fmla="*/ 24469 w 75"/>
                <a:gd name="T3" fmla="*/ 48549 h 53"/>
                <a:gd name="T4" fmla="*/ 24469 w 75"/>
                <a:gd name="T5" fmla="*/ 48549 h 53"/>
                <a:gd name="T6" fmla="*/ 48969 w 75"/>
                <a:gd name="T7" fmla="*/ 48549 h 53"/>
                <a:gd name="T8" fmla="*/ 48969 w 75"/>
                <a:gd name="T9" fmla="*/ 48549 h 53"/>
                <a:gd name="T10" fmla="*/ 48969 w 75"/>
                <a:gd name="T11" fmla="*/ 48549 h 53"/>
                <a:gd name="T12" fmla="*/ 24469 w 75"/>
                <a:gd name="T13" fmla="*/ 0 h 53"/>
                <a:gd name="T14" fmla="*/ 24469 w 75"/>
                <a:gd name="T15" fmla="*/ 48549 h 53"/>
                <a:gd name="T16" fmla="*/ 0 w 75"/>
                <a:gd name="T17" fmla="*/ 48549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53"/>
                <a:gd name="T29" fmla="*/ 75 w 75"/>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53">
                  <a:moveTo>
                    <a:pt x="0" y="34"/>
                  </a:moveTo>
                  <a:lnTo>
                    <a:pt x="10" y="44"/>
                  </a:lnTo>
                  <a:lnTo>
                    <a:pt x="42" y="37"/>
                  </a:lnTo>
                  <a:lnTo>
                    <a:pt x="57" y="53"/>
                  </a:lnTo>
                  <a:lnTo>
                    <a:pt x="75" y="34"/>
                  </a:lnTo>
                  <a:lnTo>
                    <a:pt x="58" y="7"/>
                  </a:lnTo>
                  <a:lnTo>
                    <a:pt x="21" y="0"/>
                  </a:lnTo>
                  <a:lnTo>
                    <a:pt x="13" y="17"/>
                  </a:lnTo>
                  <a:lnTo>
                    <a:pt x="0" y="34"/>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72" name="Freeform 426">
              <a:extLst>
                <a:ext uri="{FF2B5EF4-FFF2-40B4-BE49-F238E27FC236}">
                  <a16:creationId xmlns:a16="http://schemas.microsoft.com/office/drawing/2014/main" id="{77A8115A-F4C7-46A0-B9E9-B5CC85DAABE0}"/>
                </a:ext>
              </a:extLst>
            </p:cNvPr>
            <p:cNvSpPr>
              <a:spLocks noChangeAspect="1"/>
            </p:cNvSpPr>
            <p:nvPr/>
          </p:nvSpPr>
          <p:spPr bwMode="auto">
            <a:xfrm>
              <a:off x="3806825" y="2928991"/>
              <a:ext cx="9525" cy="20637"/>
            </a:xfrm>
            <a:custGeom>
              <a:avLst/>
              <a:gdLst>
                <a:gd name="T0" fmla="*/ 0 w 18"/>
                <a:gd name="T1" fmla="*/ 59755 h 24"/>
                <a:gd name="T2" fmla="*/ 0 w 18"/>
                <a:gd name="T3" fmla="*/ 59755 h 24"/>
                <a:gd name="T4" fmla="*/ 0 w 18"/>
                <a:gd name="T5" fmla="*/ 0 h 24"/>
                <a:gd name="T6" fmla="*/ 0 w 18"/>
                <a:gd name="T7" fmla="*/ 59755 h 24"/>
                <a:gd name="T8" fmla="*/ 0 60000 65536"/>
                <a:gd name="T9" fmla="*/ 0 60000 65536"/>
                <a:gd name="T10" fmla="*/ 0 60000 65536"/>
                <a:gd name="T11" fmla="*/ 0 60000 65536"/>
                <a:gd name="T12" fmla="*/ 0 w 18"/>
                <a:gd name="T13" fmla="*/ 0 h 24"/>
                <a:gd name="T14" fmla="*/ 18 w 18"/>
                <a:gd name="T15" fmla="*/ 24 h 24"/>
              </a:gdLst>
              <a:ahLst/>
              <a:cxnLst>
                <a:cxn ang="T8">
                  <a:pos x="T0" y="T1"/>
                </a:cxn>
                <a:cxn ang="T9">
                  <a:pos x="T2" y="T3"/>
                </a:cxn>
                <a:cxn ang="T10">
                  <a:pos x="T4" y="T5"/>
                </a:cxn>
                <a:cxn ang="T11">
                  <a:pos x="T6" y="T7"/>
                </a:cxn>
              </a:cxnLst>
              <a:rect l="T12" t="T13" r="T14" b="T15"/>
              <a:pathLst>
                <a:path w="18" h="24">
                  <a:moveTo>
                    <a:pt x="0" y="24"/>
                  </a:moveTo>
                  <a:lnTo>
                    <a:pt x="0" y="4"/>
                  </a:lnTo>
                  <a:lnTo>
                    <a:pt x="18" y="0"/>
                  </a:lnTo>
                  <a:lnTo>
                    <a:pt x="0" y="24"/>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73" name="Freeform 427">
              <a:extLst>
                <a:ext uri="{FF2B5EF4-FFF2-40B4-BE49-F238E27FC236}">
                  <a16:creationId xmlns:a16="http://schemas.microsoft.com/office/drawing/2014/main" id="{710E41D2-D11A-4A3D-883D-C76942AE4512}"/>
                </a:ext>
              </a:extLst>
            </p:cNvPr>
            <p:cNvSpPr>
              <a:spLocks noChangeAspect="1"/>
            </p:cNvSpPr>
            <p:nvPr/>
          </p:nvSpPr>
          <p:spPr bwMode="auto">
            <a:xfrm>
              <a:off x="3810000" y="2951216"/>
              <a:ext cx="14288" cy="12700"/>
            </a:xfrm>
            <a:custGeom>
              <a:avLst/>
              <a:gdLst>
                <a:gd name="T0" fmla="*/ 0 w 18"/>
                <a:gd name="T1" fmla="*/ 43384 h 16"/>
                <a:gd name="T2" fmla="*/ 37426 w 18"/>
                <a:gd name="T3" fmla="*/ 0 h 16"/>
                <a:gd name="T4" fmla="*/ 37426 w 18"/>
                <a:gd name="T5" fmla="*/ 43384 h 16"/>
                <a:gd name="T6" fmla="*/ 0 w 18"/>
                <a:gd name="T7" fmla="*/ 43384 h 16"/>
                <a:gd name="T8" fmla="*/ 0 60000 65536"/>
                <a:gd name="T9" fmla="*/ 0 60000 65536"/>
                <a:gd name="T10" fmla="*/ 0 60000 65536"/>
                <a:gd name="T11" fmla="*/ 0 60000 65536"/>
                <a:gd name="T12" fmla="*/ 0 w 18"/>
                <a:gd name="T13" fmla="*/ 0 h 16"/>
                <a:gd name="T14" fmla="*/ 18 w 18"/>
                <a:gd name="T15" fmla="*/ 16 h 16"/>
              </a:gdLst>
              <a:ahLst/>
              <a:cxnLst>
                <a:cxn ang="T8">
                  <a:pos x="T0" y="T1"/>
                </a:cxn>
                <a:cxn ang="T9">
                  <a:pos x="T2" y="T3"/>
                </a:cxn>
                <a:cxn ang="T10">
                  <a:pos x="T4" y="T5"/>
                </a:cxn>
                <a:cxn ang="T11">
                  <a:pos x="T6" y="T7"/>
                </a:cxn>
              </a:cxnLst>
              <a:rect l="T12" t="T13" r="T14" b="T15"/>
              <a:pathLst>
                <a:path w="18" h="16">
                  <a:moveTo>
                    <a:pt x="0" y="13"/>
                  </a:moveTo>
                  <a:lnTo>
                    <a:pt x="9" y="0"/>
                  </a:lnTo>
                  <a:lnTo>
                    <a:pt x="18" y="16"/>
                  </a:lnTo>
                  <a:lnTo>
                    <a:pt x="0" y="13"/>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74" name="Freeform 428">
              <a:extLst>
                <a:ext uri="{FF2B5EF4-FFF2-40B4-BE49-F238E27FC236}">
                  <a16:creationId xmlns:a16="http://schemas.microsoft.com/office/drawing/2014/main" id="{032FCBB1-FB80-4DC3-9774-51DF4D64C0AA}"/>
                </a:ext>
              </a:extLst>
            </p:cNvPr>
            <p:cNvSpPr>
              <a:spLocks noChangeAspect="1"/>
            </p:cNvSpPr>
            <p:nvPr/>
          </p:nvSpPr>
          <p:spPr bwMode="auto">
            <a:xfrm>
              <a:off x="3824288" y="2922641"/>
              <a:ext cx="155575" cy="277812"/>
            </a:xfrm>
            <a:custGeom>
              <a:avLst/>
              <a:gdLst>
                <a:gd name="T0" fmla="*/ 0 w 227"/>
                <a:gd name="T1" fmla="*/ 46490 h 344"/>
                <a:gd name="T2" fmla="*/ 19447 w 227"/>
                <a:gd name="T3" fmla="*/ 46490 h 344"/>
                <a:gd name="T4" fmla="*/ 19447 w 227"/>
                <a:gd name="T5" fmla="*/ 0 h 344"/>
                <a:gd name="T6" fmla="*/ 38920 w 227"/>
                <a:gd name="T7" fmla="*/ 0 h 344"/>
                <a:gd name="T8" fmla="*/ 38920 w 227"/>
                <a:gd name="T9" fmla="*/ 46490 h 344"/>
                <a:gd name="T10" fmla="*/ 58368 w 227"/>
                <a:gd name="T11" fmla="*/ 46490 h 344"/>
                <a:gd name="T12" fmla="*/ 38920 w 227"/>
                <a:gd name="T13" fmla="*/ 46490 h 344"/>
                <a:gd name="T14" fmla="*/ 58368 w 227"/>
                <a:gd name="T15" fmla="*/ 46490 h 344"/>
                <a:gd name="T16" fmla="*/ 77841 w 227"/>
                <a:gd name="T17" fmla="*/ 139527 h 344"/>
                <a:gd name="T18" fmla="*/ 77841 w 227"/>
                <a:gd name="T19" fmla="*/ 139527 h 344"/>
                <a:gd name="T20" fmla="*/ 97288 w 227"/>
                <a:gd name="T21" fmla="*/ 139527 h 344"/>
                <a:gd name="T22" fmla="*/ 77841 w 227"/>
                <a:gd name="T23" fmla="*/ 139527 h 344"/>
                <a:gd name="T24" fmla="*/ 97288 w 227"/>
                <a:gd name="T25" fmla="*/ 139527 h 344"/>
                <a:gd name="T26" fmla="*/ 97288 w 227"/>
                <a:gd name="T27" fmla="*/ 232507 h 344"/>
                <a:gd name="T28" fmla="*/ 97288 w 227"/>
                <a:gd name="T29" fmla="*/ 232507 h 344"/>
                <a:gd name="T30" fmla="*/ 19447 w 227"/>
                <a:gd name="T31" fmla="*/ 232507 h 344"/>
                <a:gd name="T32" fmla="*/ 58368 w 227"/>
                <a:gd name="T33" fmla="*/ 232507 h 344"/>
                <a:gd name="T34" fmla="*/ 38920 w 227"/>
                <a:gd name="T35" fmla="*/ 232507 h 344"/>
                <a:gd name="T36" fmla="*/ 19447 w 227"/>
                <a:gd name="T37" fmla="*/ 232507 h 344"/>
                <a:gd name="T38" fmla="*/ 38920 w 227"/>
                <a:gd name="T39" fmla="*/ 139527 h 344"/>
                <a:gd name="T40" fmla="*/ 19447 w 227"/>
                <a:gd name="T41" fmla="*/ 139527 h 344"/>
                <a:gd name="T42" fmla="*/ 38920 w 227"/>
                <a:gd name="T43" fmla="*/ 139527 h 344"/>
                <a:gd name="T44" fmla="*/ 38920 w 227"/>
                <a:gd name="T45" fmla="*/ 139527 h 344"/>
                <a:gd name="T46" fmla="*/ 38920 w 227"/>
                <a:gd name="T47" fmla="*/ 139527 h 344"/>
                <a:gd name="T48" fmla="*/ 38920 w 227"/>
                <a:gd name="T49" fmla="*/ 139527 h 344"/>
                <a:gd name="T50" fmla="*/ 19447 w 227"/>
                <a:gd name="T51" fmla="*/ 139527 h 344"/>
                <a:gd name="T52" fmla="*/ 19447 w 227"/>
                <a:gd name="T53" fmla="*/ 46490 h 344"/>
                <a:gd name="T54" fmla="*/ 19447 w 227"/>
                <a:gd name="T55" fmla="*/ 139527 h 344"/>
                <a:gd name="T56" fmla="*/ 19447 w 227"/>
                <a:gd name="T57" fmla="*/ 46490 h 344"/>
                <a:gd name="T58" fmla="*/ 0 w 227"/>
                <a:gd name="T59" fmla="*/ 46490 h 3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7"/>
                <a:gd name="T91" fmla="*/ 0 h 344"/>
                <a:gd name="T92" fmla="*/ 227 w 227"/>
                <a:gd name="T93" fmla="*/ 344 h 3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7" h="344">
                  <a:moveTo>
                    <a:pt x="0" y="81"/>
                  </a:moveTo>
                  <a:lnTo>
                    <a:pt x="9" y="33"/>
                  </a:lnTo>
                  <a:lnTo>
                    <a:pt x="33" y="0"/>
                  </a:lnTo>
                  <a:lnTo>
                    <a:pt x="85" y="0"/>
                  </a:lnTo>
                  <a:lnTo>
                    <a:pt x="56" y="41"/>
                  </a:lnTo>
                  <a:lnTo>
                    <a:pt x="125" y="50"/>
                  </a:lnTo>
                  <a:lnTo>
                    <a:pt x="81" y="106"/>
                  </a:lnTo>
                  <a:lnTo>
                    <a:pt x="133" y="125"/>
                  </a:lnTo>
                  <a:lnTo>
                    <a:pt x="182" y="197"/>
                  </a:lnTo>
                  <a:lnTo>
                    <a:pt x="167" y="201"/>
                  </a:lnTo>
                  <a:lnTo>
                    <a:pt x="190" y="218"/>
                  </a:lnTo>
                  <a:lnTo>
                    <a:pt x="177" y="237"/>
                  </a:lnTo>
                  <a:lnTo>
                    <a:pt x="227" y="239"/>
                  </a:lnTo>
                  <a:lnTo>
                    <a:pt x="196" y="288"/>
                  </a:lnTo>
                  <a:lnTo>
                    <a:pt x="217" y="300"/>
                  </a:lnTo>
                  <a:lnTo>
                    <a:pt x="13" y="344"/>
                  </a:lnTo>
                  <a:lnTo>
                    <a:pt x="104" y="280"/>
                  </a:lnTo>
                  <a:lnTo>
                    <a:pt x="77" y="290"/>
                  </a:lnTo>
                  <a:lnTo>
                    <a:pt x="26" y="272"/>
                  </a:lnTo>
                  <a:lnTo>
                    <a:pt x="64" y="248"/>
                  </a:lnTo>
                  <a:lnTo>
                    <a:pt x="40" y="237"/>
                  </a:lnTo>
                  <a:lnTo>
                    <a:pt x="92" y="211"/>
                  </a:lnTo>
                  <a:lnTo>
                    <a:pt x="98" y="179"/>
                  </a:lnTo>
                  <a:lnTo>
                    <a:pt x="71" y="170"/>
                  </a:lnTo>
                  <a:lnTo>
                    <a:pt x="85" y="152"/>
                  </a:lnTo>
                  <a:lnTo>
                    <a:pt x="32" y="160"/>
                  </a:lnTo>
                  <a:lnTo>
                    <a:pt x="33" y="111"/>
                  </a:lnTo>
                  <a:lnTo>
                    <a:pt x="9" y="135"/>
                  </a:lnTo>
                  <a:lnTo>
                    <a:pt x="23" y="82"/>
                  </a:lnTo>
                  <a:lnTo>
                    <a:pt x="0" y="81"/>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75" name="Freeform 456">
              <a:extLst>
                <a:ext uri="{FF2B5EF4-FFF2-40B4-BE49-F238E27FC236}">
                  <a16:creationId xmlns:a16="http://schemas.microsoft.com/office/drawing/2014/main" id="{E94D5E4F-76AF-42CF-ABD3-BA8668C8E09F}"/>
                </a:ext>
              </a:extLst>
            </p:cNvPr>
            <p:cNvSpPr>
              <a:spLocks noChangeAspect="1"/>
            </p:cNvSpPr>
            <p:nvPr/>
          </p:nvSpPr>
          <p:spPr bwMode="auto">
            <a:xfrm>
              <a:off x="4608513" y="3608441"/>
              <a:ext cx="46038" cy="26987"/>
            </a:xfrm>
            <a:custGeom>
              <a:avLst/>
              <a:gdLst>
                <a:gd name="T0" fmla="*/ 0 w 70"/>
                <a:gd name="T1" fmla="*/ 0 h 35"/>
                <a:gd name="T2" fmla="*/ 15959 w 70"/>
                <a:gd name="T3" fmla="*/ 0 h 35"/>
                <a:gd name="T4" fmla="*/ 31918 w 70"/>
                <a:gd name="T5" fmla="*/ 0 h 35"/>
                <a:gd name="T6" fmla="*/ 0 w 70"/>
                <a:gd name="T7" fmla="*/ 0 h 35"/>
                <a:gd name="T8" fmla="*/ 0 60000 65536"/>
                <a:gd name="T9" fmla="*/ 0 60000 65536"/>
                <a:gd name="T10" fmla="*/ 0 60000 65536"/>
                <a:gd name="T11" fmla="*/ 0 60000 65536"/>
                <a:gd name="T12" fmla="*/ 0 w 70"/>
                <a:gd name="T13" fmla="*/ 0 h 35"/>
                <a:gd name="T14" fmla="*/ 70 w 70"/>
                <a:gd name="T15" fmla="*/ 35 h 35"/>
              </a:gdLst>
              <a:ahLst/>
              <a:cxnLst>
                <a:cxn ang="T8">
                  <a:pos x="T0" y="T1"/>
                </a:cxn>
                <a:cxn ang="T9">
                  <a:pos x="T2" y="T3"/>
                </a:cxn>
                <a:cxn ang="T10">
                  <a:pos x="T4" y="T5"/>
                </a:cxn>
                <a:cxn ang="T11">
                  <a:pos x="T6" y="T7"/>
                </a:cxn>
              </a:cxnLst>
              <a:rect l="T12" t="T13" r="T14" b="T15"/>
              <a:pathLst>
                <a:path w="70" h="35">
                  <a:moveTo>
                    <a:pt x="0" y="18"/>
                  </a:moveTo>
                  <a:lnTo>
                    <a:pt x="24" y="35"/>
                  </a:lnTo>
                  <a:lnTo>
                    <a:pt x="70" y="0"/>
                  </a:lnTo>
                  <a:lnTo>
                    <a:pt x="0" y="18"/>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376" name="Group 375">
            <a:extLst>
              <a:ext uri="{FF2B5EF4-FFF2-40B4-BE49-F238E27FC236}">
                <a16:creationId xmlns:a16="http://schemas.microsoft.com/office/drawing/2014/main" id="{FB56DD53-3699-4EEC-9CD0-FB7AC2A8BE73}"/>
              </a:ext>
            </a:extLst>
          </p:cNvPr>
          <p:cNvGrpSpPr/>
          <p:nvPr>
            <p:custDataLst>
              <p:tags r:id="rId4"/>
            </p:custDataLst>
          </p:nvPr>
        </p:nvGrpSpPr>
        <p:grpSpPr>
          <a:xfrm>
            <a:off x="4969925" y="2087080"/>
            <a:ext cx="3538948" cy="1606373"/>
            <a:chOff x="4191000" y="1939979"/>
            <a:chExt cx="3651251" cy="1657349"/>
          </a:xfrm>
          <a:solidFill>
            <a:schemeClr val="accent5">
              <a:lumMod val="75000"/>
            </a:schemeClr>
          </a:solidFill>
        </p:grpSpPr>
        <p:sp>
          <p:nvSpPr>
            <p:cNvPr id="377" name="Freeform 276">
              <a:extLst>
                <a:ext uri="{FF2B5EF4-FFF2-40B4-BE49-F238E27FC236}">
                  <a16:creationId xmlns:a16="http://schemas.microsoft.com/office/drawing/2014/main" id="{D6B12EDB-EF58-457B-AF97-966FD17405C6}"/>
                </a:ext>
              </a:extLst>
            </p:cNvPr>
            <p:cNvSpPr>
              <a:spLocks noChangeAspect="1"/>
            </p:cNvSpPr>
            <p:nvPr/>
          </p:nvSpPr>
          <p:spPr bwMode="auto">
            <a:xfrm>
              <a:off x="4338638" y="3416354"/>
              <a:ext cx="39688" cy="80962"/>
            </a:xfrm>
            <a:custGeom>
              <a:avLst/>
              <a:gdLst>
                <a:gd name="T0" fmla="*/ 0 w 54"/>
                <a:gd name="T1" fmla="*/ 47928 h 99"/>
                <a:gd name="T2" fmla="*/ 27509 w 54"/>
                <a:gd name="T3" fmla="*/ 0 h 99"/>
                <a:gd name="T4" fmla="*/ 27509 w 54"/>
                <a:gd name="T5" fmla="*/ 0 h 99"/>
                <a:gd name="T6" fmla="*/ 54982 w 54"/>
                <a:gd name="T7" fmla="*/ 0 h 99"/>
                <a:gd name="T8" fmla="*/ 27509 w 54"/>
                <a:gd name="T9" fmla="*/ 47928 h 99"/>
                <a:gd name="T10" fmla="*/ 0 w 54"/>
                <a:gd name="T11" fmla="*/ 47928 h 99"/>
                <a:gd name="T12" fmla="*/ 0 60000 65536"/>
                <a:gd name="T13" fmla="*/ 0 60000 65536"/>
                <a:gd name="T14" fmla="*/ 0 60000 65536"/>
                <a:gd name="T15" fmla="*/ 0 60000 65536"/>
                <a:gd name="T16" fmla="*/ 0 60000 65536"/>
                <a:gd name="T17" fmla="*/ 0 60000 65536"/>
                <a:gd name="T18" fmla="*/ 0 w 54"/>
                <a:gd name="T19" fmla="*/ 0 h 99"/>
                <a:gd name="T20" fmla="*/ 54 w 54"/>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54" h="99">
                  <a:moveTo>
                    <a:pt x="0" y="77"/>
                  </a:moveTo>
                  <a:lnTo>
                    <a:pt x="3" y="24"/>
                  </a:lnTo>
                  <a:lnTo>
                    <a:pt x="27" y="0"/>
                  </a:lnTo>
                  <a:lnTo>
                    <a:pt x="54" y="58"/>
                  </a:lnTo>
                  <a:lnTo>
                    <a:pt x="29" y="99"/>
                  </a:lnTo>
                  <a:lnTo>
                    <a:pt x="0" y="77"/>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78" name="Freeform 289">
              <a:extLst>
                <a:ext uri="{FF2B5EF4-FFF2-40B4-BE49-F238E27FC236}">
                  <a16:creationId xmlns:a16="http://schemas.microsoft.com/office/drawing/2014/main" id="{524405D2-9899-4E48-9B08-756464E7F178}"/>
                </a:ext>
              </a:extLst>
            </p:cNvPr>
            <p:cNvSpPr>
              <a:spLocks noChangeAspect="1"/>
            </p:cNvSpPr>
            <p:nvPr/>
          </p:nvSpPr>
          <p:spPr bwMode="auto">
            <a:xfrm>
              <a:off x="4403725" y="3370316"/>
              <a:ext cx="127000" cy="82550"/>
            </a:xfrm>
            <a:custGeom>
              <a:avLst/>
              <a:gdLst>
                <a:gd name="T0" fmla="*/ 0 w 184"/>
                <a:gd name="T1" fmla="*/ 41732 h 104"/>
                <a:gd name="T2" fmla="*/ 20473 w 184"/>
                <a:gd name="T3" fmla="*/ 0 h 104"/>
                <a:gd name="T4" fmla="*/ 102340 w 184"/>
                <a:gd name="T5" fmla="*/ 0 h 104"/>
                <a:gd name="T6" fmla="*/ 81867 w 184"/>
                <a:gd name="T7" fmla="*/ 0 h 104"/>
                <a:gd name="T8" fmla="*/ 81867 w 184"/>
                <a:gd name="T9" fmla="*/ 41732 h 104"/>
                <a:gd name="T10" fmla="*/ 61420 w 184"/>
                <a:gd name="T11" fmla="*/ 41732 h 104"/>
                <a:gd name="T12" fmla="*/ 40947 w 184"/>
                <a:gd name="T13" fmla="*/ 41732 h 104"/>
                <a:gd name="T14" fmla="*/ 20473 w 184"/>
                <a:gd name="T15" fmla="*/ 41732 h 104"/>
                <a:gd name="T16" fmla="*/ 0 w 184"/>
                <a:gd name="T17" fmla="*/ 41732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
                <a:gd name="T28" fmla="*/ 0 h 104"/>
                <a:gd name="T29" fmla="*/ 184 w 184"/>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 h="104">
                  <a:moveTo>
                    <a:pt x="0" y="71"/>
                  </a:moveTo>
                  <a:lnTo>
                    <a:pt x="10" y="0"/>
                  </a:lnTo>
                  <a:lnTo>
                    <a:pt x="184" y="16"/>
                  </a:lnTo>
                  <a:lnTo>
                    <a:pt x="150" y="60"/>
                  </a:lnTo>
                  <a:lnTo>
                    <a:pt x="164" y="82"/>
                  </a:lnTo>
                  <a:lnTo>
                    <a:pt x="119" y="85"/>
                  </a:lnTo>
                  <a:lnTo>
                    <a:pt x="90" y="104"/>
                  </a:lnTo>
                  <a:lnTo>
                    <a:pt x="18" y="102"/>
                  </a:lnTo>
                  <a:lnTo>
                    <a:pt x="0" y="71"/>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79" name="Freeform 321">
              <a:extLst>
                <a:ext uri="{FF2B5EF4-FFF2-40B4-BE49-F238E27FC236}">
                  <a16:creationId xmlns:a16="http://schemas.microsoft.com/office/drawing/2014/main" id="{D4666A2A-4412-4BF1-A84B-02F92B0B018D}"/>
                </a:ext>
              </a:extLst>
            </p:cNvPr>
            <p:cNvSpPr>
              <a:spLocks noChangeAspect="1"/>
            </p:cNvSpPr>
            <p:nvPr/>
          </p:nvSpPr>
          <p:spPr bwMode="auto">
            <a:xfrm>
              <a:off x="4191000" y="3163941"/>
              <a:ext cx="212725" cy="101600"/>
            </a:xfrm>
            <a:custGeom>
              <a:avLst/>
              <a:gdLst>
                <a:gd name="T0" fmla="*/ 0 w 307"/>
                <a:gd name="T1" fmla="*/ 46204 h 126"/>
                <a:gd name="T2" fmla="*/ 20090 w 307"/>
                <a:gd name="T3" fmla="*/ 92464 h 126"/>
                <a:gd name="T4" fmla="*/ 60268 w 307"/>
                <a:gd name="T5" fmla="*/ 92464 h 126"/>
                <a:gd name="T6" fmla="*/ 60268 w 307"/>
                <a:gd name="T7" fmla="*/ 92464 h 126"/>
                <a:gd name="T8" fmla="*/ 80357 w 307"/>
                <a:gd name="T9" fmla="*/ 92464 h 126"/>
                <a:gd name="T10" fmla="*/ 120536 w 307"/>
                <a:gd name="T11" fmla="*/ 92464 h 126"/>
                <a:gd name="T12" fmla="*/ 140598 w 307"/>
                <a:gd name="T13" fmla="*/ 92464 h 126"/>
                <a:gd name="T14" fmla="*/ 140598 w 307"/>
                <a:gd name="T15" fmla="*/ 92464 h 126"/>
                <a:gd name="T16" fmla="*/ 100447 w 307"/>
                <a:gd name="T17" fmla="*/ 92464 h 126"/>
                <a:gd name="T18" fmla="*/ 40179 w 307"/>
                <a:gd name="T19" fmla="*/ 46204 h 126"/>
                <a:gd name="T20" fmla="*/ 40179 w 307"/>
                <a:gd name="T21" fmla="*/ 0 h 126"/>
                <a:gd name="T22" fmla="*/ 0 w 307"/>
                <a:gd name="T23" fmla="*/ 46204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7"/>
                <a:gd name="T37" fmla="*/ 0 h 126"/>
                <a:gd name="T38" fmla="*/ 307 w 307"/>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7" h="126">
                  <a:moveTo>
                    <a:pt x="0" y="31"/>
                  </a:moveTo>
                  <a:lnTo>
                    <a:pt x="52" y="89"/>
                  </a:lnTo>
                  <a:lnTo>
                    <a:pt x="138" y="88"/>
                  </a:lnTo>
                  <a:lnTo>
                    <a:pt x="150" y="115"/>
                  </a:lnTo>
                  <a:lnTo>
                    <a:pt x="191" y="126"/>
                  </a:lnTo>
                  <a:lnTo>
                    <a:pt x="259" y="99"/>
                  </a:lnTo>
                  <a:lnTo>
                    <a:pt x="298" y="104"/>
                  </a:lnTo>
                  <a:lnTo>
                    <a:pt x="307" y="78"/>
                  </a:lnTo>
                  <a:lnTo>
                    <a:pt x="233" y="71"/>
                  </a:lnTo>
                  <a:lnTo>
                    <a:pt x="80" y="13"/>
                  </a:lnTo>
                  <a:lnTo>
                    <a:pt x="63" y="0"/>
                  </a:lnTo>
                  <a:lnTo>
                    <a:pt x="0" y="31"/>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80" name="Freeform 342">
              <a:extLst>
                <a:ext uri="{FF2B5EF4-FFF2-40B4-BE49-F238E27FC236}">
                  <a16:creationId xmlns:a16="http://schemas.microsoft.com/office/drawing/2014/main" id="{3ABC74FC-6B4D-4B5B-8EB4-3190BE6C32C8}"/>
                </a:ext>
              </a:extLst>
            </p:cNvPr>
            <p:cNvSpPr>
              <a:spLocks noChangeAspect="1"/>
            </p:cNvSpPr>
            <p:nvPr/>
          </p:nvSpPr>
          <p:spPr bwMode="auto">
            <a:xfrm>
              <a:off x="4275138" y="3243316"/>
              <a:ext cx="136525" cy="82550"/>
            </a:xfrm>
            <a:custGeom>
              <a:avLst/>
              <a:gdLst>
                <a:gd name="T0" fmla="*/ 0 w 196"/>
                <a:gd name="T1" fmla="*/ 46887 h 102"/>
                <a:gd name="T2" fmla="*/ 20628 w 196"/>
                <a:gd name="T3" fmla="*/ 46887 h 102"/>
                <a:gd name="T4" fmla="*/ 41257 w 196"/>
                <a:gd name="T5" fmla="*/ 46887 h 102"/>
                <a:gd name="T6" fmla="*/ 61885 w 196"/>
                <a:gd name="T7" fmla="*/ 0 h 102"/>
                <a:gd name="T8" fmla="*/ 82513 w 196"/>
                <a:gd name="T9" fmla="*/ 46887 h 102"/>
                <a:gd name="T10" fmla="*/ 103142 w 196"/>
                <a:gd name="T11" fmla="*/ 46887 h 102"/>
                <a:gd name="T12" fmla="*/ 61885 w 196"/>
                <a:gd name="T13" fmla="*/ 93831 h 102"/>
                <a:gd name="T14" fmla="*/ 41257 w 196"/>
                <a:gd name="T15" fmla="*/ 93831 h 102"/>
                <a:gd name="T16" fmla="*/ 0 w 196"/>
                <a:gd name="T17" fmla="*/ 46887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102"/>
                <a:gd name="T29" fmla="*/ 196 w 19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102">
                  <a:moveTo>
                    <a:pt x="0" y="60"/>
                  </a:moveTo>
                  <a:lnTo>
                    <a:pt x="29" y="16"/>
                  </a:lnTo>
                  <a:lnTo>
                    <a:pt x="70" y="27"/>
                  </a:lnTo>
                  <a:lnTo>
                    <a:pt x="138" y="0"/>
                  </a:lnTo>
                  <a:lnTo>
                    <a:pt x="177" y="5"/>
                  </a:lnTo>
                  <a:lnTo>
                    <a:pt x="196" y="21"/>
                  </a:lnTo>
                  <a:lnTo>
                    <a:pt x="121" y="89"/>
                  </a:lnTo>
                  <a:lnTo>
                    <a:pt x="57" y="102"/>
                  </a:lnTo>
                  <a:lnTo>
                    <a:pt x="0" y="6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81" name="Freeform 392">
              <a:extLst>
                <a:ext uri="{FF2B5EF4-FFF2-40B4-BE49-F238E27FC236}">
                  <a16:creationId xmlns:a16="http://schemas.microsoft.com/office/drawing/2014/main" id="{E41D5CA7-16FC-4054-91C0-70737E04764C}"/>
                </a:ext>
              </a:extLst>
            </p:cNvPr>
            <p:cNvSpPr>
              <a:spLocks noChangeAspect="1"/>
            </p:cNvSpPr>
            <p:nvPr/>
          </p:nvSpPr>
          <p:spPr bwMode="auto">
            <a:xfrm>
              <a:off x="4233863" y="3046466"/>
              <a:ext cx="203200" cy="180975"/>
            </a:xfrm>
            <a:custGeom>
              <a:avLst/>
              <a:gdLst>
                <a:gd name="T0" fmla="*/ 0 w 293"/>
                <a:gd name="T1" fmla="*/ 49170 h 222"/>
                <a:gd name="T2" fmla="*/ 20541 w 293"/>
                <a:gd name="T3" fmla="*/ 147451 h 222"/>
                <a:gd name="T4" fmla="*/ 82164 w 293"/>
                <a:gd name="T5" fmla="*/ 196621 h 222"/>
                <a:gd name="T6" fmla="*/ 123246 w 293"/>
                <a:gd name="T7" fmla="*/ 196621 h 222"/>
                <a:gd name="T8" fmla="*/ 143787 w 293"/>
                <a:gd name="T9" fmla="*/ 147451 h 222"/>
                <a:gd name="T10" fmla="*/ 123246 w 293"/>
                <a:gd name="T11" fmla="*/ 98340 h 222"/>
                <a:gd name="T12" fmla="*/ 143787 w 293"/>
                <a:gd name="T13" fmla="*/ 98340 h 222"/>
                <a:gd name="T14" fmla="*/ 123246 w 293"/>
                <a:gd name="T15" fmla="*/ 49170 h 222"/>
                <a:gd name="T16" fmla="*/ 82164 w 293"/>
                <a:gd name="T17" fmla="*/ 49170 h 222"/>
                <a:gd name="T18" fmla="*/ 41082 w 293"/>
                <a:gd name="T19" fmla="*/ 0 h 222"/>
                <a:gd name="T20" fmla="*/ 0 w 293"/>
                <a:gd name="T21" fmla="*/ 4917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3"/>
                <a:gd name="T34" fmla="*/ 0 h 222"/>
                <a:gd name="T35" fmla="*/ 293 w 293"/>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3" h="222">
                  <a:moveTo>
                    <a:pt x="0" y="41"/>
                  </a:moveTo>
                  <a:lnTo>
                    <a:pt x="18" y="157"/>
                  </a:lnTo>
                  <a:lnTo>
                    <a:pt x="171" y="215"/>
                  </a:lnTo>
                  <a:lnTo>
                    <a:pt x="245" y="222"/>
                  </a:lnTo>
                  <a:lnTo>
                    <a:pt x="293" y="164"/>
                  </a:lnTo>
                  <a:lnTo>
                    <a:pt x="267" y="98"/>
                  </a:lnTo>
                  <a:lnTo>
                    <a:pt x="287" y="81"/>
                  </a:lnTo>
                  <a:lnTo>
                    <a:pt x="275" y="30"/>
                  </a:lnTo>
                  <a:lnTo>
                    <a:pt x="164" y="13"/>
                  </a:lnTo>
                  <a:lnTo>
                    <a:pt x="91" y="0"/>
                  </a:lnTo>
                  <a:lnTo>
                    <a:pt x="0" y="41"/>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82" name="Freeform 394">
              <a:extLst>
                <a:ext uri="{FF2B5EF4-FFF2-40B4-BE49-F238E27FC236}">
                  <a16:creationId xmlns:a16="http://schemas.microsoft.com/office/drawing/2014/main" id="{F176E185-337F-43AD-871A-0C63E24FFE9C}"/>
                </a:ext>
              </a:extLst>
            </p:cNvPr>
            <p:cNvSpPr>
              <a:spLocks noChangeAspect="1"/>
            </p:cNvSpPr>
            <p:nvPr/>
          </p:nvSpPr>
          <p:spPr bwMode="auto">
            <a:xfrm>
              <a:off x="4359275" y="3251254"/>
              <a:ext cx="193675" cy="130175"/>
            </a:xfrm>
            <a:custGeom>
              <a:avLst/>
              <a:gdLst>
                <a:gd name="T0" fmla="*/ 0 w 279"/>
                <a:gd name="T1" fmla="*/ 43920 h 163"/>
                <a:gd name="T2" fmla="*/ 40978 w 279"/>
                <a:gd name="T3" fmla="*/ 87841 h 163"/>
                <a:gd name="T4" fmla="*/ 122962 w 279"/>
                <a:gd name="T5" fmla="*/ 87841 h 163"/>
                <a:gd name="T6" fmla="*/ 143465 w 279"/>
                <a:gd name="T7" fmla="*/ 43920 h 163"/>
                <a:gd name="T8" fmla="*/ 122962 w 279"/>
                <a:gd name="T9" fmla="*/ 43920 h 163"/>
                <a:gd name="T10" fmla="*/ 102487 w 279"/>
                <a:gd name="T11" fmla="*/ 0 h 163"/>
                <a:gd name="T12" fmla="*/ 102487 w 279"/>
                <a:gd name="T13" fmla="*/ 0 h 163"/>
                <a:gd name="T14" fmla="*/ 40978 w 279"/>
                <a:gd name="T15" fmla="*/ 0 h 163"/>
                <a:gd name="T16" fmla="*/ 0 w 279"/>
                <a:gd name="T17" fmla="*/ 43920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9"/>
                <a:gd name="T28" fmla="*/ 0 h 163"/>
                <a:gd name="T29" fmla="*/ 279 w 279"/>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9" h="163">
                  <a:moveTo>
                    <a:pt x="0" y="79"/>
                  </a:moveTo>
                  <a:lnTo>
                    <a:pt x="75" y="147"/>
                  </a:lnTo>
                  <a:lnTo>
                    <a:pt x="249" y="163"/>
                  </a:lnTo>
                  <a:lnTo>
                    <a:pt x="279" y="106"/>
                  </a:lnTo>
                  <a:lnTo>
                    <a:pt x="235" y="102"/>
                  </a:lnTo>
                  <a:lnTo>
                    <a:pt x="230" y="54"/>
                  </a:lnTo>
                  <a:lnTo>
                    <a:pt x="191" y="0"/>
                  </a:lnTo>
                  <a:lnTo>
                    <a:pt x="75" y="11"/>
                  </a:lnTo>
                  <a:lnTo>
                    <a:pt x="0" y="79"/>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83" name="Freeform 397">
              <a:extLst>
                <a:ext uri="{FF2B5EF4-FFF2-40B4-BE49-F238E27FC236}">
                  <a16:creationId xmlns:a16="http://schemas.microsoft.com/office/drawing/2014/main" id="{6061149E-8EB1-44F0-A7A7-4DDAD5B78582}"/>
                </a:ext>
              </a:extLst>
            </p:cNvPr>
            <p:cNvSpPr>
              <a:spLocks noChangeAspect="1"/>
            </p:cNvSpPr>
            <p:nvPr/>
          </p:nvSpPr>
          <p:spPr bwMode="auto">
            <a:xfrm>
              <a:off x="4900613" y="1968554"/>
              <a:ext cx="101600" cy="49212"/>
            </a:xfrm>
            <a:custGeom>
              <a:avLst/>
              <a:gdLst>
                <a:gd name="T0" fmla="*/ 0 w 146"/>
                <a:gd name="T1" fmla="*/ 43384 h 62"/>
                <a:gd name="T2" fmla="*/ 20978 w 146"/>
                <a:gd name="T3" fmla="*/ 43384 h 62"/>
                <a:gd name="T4" fmla="*/ 20978 w 146"/>
                <a:gd name="T5" fmla="*/ 43384 h 62"/>
                <a:gd name="T6" fmla="*/ 62908 w 146"/>
                <a:gd name="T7" fmla="*/ 0 h 62"/>
                <a:gd name="T8" fmla="*/ 62908 w 146"/>
                <a:gd name="T9" fmla="*/ 43384 h 62"/>
                <a:gd name="T10" fmla="*/ 62908 w 146"/>
                <a:gd name="T11" fmla="*/ 43384 h 62"/>
                <a:gd name="T12" fmla="*/ 62908 w 146"/>
                <a:gd name="T13" fmla="*/ 43384 h 62"/>
                <a:gd name="T14" fmla="*/ 41929 w 146"/>
                <a:gd name="T15" fmla="*/ 43384 h 62"/>
                <a:gd name="T16" fmla="*/ 20978 w 146"/>
                <a:gd name="T17" fmla="*/ 43384 h 62"/>
                <a:gd name="T18" fmla="*/ 20978 w 146"/>
                <a:gd name="T19" fmla="*/ 43384 h 62"/>
                <a:gd name="T20" fmla="*/ 0 w 146"/>
                <a:gd name="T21" fmla="*/ 43384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62"/>
                <a:gd name="T35" fmla="*/ 146 w 146"/>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62">
                  <a:moveTo>
                    <a:pt x="0" y="44"/>
                  </a:moveTo>
                  <a:lnTo>
                    <a:pt x="30" y="30"/>
                  </a:lnTo>
                  <a:lnTo>
                    <a:pt x="8" y="17"/>
                  </a:lnTo>
                  <a:lnTo>
                    <a:pt x="112" y="0"/>
                  </a:lnTo>
                  <a:lnTo>
                    <a:pt x="131" y="2"/>
                  </a:lnTo>
                  <a:lnTo>
                    <a:pt x="111" y="17"/>
                  </a:lnTo>
                  <a:lnTo>
                    <a:pt x="146" y="17"/>
                  </a:lnTo>
                  <a:lnTo>
                    <a:pt x="53" y="52"/>
                  </a:lnTo>
                  <a:lnTo>
                    <a:pt x="30" y="62"/>
                  </a:lnTo>
                  <a:lnTo>
                    <a:pt x="36" y="47"/>
                  </a:lnTo>
                  <a:lnTo>
                    <a:pt x="0" y="44"/>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84" name="Freeform 398">
              <a:extLst>
                <a:ext uri="{FF2B5EF4-FFF2-40B4-BE49-F238E27FC236}">
                  <a16:creationId xmlns:a16="http://schemas.microsoft.com/office/drawing/2014/main" id="{61B44084-6511-40BA-974C-35F779E5AFA8}"/>
                </a:ext>
              </a:extLst>
            </p:cNvPr>
            <p:cNvSpPr>
              <a:spLocks noChangeAspect="1"/>
            </p:cNvSpPr>
            <p:nvPr/>
          </p:nvSpPr>
          <p:spPr bwMode="auto">
            <a:xfrm>
              <a:off x="4930775" y="2511479"/>
              <a:ext cx="39688" cy="25400"/>
            </a:xfrm>
            <a:custGeom>
              <a:avLst/>
              <a:gdLst>
                <a:gd name="T0" fmla="*/ 0 w 58"/>
                <a:gd name="T1" fmla="*/ 52494 h 31"/>
                <a:gd name="T2" fmla="*/ 19115 w 58"/>
                <a:gd name="T3" fmla="*/ 0 h 31"/>
                <a:gd name="T4" fmla="*/ 38256 w 58"/>
                <a:gd name="T5" fmla="*/ 52494 h 31"/>
                <a:gd name="T6" fmla="*/ 0 w 58"/>
                <a:gd name="T7" fmla="*/ 52494 h 31"/>
                <a:gd name="T8" fmla="*/ 0 60000 65536"/>
                <a:gd name="T9" fmla="*/ 0 60000 65536"/>
                <a:gd name="T10" fmla="*/ 0 60000 65536"/>
                <a:gd name="T11" fmla="*/ 0 60000 65536"/>
                <a:gd name="T12" fmla="*/ 0 w 58"/>
                <a:gd name="T13" fmla="*/ 0 h 31"/>
                <a:gd name="T14" fmla="*/ 58 w 58"/>
                <a:gd name="T15" fmla="*/ 31 h 31"/>
              </a:gdLst>
              <a:ahLst/>
              <a:cxnLst>
                <a:cxn ang="T8">
                  <a:pos x="T0" y="T1"/>
                </a:cxn>
                <a:cxn ang="T9">
                  <a:pos x="T2" y="T3"/>
                </a:cxn>
                <a:cxn ang="T10">
                  <a:pos x="T4" y="T5"/>
                </a:cxn>
                <a:cxn ang="T11">
                  <a:pos x="T6" y="T7"/>
                </a:cxn>
              </a:cxnLst>
              <a:rect l="T12" t="T13" r="T14" b="T15"/>
              <a:pathLst>
                <a:path w="58" h="31">
                  <a:moveTo>
                    <a:pt x="0" y="31"/>
                  </a:moveTo>
                  <a:lnTo>
                    <a:pt x="17" y="0"/>
                  </a:lnTo>
                  <a:lnTo>
                    <a:pt x="58" y="17"/>
                  </a:lnTo>
                  <a:lnTo>
                    <a:pt x="0" y="31"/>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85" name="Freeform 399">
              <a:extLst>
                <a:ext uri="{FF2B5EF4-FFF2-40B4-BE49-F238E27FC236}">
                  <a16:creationId xmlns:a16="http://schemas.microsoft.com/office/drawing/2014/main" id="{845BC18F-90B1-469A-A9E8-0DAF90144121}"/>
                </a:ext>
              </a:extLst>
            </p:cNvPr>
            <p:cNvSpPr>
              <a:spLocks noChangeAspect="1"/>
            </p:cNvSpPr>
            <p:nvPr/>
          </p:nvSpPr>
          <p:spPr bwMode="auto">
            <a:xfrm>
              <a:off x="5000625" y="2347966"/>
              <a:ext cx="127000" cy="111125"/>
            </a:xfrm>
            <a:custGeom>
              <a:avLst/>
              <a:gdLst>
                <a:gd name="T0" fmla="*/ 0 w 180"/>
                <a:gd name="T1" fmla="*/ 101885 h 135"/>
                <a:gd name="T2" fmla="*/ 22424 w 180"/>
                <a:gd name="T3" fmla="*/ 101885 h 135"/>
                <a:gd name="T4" fmla="*/ 22424 w 180"/>
                <a:gd name="T5" fmla="*/ 101885 h 135"/>
                <a:gd name="T6" fmla="*/ 44848 w 180"/>
                <a:gd name="T7" fmla="*/ 101885 h 135"/>
                <a:gd name="T8" fmla="*/ 44848 w 180"/>
                <a:gd name="T9" fmla="*/ 101885 h 135"/>
                <a:gd name="T10" fmla="*/ 44848 w 180"/>
                <a:gd name="T11" fmla="*/ 152798 h 135"/>
                <a:gd name="T12" fmla="*/ 112149 w 180"/>
                <a:gd name="T13" fmla="*/ 152798 h 135"/>
                <a:gd name="T14" fmla="*/ 89726 w 180"/>
                <a:gd name="T15" fmla="*/ 101885 h 135"/>
                <a:gd name="T16" fmla="*/ 67302 w 180"/>
                <a:gd name="T17" fmla="*/ 101885 h 135"/>
                <a:gd name="T18" fmla="*/ 67302 w 180"/>
                <a:gd name="T19" fmla="*/ 50912 h 135"/>
                <a:gd name="T20" fmla="*/ 89726 w 180"/>
                <a:gd name="T21" fmla="*/ 0 h 135"/>
                <a:gd name="T22" fmla="*/ 22424 w 180"/>
                <a:gd name="T23" fmla="*/ 50912 h 135"/>
                <a:gd name="T24" fmla="*/ 22424 w 180"/>
                <a:gd name="T25" fmla="*/ 101885 h 135"/>
                <a:gd name="T26" fmla="*/ 0 w 180"/>
                <a:gd name="T27" fmla="*/ 101885 h 1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135"/>
                <a:gd name="T44" fmla="*/ 180 w 180"/>
                <a:gd name="T45" fmla="*/ 135 h 1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135">
                  <a:moveTo>
                    <a:pt x="0" y="66"/>
                  </a:moveTo>
                  <a:lnTo>
                    <a:pt x="14" y="96"/>
                  </a:lnTo>
                  <a:lnTo>
                    <a:pt x="35" y="86"/>
                  </a:lnTo>
                  <a:lnTo>
                    <a:pt x="55" y="106"/>
                  </a:lnTo>
                  <a:lnTo>
                    <a:pt x="73" y="96"/>
                  </a:lnTo>
                  <a:lnTo>
                    <a:pt x="66" y="130"/>
                  </a:lnTo>
                  <a:lnTo>
                    <a:pt x="180" y="135"/>
                  </a:lnTo>
                  <a:lnTo>
                    <a:pt x="136" y="111"/>
                  </a:lnTo>
                  <a:lnTo>
                    <a:pt x="115" y="69"/>
                  </a:lnTo>
                  <a:lnTo>
                    <a:pt x="117" y="25"/>
                  </a:lnTo>
                  <a:lnTo>
                    <a:pt x="144" y="0"/>
                  </a:lnTo>
                  <a:lnTo>
                    <a:pt x="47" y="10"/>
                  </a:lnTo>
                  <a:lnTo>
                    <a:pt x="22" y="66"/>
                  </a:lnTo>
                  <a:lnTo>
                    <a:pt x="0" y="66"/>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86" name="Freeform 400">
              <a:extLst>
                <a:ext uri="{FF2B5EF4-FFF2-40B4-BE49-F238E27FC236}">
                  <a16:creationId xmlns:a16="http://schemas.microsoft.com/office/drawing/2014/main" id="{662A2637-2F21-4A63-A0BC-DDC8F29E23A5}"/>
                </a:ext>
              </a:extLst>
            </p:cNvPr>
            <p:cNvSpPr>
              <a:spLocks noChangeAspect="1"/>
            </p:cNvSpPr>
            <p:nvPr/>
          </p:nvSpPr>
          <p:spPr bwMode="auto">
            <a:xfrm>
              <a:off x="5046663" y="2173341"/>
              <a:ext cx="312738" cy="174625"/>
            </a:xfrm>
            <a:custGeom>
              <a:avLst/>
              <a:gdLst>
                <a:gd name="T0" fmla="*/ 0 w 452"/>
                <a:gd name="T1" fmla="*/ 135047 h 218"/>
                <a:gd name="T2" fmla="*/ 20234 w 452"/>
                <a:gd name="T3" fmla="*/ 135047 h 218"/>
                <a:gd name="T4" fmla="*/ 20234 w 452"/>
                <a:gd name="T5" fmla="*/ 135047 h 218"/>
                <a:gd name="T6" fmla="*/ 40441 w 452"/>
                <a:gd name="T7" fmla="*/ 135047 h 218"/>
                <a:gd name="T8" fmla="*/ 40441 w 452"/>
                <a:gd name="T9" fmla="*/ 135047 h 218"/>
                <a:gd name="T10" fmla="*/ 60675 w 452"/>
                <a:gd name="T11" fmla="*/ 135047 h 218"/>
                <a:gd name="T12" fmla="*/ 40441 w 452"/>
                <a:gd name="T13" fmla="*/ 135047 h 218"/>
                <a:gd name="T14" fmla="*/ 60675 w 452"/>
                <a:gd name="T15" fmla="*/ 135047 h 218"/>
                <a:gd name="T16" fmla="*/ 60675 w 452"/>
                <a:gd name="T17" fmla="*/ 135047 h 218"/>
                <a:gd name="T18" fmla="*/ 60675 w 452"/>
                <a:gd name="T19" fmla="*/ 135047 h 218"/>
                <a:gd name="T20" fmla="*/ 80909 w 452"/>
                <a:gd name="T21" fmla="*/ 135047 h 218"/>
                <a:gd name="T22" fmla="*/ 60675 w 452"/>
                <a:gd name="T23" fmla="*/ 135047 h 218"/>
                <a:gd name="T24" fmla="*/ 80909 w 452"/>
                <a:gd name="T25" fmla="*/ 135047 h 218"/>
                <a:gd name="T26" fmla="*/ 80909 w 452"/>
                <a:gd name="T27" fmla="*/ 135047 h 218"/>
                <a:gd name="T28" fmla="*/ 101116 w 452"/>
                <a:gd name="T29" fmla="*/ 135047 h 218"/>
                <a:gd name="T30" fmla="*/ 101116 w 452"/>
                <a:gd name="T31" fmla="*/ 90049 h 218"/>
                <a:gd name="T32" fmla="*/ 202259 w 452"/>
                <a:gd name="T33" fmla="*/ 44998 h 218"/>
                <a:gd name="T34" fmla="*/ 222466 w 452"/>
                <a:gd name="T35" fmla="*/ 44998 h 218"/>
                <a:gd name="T36" fmla="*/ 202259 w 452"/>
                <a:gd name="T37" fmla="*/ 0 h 218"/>
                <a:gd name="T38" fmla="*/ 161791 w 452"/>
                <a:gd name="T39" fmla="*/ 44998 h 218"/>
                <a:gd name="T40" fmla="*/ 101116 w 452"/>
                <a:gd name="T41" fmla="*/ 44998 h 218"/>
                <a:gd name="T42" fmla="*/ 60675 w 452"/>
                <a:gd name="T43" fmla="*/ 90049 h 218"/>
                <a:gd name="T44" fmla="*/ 40441 w 452"/>
                <a:gd name="T45" fmla="*/ 90049 h 218"/>
                <a:gd name="T46" fmla="*/ 40441 w 452"/>
                <a:gd name="T47" fmla="*/ 135047 h 218"/>
                <a:gd name="T48" fmla="*/ 40441 w 452"/>
                <a:gd name="T49" fmla="*/ 135047 h 218"/>
                <a:gd name="T50" fmla="*/ 40441 w 452"/>
                <a:gd name="T51" fmla="*/ 135047 h 218"/>
                <a:gd name="T52" fmla="*/ 40441 w 452"/>
                <a:gd name="T53" fmla="*/ 135047 h 218"/>
                <a:gd name="T54" fmla="*/ 20234 w 452"/>
                <a:gd name="T55" fmla="*/ 135047 h 218"/>
                <a:gd name="T56" fmla="*/ 40441 w 452"/>
                <a:gd name="T57" fmla="*/ 135047 h 218"/>
                <a:gd name="T58" fmla="*/ 0 w 452"/>
                <a:gd name="T59" fmla="*/ 135047 h 2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52"/>
                <a:gd name="T91" fmla="*/ 0 h 218"/>
                <a:gd name="T92" fmla="*/ 452 w 452"/>
                <a:gd name="T93" fmla="*/ 218 h 21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52" h="218">
                  <a:moveTo>
                    <a:pt x="0" y="189"/>
                  </a:moveTo>
                  <a:lnTo>
                    <a:pt x="43" y="194"/>
                  </a:lnTo>
                  <a:lnTo>
                    <a:pt x="14" y="214"/>
                  </a:lnTo>
                  <a:lnTo>
                    <a:pt x="91" y="218"/>
                  </a:lnTo>
                  <a:lnTo>
                    <a:pt x="94" y="194"/>
                  </a:lnTo>
                  <a:lnTo>
                    <a:pt x="113" y="198"/>
                  </a:lnTo>
                  <a:lnTo>
                    <a:pt x="92" y="184"/>
                  </a:lnTo>
                  <a:lnTo>
                    <a:pt x="122" y="189"/>
                  </a:lnTo>
                  <a:lnTo>
                    <a:pt x="115" y="160"/>
                  </a:lnTo>
                  <a:lnTo>
                    <a:pt x="130" y="177"/>
                  </a:lnTo>
                  <a:lnTo>
                    <a:pt x="152" y="162"/>
                  </a:lnTo>
                  <a:lnTo>
                    <a:pt x="137" y="145"/>
                  </a:lnTo>
                  <a:lnTo>
                    <a:pt x="183" y="147"/>
                  </a:lnTo>
                  <a:lnTo>
                    <a:pt x="171" y="136"/>
                  </a:lnTo>
                  <a:lnTo>
                    <a:pt x="193" y="138"/>
                  </a:lnTo>
                  <a:lnTo>
                    <a:pt x="204" y="116"/>
                  </a:lnTo>
                  <a:lnTo>
                    <a:pt x="428" y="47"/>
                  </a:lnTo>
                  <a:lnTo>
                    <a:pt x="452" y="20"/>
                  </a:lnTo>
                  <a:lnTo>
                    <a:pt x="408" y="0"/>
                  </a:lnTo>
                  <a:lnTo>
                    <a:pt x="314" y="44"/>
                  </a:lnTo>
                  <a:lnTo>
                    <a:pt x="217" y="44"/>
                  </a:lnTo>
                  <a:lnTo>
                    <a:pt x="112" y="104"/>
                  </a:lnTo>
                  <a:lnTo>
                    <a:pt x="55" y="111"/>
                  </a:lnTo>
                  <a:lnTo>
                    <a:pt x="57" y="136"/>
                  </a:lnTo>
                  <a:lnTo>
                    <a:pt x="89" y="138"/>
                  </a:lnTo>
                  <a:lnTo>
                    <a:pt x="55" y="139"/>
                  </a:lnTo>
                  <a:lnTo>
                    <a:pt x="70" y="150"/>
                  </a:lnTo>
                  <a:lnTo>
                    <a:pt x="43" y="162"/>
                  </a:lnTo>
                  <a:lnTo>
                    <a:pt x="74" y="176"/>
                  </a:lnTo>
                  <a:lnTo>
                    <a:pt x="0" y="189"/>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87" name="Freeform 401">
              <a:extLst>
                <a:ext uri="{FF2B5EF4-FFF2-40B4-BE49-F238E27FC236}">
                  <a16:creationId xmlns:a16="http://schemas.microsoft.com/office/drawing/2014/main" id="{CE1DDD09-55A2-42AA-B6B7-589D1FD43B6F}"/>
                </a:ext>
              </a:extLst>
            </p:cNvPr>
            <p:cNvSpPr>
              <a:spLocks noChangeAspect="1"/>
            </p:cNvSpPr>
            <p:nvPr/>
          </p:nvSpPr>
          <p:spPr bwMode="auto">
            <a:xfrm>
              <a:off x="5224463" y="1939979"/>
              <a:ext cx="60325" cy="38100"/>
            </a:xfrm>
            <a:custGeom>
              <a:avLst/>
              <a:gdLst>
                <a:gd name="T0" fmla="*/ 0 w 85"/>
                <a:gd name="T1" fmla="*/ 58719 h 45"/>
                <a:gd name="T2" fmla="*/ 23684 w 85"/>
                <a:gd name="T3" fmla="*/ 58719 h 45"/>
                <a:gd name="T4" fmla="*/ 47368 w 85"/>
                <a:gd name="T5" fmla="*/ 58719 h 45"/>
                <a:gd name="T6" fmla="*/ 23684 w 85"/>
                <a:gd name="T7" fmla="*/ 0 h 45"/>
                <a:gd name="T8" fmla="*/ 0 w 85"/>
                <a:gd name="T9" fmla="*/ 58719 h 45"/>
                <a:gd name="T10" fmla="*/ 0 60000 65536"/>
                <a:gd name="T11" fmla="*/ 0 60000 65536"/>
                <a:gd name="T12" fmla="*/ 0 60000 65536"/>
                <a:gd name="T13" fmla="*/ 0 60000 65536"/>
                <a:gd name="T14" fmla="*/ 0 60000 65536"/>
                <a:gd name="T15" fmla="*/ 0 w 85"/>
                <a:gd name="T16" fmla="*/ 0 h 45"/>
                <a:gd name="T17" fmla="*/ 85 w 85"/>
                <a:gd name="T18" fmla="*/ 45 h 45"/>
              </a:gdLst>
              <a:ahLst/>
              <a:cxnLst>
                <a:cxn ang="T10">
                  <a:pos x="T0" y="T1"/>
                </a:cxn>
                <a:cxn ang="T11">
                  <a:pos x="T2" y="T3"/>
                </a:cxn>
                <a:cxn ang="T12">
                  <a:pos x="T4" y="T5"/>
                </a:cxn>
                <a:cxn ang="T13">
                  <a:pos x="T6" y="T7"/>
                </a:cxn>
                <a:cxn ang="T14">
                  <a:pos x="T8" y="T9"/>
                </a:cxn>
              </a:cxnLst>
              <a:rect l="T15" t="T16" r="T17" b="T18"/>
              <a:pathLst>
                <a:path w="85" h="45">
                  <a:moveTo>
                    <a:pt x="0" y="31"/>
                  </a:moveTo>
                  <a:lnTo>
                    <a:pt x="25" y="45"/>
                  </a:lnTo>
                  <a:lnTo>
                    <a:pt x="85" y="30"/>
                  </a:lnTo>
                  <a:lnTo>
                    <a:pt x="49" y="0"/>
                  </a:lnTo>
                  <a:lnTo>
                    <a:pt x="0" y="31"/>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88" name="Freeform 402">
              <a:extLst>
                <a:ext uri="{FF2B5EF4-FFF2-40B4-BE49-F238E27FC236}">
                  <a16:creationId xmlns:a16="http://schemas.microsoft.com/office/drawing/2014/main" id="{0B86BD00-2708-40B7-AB0D-C7E464D4B022}"/>
                </a:ext>
              </a:extLst>
            </p:cNvPr>
            <p:cNvSpPr>
              <a:spLocks noChangeAspect="1"/>
            </p:cNvSpPr>
            <p:nvPr/>
          </p:nvSpPr>
          <p:spPr bwMode="auto">
            <a:xfrm>
              <a:off x="5808663" y="2013004"/>
              <a:ext cx="57150" cy="22225"/>
            </a:xfrm>
            <a:custGeom>
              <a:avLst/>
              <a:gdLst>
                <a:gd name="T0" fmla="*/ 0 w 78"/>
                <a:gd name="T1" fmla="*/ 0 h 29"/>
                <a:gd name="T2" fmla="*/ 28018 w 78"/>
                <a:gd name="T3" fmla="*/ 0 h 29"/>
                <a:gd name="T4" fmla="*/ 28018 w 78"/>
                <a:gd name="T5" fmla="*/ 0 h 29"/>
                <a:gd name="T6" fmla="*/ 56000 w 78"/>
                <a:gd name="T7" fmla="*/ 0 h 29"/>
                <a:gd name="T8" fmla="*/ 84018 w 78"/>
                <a:gd name="T9" fmla="*/ 0 h 29"/>
                <a:gd name="T10" fmla="*/ 0 w 78"/>
                <a:gd name="T11" fmla="*/ 0 h 29"/>
                <a:gd name="T12" fmla="*/ 0 60000 65536"/>
                <a:gd name="T13" fmla="*/ 0 60000 65536"/>
                <a:gd name="T14" fmla="*/ 0 60000 65536"/>
                <a:gd name="T15" fmla="*/ 0 60000 65536"/>
                <a:gd name="T16" fmla="*/ 0 60000 65536"/>
                <a:gd name="T17" fmla="*/ 0 60000 65536"/>
                <a:gd name="T18" fmla="*/ 0 w 78"/>
                <a:gd name="T19" fmla="*/ 0 h 29"/>
                <a:gd name="T20" fmla="*/ 78 w 78"/>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78" h="29">
                  <a:moveTo>
                    <a:pt x="0" y="0"/>
                  </a:moveTo>
                  <a:lnTo>
                    <a:pt x="34" y="23"/>
                  </a:lnTo>
                  <a:lnTo>
                    <a:pt x="23" y="29"/>
                  </a:lnTo>
                  <a:lnTo>
                    <a:pt x="54" y="27"/>
                  </a:lnTo>
                  <a:lnTo>
                    <a:pt x="78" y="13"/>
                  </a:lnTo>
                  <a:lnTo>
                    <a:pt x="0" y="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89" name="Freeform 403">
              <a:extLst>
                <a:ext uri="{FF2B5EF4-FFF2-40B4-BE49-F238E27FC236}">
                  <a16:creationId xmlns:a16="http://schemas.microsoft.com/office/drawing/2014/main" id="{2B112491-D317-4F26-B7B8-50D81DDC804B}"/>
                </a:ext>
              </a:extLst>
            </p:cNvPr>
            <p:cNvSpPr>
              <a:spLocks noChangeAspect="1"/>
            </p:cNvSpPr>
            <p:nvPr/>
          </p:nvSpPr>
          <p:spPr bwMode="auto">
            <a:xfrm>
              <a:off x="5818188" y="1947916"/>
              <a:ext cx="130175" cy="66675"/>
            </a:xfrm>
            <a:custGeom>
              <a:avLst/>
              <a:gdLst>
                <a:gd name="T0" fmla="*/ 0 w 185"/>
                <a:gd name="T1" fmla="*/ 47774 h 82"/>
                <a:gd name="T2" fmla="*/ 22761 w 185"/>
                <a:gd name="T3" fmla="*/ 47774 h 82"/>
                <a:gd name="T4" fmla="*/ 68251 w 185"/>
                <a:gd name="T5" fmla="*/ 0 h 82"/>
                <a:gd name="T6" fmla="*/ 113773 w 185"/>
                <a:gd name="T7" fmla="*/ 47774 h 82"/>
                <a:gd name="T8" fmla="*/ 91012 w 185"/>
                <a:gd name="T9" fmla="*/ 47774 h 82"/>
                <a:gd name="T10" fmla="*/ 113773 w 185"/>
                <a:gd name="T11" fmla="*/ 47774 h 82"/>
                <a:gd name="T12" fmla="*/ 45521 w 185"/>
                <a:gd name="T13" fmla="*/ 47774 h 82"/>
                <a:gd name="T14" fmla="*/ 0 w 185"/>
                <a:gd name="T15" fmla="*/ 47774 h 82"/>
                <a:gd name="T16" fmla="*/ 0 60000 65536"/>
                <a:gd name="T17" fmla="*/ 0 60000 65536"/>
                <a:gd name="T18" fmla="*/ 0 60000 65536"/>
                <a:gd name="T19" fmla="*/ 0 60000 65536"/>
                <a:gd name="T20" fmla="*/ 0 60000 65536"/>
                <a:gd name="T21" fmla="*/ 0 60000 65536"/>
                <a:gd name="T22" fmla="*/ 0 60000 65536"/>
                <a:gd name="T23" fmla="*/ 0 60000 65536"/>
                <a:gd name="T24" fmla="*/ 0 w 185"/>
                <a:gd name="T25" fmla="*/ 0 h 82"/>
                <a:gd name="T26" fmla="*/ 185 w 185"/>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5" h="82">
                  <a:moveTo>
                    <a:pt x="0" y="68"/>
                  </a:moveTo>
                  <a:lnTo>
                    <a:pt x="50" y="23"/>
                  </a:lnTo>
                  <a:lnTo>
                    <a:pt x="120" y="0"/>
                  </a:lnTo>
                  <a:lnTo>
                    <a:pt x="185" y="41"/>
                  </a:lnTo>
                  <a:lnTo>
                    <a:pt x="164" y="47"/>
                  </a:lnTo>
                  <a:lnTo>
                    <a:pt x="170" y="65"/>
                  </a:lnTo>
                  <a:lnTo>
                    <a:pt x="74" y="82"/>
                  </a:lnTo>
                  <a:lnTo>
                    <a:pt x="0" y="68"/>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90" name="Freeform 404">
              <a:extLst>
                <a:ext uri="{FF2B5EF4-FFF2-40B4-BE49-F238E27FC236}">
                  <a16:creationId xmlns:a16="http://schemas.microsoft.com/office/drawing/2014/main" id="{7FACFCB6-A585-413C-A1EA-ACC3BCE93F32}"/>
                </a:ext>
              </a:extLst>
            </p:cNvPr>
            <p:cNvSpPr>
              <a:spLocks noChangeAspect="1"/>
            </p:cNvSpPr>
            <p:nvPr/>
          </p:nvSpPr>
          <p:spPr bwMode="auto">
            <a:xfrm>
              <a:off x="5846763" y="2005066"/>
              <a:ext cx="146050" cy="77787"/>
            </a:xfrm>
            <a:custGeom>
              <a:avLst/>
              <a:gdLst>
                <a:gd name="T0" fmla="*/ 0 w 211"/>
                <a:gd name="T1" fmla="*/ 50182 h 95"/>
                <a:gd name="T2" fmla="*/ 20108 w 211"/>
                <a:gd name="T3" fmla="*/ 50182 h 95"/>
                <a:gd name="T4" fmla="*/ 40217 w 211"/>
                <a:gd name="T5" fmla="*/ 100364 h 95"/>
                <a:gd name="T6" fmla="*/ 40217 w 211"/>
                <a:gd name="T7" fmla="*/ 100364 h 95"/>
                <a:gd name="T8" fmla="*/ 80407 w 211"/>
                <a:gd name="T9" fmla="*/ 100364 h 95"/>
                <a:gd name="T10" fmla="*/ 100515 w 211"/>
                <a:gd name="T11" fmla="*/ 100364 h 95"/>
                <a:gd name="T12" fmla="*/ 80407 w 211"/>
                <a:gd name="T13" fmla="*/ 50182 h 95"/>
                <a:gd name="T14" fmla="*/ 100515 w 211"/>
                <a:gd name="T15" fmla="*/ 100364 h 95"/>
                <a:gd name="T16" fmla="*/ 100515 w 211"/>
                <a:gd name="T17" fmla="*/ 50182 h 95"/>
                <a:gd name="T18" fmla="*/ 80407 w 211"/>
                <a:gd name="T19" fmla="*/ 50182 h 95"/>
                <a:gd name="T20" fmla="*/ 60298 w 211"/>
                <a:gd name="T21" fmla="*/ 50182 h 95"/>
                <a:gd name="T22" fmla="*/ 80407 w 211"/>
                <a:gd name="T23" fmla="*/ 50182 h 95"/>
                <a:gd name="T24" fmla="*/ 60298 w 211"/>
                <a:gd name="T25" fmla="*/ 0 h 95"/>
                <a:gd name="T26" fmla="*/ 40217 w 211"/>
                <a:gd name="T27" fmla="*/ 50182 h 95"/>
                <a:gd name="T28" fmla="*/ 0 w 211"/>
                <a:gd name="T29" fmla="*/ 50182 h 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1"/>
                <a:gd name="T46" fmla="*/ 0 h 95"/>
                <a:gd name="T47" fmla="*/ 211 w 211"/>
                <a:gd name="T48" fmla="*/ 95 h 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1" h="95">
                  <a:moveTo>
                    <a:pt x="0" y="41"/>
                  </a:moveTo>
                  <a:lnTo>
                    <a:pt x="39" y="47"/>
                  </a:lnTo>
                  <a:lnTo>
                    <a:pt x="65" y="79"/>
                  </a:lnTo>
                  <a:lnTo>
                    <a:pt x="86" y="69"/>
                  </a:lnTo>
                  <a:lnTo>
                    <a:pt x="172" y="95"/>
                  </a:lnTo>
                  <a:lnTo>
                    <a:pt x="202" y="83"/>
                  </a:lnTo>
                  <a:lnTo>
                    <a:pt x="181" y="59"/>
                  </a:lnTo>
                  <a:lnTo>
                    <a:pt x="198" y="65"/>
                  </a:lnTo>
                  <a:lnTo>
                    <a:pt x="211" y="28"/>
                  </a:lnTo>
                  <a:lnTo>
                    <a:pt x="164" y="10"/>
                  </a:lnTo>
                  <a:lnTo>
                    <a:pt x="120" y="35"/>
                  </a:lnTo>
                  <a:lnTo>
                    <a:pt x="157" y="21"/>
                  </a:lnTo>
                  <a:lnTo>
                    <a:pt x="134" y="0"/>
                  </a:lnTo>
                  <a:lnTo>
                    <a:pt x="60" y="8"/>
                  </a:lnTo>
                  <a:lnTo>
                    <a:pt x="0" y="41"/>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91" name="Freeform 405">
              <a:extLst>
                <a:ext uri="{FF2B5EF4-FFF2-40B4-BE49-F238E27FC236}">
                  <a16:creationId xmlns:a16="http://schemas.microsoft.com/office/drawing/2014/main" id="{75AF9082-2E27-4511-B303-618F6474B985}"/>
                </a:ext>
              </a:extLst>
            </p:cNvPr>
            <p:cNvSpPr>
              <a:spLocks noChangeAspect="1"/>
            </p:cNvSpPr>
            <p:nvPr/>
          </p:nvSpPr>
          <p:spPr bwMode="auto">
            <a:xfrm>
              <a:off x="5983288" y="2046341"/>
              <a:ext cx="120650" cy="77787"/>
            </a:xfrm>
            <a:custGeom>
              <a:avLst/>
              <a:gdLst>
                <a:gd name="T0" fmla="*/ 0 w 175"/>
                <a:gd name="T1" fmla="*/ 48145 h 95"/>
                <a:gd name="T2" fmla="*/ 19903 w 175"/>
                <a:gd name="T3" fmla="*/ 48145 h 95"/>
                <a:gd name="T4" fmla="*/ 79611 w 175"/>
                <a:gd name="T5" fmla="*/ 48145 h 95"/>
                <a:gd name="T6" fmla="*/ 79611 w 175"/>
                <a:gd name="T7" fmla="*/ 0 h 95"/>
                <a:gd name="T8" fmla="*/ 59709 w 175"/>
                <a:gd name="T9" fmla="*/ 0 h 95"/>
                <a:gd name="T10" fmla="*/ 39806 w 175"/>
                <a:gd name="T11" fmla="*/ 0 h 95"/>
                <a:gd name="T12" fmla="*/ 59709 w 175"/>
                <a:gd name="T13" fmla="*/ 0 h 95"/>
                <a:gd name="T14" fmla="*/ 39806 w 175"/>
                <a:gd name="T15" fmla="*/ 0 h 95"/>
                <a:gd name="T16" fmla="*/ 19903 w 175"/>
                <a:gd name="T17" fmla="*/ 48145 h 95"/>
                <a:gd name="T18" fmla="*/ 0 w 175"/>
                <a:gd name="T19" fmla="*/ 48145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95"/>
                <a:gd name="T32" fmla="*/ 175 w 175"/>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95">
                  <a:moveTo>
                    <a:pt x="0" y="80"/>
                  </a:moveTo>
                  <a:lnTo>
                    <a:pt x="13" y="95"/>
                  </a:lnTo>
                  <a:lnTo>
                    <a:pt x="160" y="75"/>
                  </a:lnTo>
                  <a:lnTo>
                    <a:pt x="175" y="44"/>
                  </a:lnTo>
                  <a:lnTo>
                    <a:pt x="133" y="18"/>
                  </a:lnTo>
                  <a:lnTo>
                    <a:pt x="98" y="28"/>
                  </a:lnTo>
                  <a:lnTo>
                    <a:pt x="105" y="7"/>
                  </a:lnTo>
                  <a:lnTo>
                    <a:pt x="85" y="0"/>
                  </a:lnTo>
                  <a:lnTo>
                    <a:pt x="16" y="69"/>
                  </a:lnTo>
                  <a:lnTo>
                    <a:pt x="0" y="8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92" name="Freeform 406">
              <a:extLst>
                <a:ext uri="{FF2B5EF4-FFF2-40B4-BE49-F238E27FC236}">
                  <a16:creationId xmlns:a16="http://schemas.microsoft.com/office/drawing/2014/main" id="{B9771271-F6E5-4C69-94D7-AA3FDED8CB9C}"/>
                </a:ext>
              </a:extLst>
            </p:cNvPr>
            <p:cNvSpPr>
              <a:spLocks noChangeAspect="1"/>
            </p:cNvSpPr>
            <p:nvPr/>
          </p:nvSpPr>
          <p:spPr bwMode="auto">
            <a:xfrm>
              <a:off x="6742113" y="2209854"/>
              <a:ext cx="139700" cy="73025"/>
            </a:xfrm>
            <a:custGeom>
              <a:avLst/>
              <a:gdLst>
                <a:gd name="T0" fmla="*/ 0 w 197"/>
                <a:gd name="T1" fmla="*/ 50693 h 89"/>
                <a:gd name="T2" fmla="*/ 23194 w 197"/>
                <a:gd name="T3" fmla="*/ 50693 h 89"/>
                <a:gd name="T4" fmla="*/ 46418 w 197"/>
                <a:gd name="T5" fmla="*/ 0 h 89"/>
                <a:gd name="T6" fmla="*/ 69612 w 197"/>
                <a:gd name="T7" fmla="*/ 50693 h 89"/>
                <a:gd name="T8" fmla="*/ 69612 w 197"/>
                <a:gd name="T9" fmla="*/ 50693 h 89"/>
                <a:gd name="T10" fmla="*/ 92836 w 197"/>
                <a:gd name="T11" fmla="*/ 50693 h 89"/>
                <a:gd name="T12" fmla="*/ 92836 w 197"/>
                <a:gd name="T13" fmla="*/ 50693 h 89"/>
                <a:gd name="T14" fmla="*/ 116029 w 197"/>
                <a:gd name="T15" fmla="*/ 101326 h 89"/>
                <a:gd name="T16" fmla="*/ 69612 w 197"/>
                <a:gd name="T17" fmla="*/ 101326 h 89"/>
                <a:gd name="T18" fmla="*/ 46418 w 197"/>
                <a:gd name="T19" fmla="*/ 101326 h 89"/>
                <a:gd name="T20" fmla="*/ 46418 w 197"/>
                <a:gd name="T21" fmla="*/ 101326 h 89"/>
                <a:gd name="T22" fmla="*/ 0 w 197"/>
                <a:gd name="T23" fmla="*/ 50693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7"/>
                <a:gd name="T37" fmla="*/ 0 h 89"/>
                <a:gd name="T38" fmla="*/ 197 w 197"/>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7" h="89">
                  <a:moveTo>
                    <a:pt x="0" y="48"/>
                  </a:moveTo>
                  <a:lnTo>
                    <a:pt x="40" y="4"/>
                  </a:lnTo>
                  <a:lnTo>
                    <a:pt x="68" y="0"/>
                  </a:lnTo>
                  <a:lnTo>
                    <a:pt x="114" y="34"/>
                  </a:lnTo>
                  <a:lnTo>
                    <a:pt x="121" y="9"/>
                  </a:lnTo>
                  <a:lnTo>
                    <a:pt x="170" y="30"/>
                  </a:lnTo>
                  <a:lnTo>
                    <a:pt x="165" y="62"/>
                  </a:lnTo>
                  <a:lnTo>
                    <a:pt x="197" y="74"/>
                  </a:lnTo>
                  <a:lnTo>
                    <a:pt x="95" y="81"/>
                  </a:lnTo>
                  <a:lnTo>
                    <a:pt x="88" y="67"/>
                  </a:lnTo>
                  <a:lnTo>
                    <a:pt x="71" y="89"/>
                  </a:lnTo>
                  <a:lnTo>
                    <a:pt x="0" y="48"/>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93" name="Freeform 407">
              <a:extLst>
                <a:ext uri="{FF2B5EF4-FFF2-40B4-BE49-F238E27FC236}">
                  <a16:creationId xmlns:a16="http://schemas.microsoft.com/office/drawing/2014/main" id="{FB0BD410-7C56-4BF9-8F1B-0EAFC0CA8D9C}"/>
                </a:ext>
              </a:extLst>
            </p:cNvPr>
            <p:cNvSpPr>
              <a:spLocks noChangeAspect="1"/>
            </p:cNvSpPr>
            <p:nvPr/>
          </p:nvSpPr>
          <p:spPr bwMode="auto">
            <a:xfrm>
              <a:off x="6838950" y="2213029"/>
              <a:ext cx="84138" cy="50800"/>
            </a:xfrm>
            <a:custGeom>
              <a:avLst/>
              <a:gdLst>
                <a:gd name="T0" fmla="*/ 0 w 121"/>
                <a:gd name="T1" fmla="*/ 0 h 61"/>
                <a:gd name="T2" fmla="*/ 21250 w 121"/>
                <a:gd name="T3" fmla="*/ 54329 h 61"/>
                <a:gd name="T4" fmla="*/ 21250 w 121"/>
                <a:gd name="T5" fmla="*/ 54329 h 61"/>
                <a:gd name="T6" fmla="*/ 21250 w 121"/>
                <a:gd name="T7" fmla="*/ 54329 h 61"/>
                <a:gd name="T8" fmla="*/ 42472 w 121"/>
                <a:gd name="T9" fmla="*/ 54329 h 61"/>
                <a:gd name="T10" fmla="*/ 63722 w 121"/>
                <a:gd name="T11" fmla="*/ 54329 h 61"/>
                <a:gd name="T12" fmla="*/ 0 w 121"/>
                <a:gd name="T13" fmla="*/ 0 h 61"/>
                <a:gd name="T14" fmla="*/ 0 60000 65536"/>
                <a:gd name="T15" fmla="*/ 0 60000 65536"/>
                <a:gd name="T16" fmla="*/ 0 60000 65536"/>
                <a:gd name="T17" fmla="*/ 0 60000 65536"/>
                <a:gd name="T18" fmla="*/ 0 60000 65536"/>
                <a:gd name="T19" fmla="*/ 0 60000 65536"/>
                <a:gd name="T20" fmla="*/ 0 60000 65536"/>
                <a:gd name="T21" fmla="*/ 0 w 121"/>
                <a:gd name="T22" fmla="*/ 0 h 61"/>
                <a:gd name="T23" fmla="*/ 121 w 121"/>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61">
                  <a:moveTo>
                    <a:pt x="0" y="0"/>
                  </a:moveTo>
                  <a:lnTo>
                    <a:pt x="41" y="23"/>
                  </a:lnTo>
                  <a:lnTo>
                    <a:pt x="28" y="43"/>
                  </a:lnTo>
                  <a:lnTo>
                    <a:pt x="49" y="61"/>
                  </a:lnTo>
                  <a:lnTo>
                    <a:pt x="85" y="61"/>
                  </a:lnTo>
                  <a:lnTo>
                    <a:pt x="121" y="38"/>
                  </a:lnTo>
                  <a:lnTo>
                    <a:pt x="0" y="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94" name="Freeform 408">
              <a:extLst>
                <a:ext uri="{FF2B5EF4-FFF2-40B4-BE49-F238E27FC236}">
                  <a16:creationId xmlns:a16="http://schemas.microsoft.com/office/drawing/2014/main" id="{3D1EC292-5A26-4794-9FAF-6B029859837D}"/>
                </a:ext>
              </a:extLst>
            </p:cNvPr>
            <p:cNvSpPr>
              <a:spLocks noChangeAspect="1"/>
            </p:cNvSpPr>
            <p:nvPr/>
          </p:nvSpPr>
          <p:spPr bwMode="auto">
            <a:xfrm>
              <a:off x="6848475" y="3062341"/>
              <a:ext cx="61913" cy="257175"/>
            </a:xfrm>
            <a:custGeom>
              <a:avLst/>
              <a:gdLst>
                <a:gd name="T0" fmla="*/ 0 w 91"/>
                <a:gd name="T1" fmla="*/ 94712 h 318"/>
                <a:gd name="T2" fmla="*/ 18973 w 91"/>
                <a:gd name="T3" fmla="*/ 94712 h 318"/>
                <a:gd name="T4" fmla="*/ 18973 w 91"/>
                <a:gd name="T5" fmla="*/ 284137 h 318"/>
                <a:gd name="T6" fmla="*/ 18973 w 91"/>
                <a:gd name="T7" fmla="*/ 236809 h 318"/>
                <a:gd name="T8" fmla="*/ 37946 w 91"/>
                <a:gd name="T9" fmla="*/ 236809 h 318"/>
                <a:gd name="T10" fmla="*/ 18973 w 91"/>
                <a:gd name="T11" fmla="*/ 189425 h 318"/>
                <a:gd name="T12" fmla="*/ 18973 w 91"/>
                <a:gd name="T13" fmla="*/ 189425 h 318"/>
                <a:gd name="T14" fmla="*/ 37946 w 91"/>
                <a:gd name="T15" fmla="*/ 189425 h 318"/>
                <a:gd name="T16" fmla="*/ 18973 w 91"/>
                <a:gd name="T17" fmla="*/ 94712 h 318"/>
                <a:gd name="T18" fmla="*/ 18973 w 91"/>
                <a:gd name="T19" fmla="*/ 0 h 318"/>
                <a:gd name="T20" fmla="*/ 0 w 91"/>
                <a:gd name="T21" fmla="*/ 94712 h 3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318"/>
                <a:gd name="T35" fmla="*/ 91 w 91"/>
                <a:gd name="T36" fmla="*/ 318 h 3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318">
                  <a:moveTo>
                    <a:pt x="0" y="80"/>
                  </a:moveTo>
                  <a:lnTo>
                    <a:pt x="15" y="120"/>
                  </a:lnTo>
                  <a:lnTo>
                    <a:pt x="15" y="318"/>
                  </a:lnTo>
                  <a:lnTo>
                    <a:pt x="30" y="293"/>
                  </a:lnTo>
                  <a:lnTo>
                    <a:pt x="54" y="310"/>
                  </a:lnTo>
                  <a:lnTo>
                    <a:pt x="29" y="254"/>
                  </a:lnTo>
                  <a:lnTo>
                    <a:pt x="42" y="199"/>
                  </a:lnTo>
                  <a:lnTo>
                    <a:pt x="91" y="216"/>
                  </a:lnTo>
                  <a:lnTo>
                    <a:pt x="44" y="112"/>
                  </a:lnTo>
                  <a:lnTo>
                    <a:pt x="30" y="0"/>
                  </a:lnTo>
                  <a:lnTo>
                    <a:pt x="0" y="8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95" name="Freeform 409">
              <a:extLst>
                <a:ext uri="{FF2B5EF4-FFF2-40B4-BE49-F238E27FC236}">
                  <a16:creationId xmlns:a16="http://schemas.microsoft.com/office/drawing/2014/main" id="{AA472661-0D97-4B16-994A-D4708A292556}"/>
                </a:ext>
              </a:extLst>
            </p:cNvPr>
            <p:cNvSpPr>
              <a:spLocks noChangeAspect="1"/>
            </p:cNvSpPr>
            <p:nvPr/>
          </p:nvSpPr>
          <p:spPr bwMode="auto">
            <a:xfrm>
              <a:off x="6938963" y="2240016"/>
              <a:ext cx="96838" cy="38100"/>
            </a:xfrm>
            <a:custGeom>
              <a:avLst/>
              <a:gdLst>
                <a:gd name="T0" fmla="*/ 0 w 137"/>
                <a:gd name="T1" fmla="*/ 0 h 47"/>
                <a:gd name="T2" fmla="*/ 23471 w 137"/>
                <a:gd name="T3" fmla="*/ 0 h 47"/>
                <a:gd name="T4" fmla="*/ 46912 w 137"/>
                <a:gd name="T5" fmla="*/ 0 h 47"/>
                <a:gd name="T6" fmla="*/ 93824 w 137"/>
                <a:gd name="T7" fmla="*/ 0 h 47"/>
                <a:gd name="T8" fmla="*/ 0 w 137"/>
                <a:gd name="T9" fmla="*/ 0 h 47"/>
                <a:gd name="T10" fmla="*/ 0 60000 65536"/>
                <a:gd name="T11" fmla="*/ 0 60000 65536"/>
                <a:gd name="T12" fmla="*/ 0 60000 65536"/>
                <a:gd name="T13" fmla="*/ 0 60000 65536"/>
                <a:gd name="T14" fmla="*/ 0 60000 65536"/>
                <a:gd name="T15" fmla="*/ 0 w 137"/>
                <a:gd name="T16" fmla="*/ 0 h 47"/>
                <a:gd name="T17" fmla="*/ 137 w 137"/>
                <a:gd name="T18" fmla="*/ 47 h 47"/>
              </a:gdLst>
              <a:ahLst/>
              <a:cxnLst>
                <a:cxn ang="T10">
                  <a:pos x="T0" y="T1"/>
                </a:cxn>
                <a:cxn ang="T11">
                  <a:pos x="T2" y="T3"/>
                </a:cxn>
                <a:cxn ang="T12">
                  <a:pos x="T4" y="T5"/>
                </a:cxn>
                <a:cxn ang="T13">
                  <a:pos x="T6" y="T7"/>
                </a:cxn>
                <a:cxn ang="T14">
                  <a:pos x="T8" y="T9"/>
                </a:cxn>
              </a:cxnLst>
              <a:rect l="T15" t="T16" r="T17" b="T18"/>
              <a:pathLst>
                <a:path w="137" h="47">
                  <a:moveTo>
                    <a:pt x="0" y="0"/>
                  </a:moveTo>
                  <a:lnTo>
                    <a:pt x="24" y="31"/>
                  </a:lnTo>
                  <a:lnTo>
                    <a:pt x="88" y="47"/>
                  </a:lnTo>
                  <a:lnTo>
                    <a:pt x="137" y="36"/>
                  </a:lnTo>
                  <a:lnTo>
                    <a:pt x="0" y="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96" name="Freeform 422">
              <a:extLst>
                <a:ext uri="{FF2B5EF4-FFF2-40B4-BE49-F238E27FC236}">
                  <a16:creationId xmlns:a16="http://schemas.microsoft.com/office/drawing/2014/main" id="{345E08FA-A891-4C38-8E31-D53962A6DCF2}"/>
                </a:ext>
              </a:extLst>
            </p:cNvPr>
            <p:cNvSpPr>
              <a:spLocks noChangeAspect="1"/>
            </p:cNvSpPr>
            <p:nvPr/>
          </p:nvSpPr>
          <p:spPr bwMode="auto">
            <a:xfrm>
              <a:off x="4478338" y="3436991"/>
              <a:ext cx="57150" cy="50800"/>
            </a:xfrm>
            <a:custGeom>
              <a:avLst/>
              <a:gdLst>
                <a:gd name="T0" fmla="*/ 0 w 83"/>
                <a:gd name="T1" fmla="*/ 0 h 63"/>
                <a:gd name="T2" fmla="*/ 19282 w 83"/>
                <a:gd name="T3" fmla="*/ 0 h 63"/>
                <a:gd name="T4" fmla="*/ 19282 w 83"/>
                <a:gd name="T5" fmla="*/ 0 h 63"/>
                <a:gd name="T6" fmla="*/ 38564 w 83"/>
                <a:gd name="T7" fmla="*/ 0 h 63"/>
                <a:gd name="T8" fmla="*/ 19282 w 83"/>
                <a:gd name="T9" fmla="*/ 0 h 63"/>
                <a:gd name="T10" fmla="*/ 19282 w 83"/>
                <a:gd name="T11" fmla="*/ 0 h 63"/>
                <a:gd name="T12" fmla="*/ 19282 w 83"/>
                <a:gd name="T13" fmla="*/ 0 h 63"/>
                <a:gd name="T14" fmla="*/ 0 w 83"/>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63"/>
                <a:gd name="T26" fmla="*/ 83 w 83"/>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63">
                  <a:moveTo>
                    <a:pt x="0" y="41"/>
                  </a:moveTo>
                  <a:lnTo>
                    <a:pt x="12" y="3"/>
                  </a:lnTo>
                  <a:lnTo>
                    <a:pt x="57" y="0"/>
                  </a:lnTo>
                  <a:lnTo>
                    <a:pt x="83" y="31"/>
                  </a:lnTo>
                  <a:lnTo>
                    <a:pt x="46" y="33"/>
                  </a:lnTo>
                  <a:lnTo>
                    <a:pt x="5" y="63"/>
                  </a:lnTo>
                  <a:lnTo>
                    <a:pt x="23" y="44"/>
                  </a:lnTo>
                  <a:lnTo>
                    <a:pt x="0" y="41"/>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97" name="Freeform 423">
              <a:extLst>
                <a:ext uri="{FF2B5EF4-FFF2-40B4-BE49-F238E27FC236}">
                  <a16:creationId xmlns:a16="http://schemas.microsoft.com/office/drawing/2014/main" id="{B1F2257D-3C45-4245-B030-57F52FE5EA9F}"/>
                </a:ext>
              </a:extLst>
            </p:cNvPr>
            <p:cNvSpPr>
              <a:spLocks noChangeAspect="1"/>
            </p:cNvSpPr>
            <p:nvPr/>
          </p:nvSpPr>
          <p:spPr bwMode="auto">
            <a:xfrm>
              <a:off x="4486275" y="3430641"/>
              <a:ext cx="376238" cy="166687"/>
            </a:xfrm>
            <a:custGeom>
              <a:avLst/>
              <a:gdLst>
                <a:gd name="T0" fmla="*/ 0 w 540"/>
                <a:gd name="T1" fmla="*/ 90206 h 208"/>
                <a:gd name="T2" fmla="*/ 21195 w 540"/>
                <a:gd name="T3" fmla="*/ 90206 h 208"/>
                <a:gd name="T4" fmla="*/ 21195 w 540"/>
                <a:gd name="T5" fmla="*/ 135282 h 208"/>
                <a:gd name="T6" fmla="*/ 21195 w 540"/>
                <a:gd name="T7" fmla="*/ 135282 h 208"/>
                <a:gd name="T8" fmla="*/ 21195 w 540"/>
                <a:gd name="T9" fmla="*/ 135282 h 208"/>
                <a:gd name="T10" fmla="*/ 42362 w 540"/>
                <a:gd name="T11" fmla="*/ 135282 h 208"/>
                <a:gd name="T12" fmla="*/ 21195 w 540"/>
                <a:gd name="T13" fmla="*/ 135282 h 208"/>
                <a:gd name="T14" fmla="*/ 42362 w 540"/>
                <a:gd name="T15" fmla="*/ 135282 h 208"/>
                <a:gd name="T16" fmla="*/ 63557 w 540"/>
                <a:gd name="T17" fmla="*/ 135282 h 208"/>
                <a:gd name="T18" fmla="*/ 84724 w 540"/>
                <a:gd name="T19" fmla="*/ 135282 h 208"/>
                <a:gd name="T20" fmla="*/ 105919 w 540"/>
                <a:gd name="T21" fmla="*/ 135282 h 208"/>
                <a:gd name="T22" fmla="*/ 169477 w 540"/>
                <a:gd name="T23" fmla="*/ 135282 h 208"/>
                <a:gd name="T24" fmla="*/ 148281 w 540"/>
                <a:gd name="T25" fmla="*/ 135282 h 208"/>
                <a:gd name="T26" fmla="*/ 169477 w 540"/>
                <a:gd name="T27" fmla="*/ 135282 h 208"/>
                <a:gd name="T28" fmla="*/ 254200 w 540"/>
                <a:gd name="T29" fmla="*/ 135282 h 208"/>
                <a:gd name="T30" fmla="*/ 296562 w 540"/>
                <a:gd name="T31" fmla="*/ 135282 h 208"/>
                <a:gd name="T32" fmla="*/ 296562 w 540"/>
                <a:gd name="T33" fmla="*/ 90206 h 208"/>
                <a:gd name="T34" fmla="*/ 296562 w 540"/>
                <a:gd name="T35" fmla="*/ 90206 h 208"/>
                <a:gd name="T36" fmla="*/ 254200 w 540"/>
                <a:gd name="T37" fmla="*/ 45076 h 208"/>
                <a:gd name="T38" fmla="*/ 233034 w 540"/>
                <a:gd name="T39" fmla="*/ 45076 h 208"/>
                <a:gd name="T40" fmla="*/ 190644 w 540"/>
                <a:gd name="T41" fmla="*/ 45076 h 208"/>
                <a:gd name="T42" fmla="*/ 148281 w 540"/>
                <a:gd name="T43" fmla="*/ 0 h 208"/>
                <a:gd name="T44" fmla="*/ 105919 w 540"/>
                <a:gd name="T45" fmla="*/ 0 h 208"/>
                <a:gd name="T46" fmla="*/ 84724 w 540"/>
                <a:gd name="T47" fmla="*/ 45076 h 208"/>
                <a:gd name="T48" fmla="*/ 42362 w 540"/>
                <a:gd name="T49" fmla="*/ 45076 h 208"/>
                <a:gd name="T50" fmla="*/ 63557 w 540"/>
                <a:gd name="T51" fmla="*/ 45076 h 208"/>
                <a:gd name="T52" fmla="*/ 0 w 540"/>
                <a:gd name="T53" fmla="*/ 90206 h 2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0"/>
                <a:gd name="T82" fmla="*/ 0 h 208"/>
                <a:gd name="T83" fmla="*/ 540 w 540"/>
                <a:gd name="T84" fmla="*/ 208 h 2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0" h="208">
                  <a:moveTo>
                    <a:pt x="0" y="70"/>
                  </a:moveTo>
                  <a:lnTo>
                    <a:pt x="23" y="123"/>
                  </a:lnTo>
                  <a:lnTo>
                    <a:pt x="2" y="130"/>
                  </a:lnTo>
                  <a:lnTo>
                    <a:pt x="23" y="139"/>
                  </a:lnTo>
                  <a:lnTo>
                    <a:pt x="30" y="173"/>
                  </a:lnTo>
                  <a:lnTo>
                    <a:pt x="61" y="169"/>
                  </a:lnTo>
                  <a:lnTo>
                    <a:pt x="30" y="184"/>
                  </a:lnTo>
                  <a:lnTo>
                    <a:pt x="67" y="179"/>
                  </a:lnTo>
                  <a:lnTo>
                    <a:pt x="104" y="200"/>
                  </a:lnTo>
                  <a:lnTo>
                    <a:pt x="138" y="177"/>
                  </a:lnTo>
                  <a:lnTo>
                    <a:pt x="191" y="205"/>
                  </a:lnTo>
                  <a:lnTo>
                    <a:pt x="283" y="177"/>
                  </a:lnTo>
                  <a:lnTo>
                    <a:pt x="281" y="208"/>
                  </a:lnTo>
                  <a:lnTo>
                    <a:pt x="299" y="177"/>
                  </a:lnTo>
                  <a:lnTo>
                    <a:pt x="475" y="167"/>
                  </a:lnTo>
                  <a:lnTo>
                    <a:pt x="540" y="164"/>
                  </a:lnTo>
                  <a:lnTo>
                    <a:pt x="521" y="92"/>
                  </a:lnTo>
                  <a:lnTo>
                    <a:pt x="535" y="77"/>
                  </a:lnTo>
                  <a:lnTo>
                    <a:pt x="480" y="14"/>
                  </a:lnTo>
                  <a:lnTo>
                    <a:pt x="442" y="14"/>
                  </a:lnTo>
                  <a:lnTo>
                    <a:pt x="346" y="41"/>
                  </a:lnTo>
                  <a:lnTo>
                    <a:pt x="259" y="0"/>
                  </a:lnTo>
                  <a:lnTo>
                    <a:pt x="207" y="0"/>
                  </a:lnTo>
                  <a:lnTo>
                    <a:pt x="139" y="38"/>
                  </a:lnTo>
                  <a:lnTo>
                    <a:pt x="84" y="29"/>
                  </a:lnTo>
                  <a:lnTo>
                    <a:pt x="101" y="47"/>
                  </a:lnTo>
                  <a:lnTo>
                    <a:pt x="0" y="7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98" name="Freeform 446">
              <a:extLst>
                <a:ext uri="{FF2B5EF4-FFF2-40B4-BE49-F238E27FC236}">
                  <a16:creationId xmlns:a16="http://schemas.microsoft.com/office/drawing/2014/main" id="{62B437C1-1122-4807-B2DB-648CF4C34A1C}"/>
                </a:ext>
              </a:extLst>
            </p:cNvPr>
            <p:cNvSpPr>
              <a:spLocks noChangeAspect="1"/>
            </p:cNvSpPr>
            <p:nvPr/>
          </p:nvSpPr>
          <p:spPr bwMode="auto">
            <a:xfrm>
              <a:off x="4225925" y="3292529"/>
              <a:ext cx="190500" cy="171450"/>
            </a:xfrm>
            <a:custGeom>
              <a:avLst/>
              <a:gdLst>
                <a:gd name="T0" fmla="*/ 0 w 274"/>
                <a:gd name="T1" fmla="*/ 46316 h 213"/>
                <a:gd name="T2" fmla="*/ 0 w 274"/>
                <a:gd name="T3" fmla="*/ 46316 h 213"/>
                <a:gd name="T4" fmla="*/ 42208 w 274"/>
                <a:gd name="T5" fmla="*/ 0 h 213"/>
                <a:gd name="T6" fmla="*/ 63298 w 274"/>
                <a:gd name="T7" fmla="*/ 46316 h 213"/>
                <a:gd name="T8" fmla="*/ 105478 w 274"/>
                <a:gd name="T9" fmla="*/ 46316 h 213"/>
                <a:gd name="T10" fmla="*/ 147686 w 274"/>
                <a:gd name="T11" fmla="*/ 92633 h 213"/>
                <a:gd name="T12" fmla="*/ 147686 w 274"/>
                <a:gd name="T13" fmla="*/ 139005 h 213"/>
                <a:gd name="T14" fmla="*/ 147686 w 274"/>
                <a:gd name="T15" fmla="*/ 185321 h 213"/>
                <a:gd name="T16" fmla="*/ 105478 w 274"/>
                <a:gd name="T17" fmla="*/ 185321 h 213"/>
                <a:gd name="T18" fmla="*/ 105478 w 274"/>
                <a:gd name="T19" fmla="*/ 139005 h 213"/>
                <a:gd name="T20" fmla="*/ 84388 w 274"/>
                <a:gd name="T21" fmla="*/ 139005 h 213"/>
                <a:gd name="T22" fmla="*/ 42208 w 274"/>
                <a:gd name="T23" fmla="*/ 92633 h 213"/>
                <a:gd name="T24" fmla="*/ 21090 w 274"/>
                <a:gd name="T25" fmla="*/ 46316 h 213"/>
                <a:gd name="T26" fmla="*/ 21090 w 274"/>
                <a:gd name="T27" fmla="*/ 92633 h 213"/>
                <a:gd name="T28" fmla="*/ 0 w 274"/>
                <a:gd name="T29" fmla="*/ 46316 h 2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4"/>
                <a:gd name="T46" fmla="*/ 0 h 213"/>
                <a:gd name="T47" fmla="*/ 274 w 274"/>
                <a:gd name="T48" fmla="*/ 213 h 2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4" h="213">
                  <a:moveTo>
                    <a:pt x="0" y="49"/>
                  </a:moveTo>
                  <a:lnTo>
                    <a:pt x="0" y="15"/>
                  </a:lnTo>
                  <a:lnTo>
                    <a:pt x="70" y="0"/>
                  </a:lnTo>
                  <a:lnTo>
                    <a:pt x="127" y="42"/>
                  </a:lnTo>
                  <a:lnTo>
                    <a:pt x="191" y="29"/>
                  </a:lnTo>
                  <a:lnTo>
                    <a:pt x="266" y="97"/>
                  </a:lnTo>
                  <a:lnTo>
                    <a:pt x="256" y="168"/>
                  </a:lnTo>
                  <a:lnTo>
                    <a:pt x="274" y="199"/>
                  </a:lnTo>
                  <a:lnTo>
                    <a:pt x="216" y="213"/>
                  </a:lnTo>
                  <a:lnTo>
                    <a:pt x="189" y="155"/>
                  </a:lnTo>
                  <a:lnTo>
                    <a:pt x="165" y="179"/>
                  </a:lnTo>
                  <a:lnTo>
                    <a:pt x="70" y="121"/>
                  </a:lnTo>
                  <a:lnTo>
                    <a:pt x="25" y="61"/>
                  </a:lnTo>
                  <a:lnTo>
                    <a:pt x="2" y="73"/>
                  </a:lnTo>
                  <a:lnTo>
                    <a:pt x="0" y="49"/>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99" name="Freeform 501">
              <a:extLst>
                <a:ext uri="{FF2B5EF4-FFF2-40B4-BE49-F238E27FC236}">
                  <a16:creationId xmlns:a16="http://schemas.microsoft.com/office/drawing/2014/main" id="{9A4928CE-D755-486C-BCC4-3AF04D4C63C7}"/>
                </a:ext>
              </a:extLst>
            </p:cNvPr>
            <p:cNvSpPr>
              <a:spLocks noChangeAspect="1"/>
            </p:cNvSpPr>
            <p:nvPr/>
          </p:nvSpPr>
          <p:spPr bwMode="auto">
            <a:xfrm>
              <a:off x="4419600" y="3021066"/>
              <a:ext cx="163513" cy="144462"/>
            </a:xfrm>
            <a:custGeom>
              <a:avLst/>
              <a:gdLst>
                <a:gd name="T0" fmla="*/ 44001 w 233"/>
                <a:gd name="T1" fmla="*/ 0 h 180"/>
                <a:gd name="T2" fmla="*/ 44001 w 233"/>
                <a:gd name="T3" fmla="*/ 45344 h 180"/>
                <a:gd name="T4" fmla="*/ 66002 w 233"/>
                <a:gd name="T5" fmla="*/ 45344 h 180"/>
                <a:gd name="T6" fmla="*/ 88003 w 233"/>
                <a:gd name="T7" fmla="*/ 45344 h 180"/>
                <a:gd name="T8" fmla="*/ 110003 w 233"/>
                <a:gd name="T9" fmla="*/ 45344 h 180"/>
                <a:gd name="T10" fmla="*/ 110003 w 233"/>
                <a:gd name="T11" fmla="*/ 45344 h 180"/>
                <a:gd name="T12" fmla="*/ 110003 w 233"/>
                <a:gd name="T13" fmla="*/ 45344 h 180"/>
                <a:gd name="T14" fmla="*/ 110003 w 233"/>
                <a:gd name="T15" fmla="*/ 45344 h 180"/>
                <a:gd name="T16" fmla="*/ 132004 w 233"/>
                <a:gd name="T17" fmla="*/ 45344 h 180"/>
                <a:gd name="T18" fmla="*/ 132004 w 233"/>
                <a:gd name="T19" fmla="*/ 45344 h 180"/>
                <a:gd name="T20" fmla="*/ 132004 w 233"/>
                <a:gd name="T21" fmla="*/ 45344 h 180"/>
                <a:gd name="T22" fmla="*/ 110003 w 233"/>
                <a:gd name="T23" fmla="*/ 45344 h 180"/>
                <a:gd name="T24" fmla="*/ 110003 w 233"/>
                <a:gd name="T25" fmla="*/ 45344 h 180"/>
                <a:gd name="T26" fmla="*/ 110003 w 233"/>
                <a:gd name="T27" fmla="*/ 45344 h 180"/>
                <a:gd name="T28" fmla="*/ 110003 w 233"/>
                <a:gd name="T29" fmla="*/ 136087 h 180"/>
                <a:gd name="T30" fmla="*/ 110003 w 233"/>
                <a:gd name="T31" fmla="*/ 136087 h 180"/>
                <a:gd name="T32" fmla="*/ 110003 w 233"/>
                <a:gd name="T33" fmla="*/ 136087 h 180"/>
                <a:gd name="T34" fmla="*/ 110003 w 233"/>
                <a:gd name="T35" fmla="*/ 136087 h 180"/>
                <a:gd name="T36" fmla="*/ 110003 w 233"/>
                <a:gd name="T37" fmla="*/ 136087 h 180"/>
                <a:gd name="T38" fmla="*/ 110003 w 233"/>
                <a:gd name="T39" fmla="*/ 136087 h 180"/>
                <a:gd name="T40" fmla="*/ 110003 w 233"/>
                <a:gd name="T41" fmla="*/ 136087 h 180"/>
                <a:gd name="T42" fmla="*/ 88003 w 233"/>
                <a:gd name="T43" fmla="*/ 136087 h 180"/>
                <a:gd name="T44" fmla="*/ 88003 w 233"/>
                <a:gd name="T45" fmla="*/ 136087 h 180"/>
                <a:gd name="T46" fmla="*/ 88003 w 233"/>
                <a:gd name="T47" fmla="*/ 136087 h 180"/>
                <a:gd name="T48" fmla="*/ 66002 w 233"/>
                <a:gd name="T49" fmla="*/ 136087 h 180"/>
                <a:gd name="T50" fmla="*/ 66002 w 233"/>
                <a:gd name="T51" fmla="*/ 136087 h 180"/>
                <a:gd name="T52" fmla="*/ 44001 w 233"/>
                <a:gd name="T53" fmla="*/ 136087 h 180"/>
                <a:gd name="T54" fmla="*/ 22000 w 233"/>
                <a:gd name="T55" fmla="*/ 136087 h 180"/>
                <a:gd name="T56" fmla="*/ 22000 w 233"/>
                <a:gd name="T57" fmla="*/ 136087 h 180"/>
                <a:gd name="T58" fmla="*/ 22000 w 233"/>
                <a:gd name="T59" fmla="*/ 136087 h 180"/>
                <a:gd name="T60" fmla="*/ 0 w 233"/>
                <a:gd name="T61" fmla="*/ 136087 h 180"/>
                <a:gd name="T62" fmla="*/ 22000 w 233"/>
                <a:gd name="T63" fmla="*/ 45344 h 180"/>
                <a:gd name="T64" fmla="*/ 22000 w 233"/>
                <a:gd name="T65" fmla="*/ 45344 h 180"/>
                <a:gd name="T66" fmla="*/ 22000 w 233"/>
                <a:gd name="T67" fmla="*/ 45344 h 180"/>
                <a:gd name="T68" fmla="*/ 22000 w 233"/>
                <a:gd name="T69" fmla="*/ 45344 h 180"/>
                <a:gd name="T70" fmla="*/ 22000 w 233"/>
                <a:gd name="T71" fmla="*/ 45344 h 180"/>
                <a:gd name="T72" fmla="*/ 22000 w 233"/>
                <a:gd name="T73" fmla="*/ 45344 h 180"/>
                <a:gd name="T74" fmla="*/ 22000 w 233"/>
                <a:gd name="T75" fmla="*/ 45344 h 180"/>
                <a:gd name="T76" fmla="*/ 44001 w 233"/>
                <a:gd name="T77" fmla="*/ 45344 h 180"/>
                <a:gd name="T78" fmla="*/ 44001 w 233"/>
                <a:gd name="T79" fmla="*/ 0 h 180"/>
                <a:gd name="T80" fmla="*/ 44001 w 233"/>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3"/>
                <a:gd name="T124" fmla="*/ 0 h 180"/>
                <a:gd name="T125" fmla="*/ 233 w 233"/>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3" h="180">
                  <a:moveTo>
                    <a:pt x="78" y="0"/>
                  </a:moveTo>
                  <a:lnTo>
                    <a:pt x="96" y="3"/>
                  </a:lnTo>
                  <a:lnTo>
                    <a:pt x="116" y="16"/>
                  </a:lnTo>
                  <a:lnTo>
                    <a:pt x="147" y="16"/>
                  </a:lnTo>
                  <a:lnTo>
                    <a:pt x="180" y="22"/>
                  </a:lnTo>
                  <a:lnTo>
                    <a:pt x="195" y="43"/>
                  </a:lnTo>
                  <a:lnTo>
                    <a:pt x="208" y="74"/>
                  </a:lnTo>
                  <a:lnTo>
                    <a:pt x="214" y="84"/>
                  </a:lnTo>
                  <a:lnTo>
                    <a:pt x="226" y="95"/>
                  </a:lnTo>
                  <a:lnTo>
                    <a:pt x="233" y="102"/>
                  </a:lnTo>
                  <a:lnTo>
                    <a:pt x="233" y="114"/>
                  </a:lnTo>
                  <a:lnTo>
                    <a:pt x="219" y="114"/>
                  </a:lnTo>
                  <a:lnTo>
                    <a:pt x="199" y="114"/>
                  </a:lnTo>
                  <a:lnTo>
                    <a:pt x="208" y="125"/>
                  </a:lnTo>
                  <a:lnTo>
                    <a:pt x="216" y="133"/>
                  </a:lnTo>
                  <a:lnTo>
                    <a:pt x="219" y="149"/>
                  </a:lnTo>
                  <a:lnTo>
                    <a:pt x="208" y="156"/>
                  </a:lnTo>
                  <a:lnTo>
                    <a:pt x="191" y="156"/>
                  </a:lnTo>
                  <a:lnTo>
                    <a:pt x="188" y="156"/>
                  </a:lnTo>
                  <a:lnTo>
                    <a:pt x="180" y="163"/>
                  </a:lnTo>
                  <a:lnTo>
                    <a:pt x="180" y="177"/>
                  </a:lnTo>
                  <a:lnTo>
                    <a:pt x="167" y="180"/>
                  </a:lnTo>
                  <a:lnTo>
                    <a:pt x="156" y="174"/>
                  </a:lnTo>
                  <a:lnTo>
                    <a:pt x="137" y="170"/>
                  </a:lnTo>
                  <a:lnTo>
                    <a:pt x="122" y="163"/>
                  </a:lnTo>
                  <a:lnTo>
                    <a:pt x="105" y="166"/>
                  </a:lnTo>
                  <a:lnTo>
                    <a:pt x="56" y="149"/>
                  </a:lnTo>
                  <a:lnTo>
                    <a:pt x="38" y="152"/>
                  </a:lnTo>
                  <a:lnTo>
                    <a:pt x="20" y="149"/>
                  </a:lnTo>
                  <a:lnTo>
                    <a:pt x="13" y="163"/>
                  </a:lnTo>
                  <a:lnTo>
                    <a:pt x="0" y="132"/>
                  </a:lnTo>
                  <a:lnTo>
                    <a:pt x="21" y="112"/>
                  </a:lnTo>
                  <a:lnTo>
                    <a:pt x="7" y="74"/>
                  </a:lnTo>
                  <a:lnTo>
                    <a:pt x="20" y="78"/>
                  </a:lnTo>
                  <a:lnTo>
                    <a:pt x="23" y="70"/>
                  </a:lnTo>
                  <a:lnTo>
                    <a:pt x="25" y="56"/>
                  </a:lnTo>
                  <a:lnTo>
                    <a:pt x="35" y="49"/>
                  </a:lnTo>
                  <a:lnTo>
                    <a:pt x="38" y="32"/>
                  </a:lnTo>
                  <a:lnTo>
                    <a:pt x="54" y="15"/>
                  </a:lnTo>
                  <a:lnTo>
                    <a:pt x="64" y="0"/>
                  </a:lnTo>
                  <a:lnTo>
                    <a:pt x="78" y="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00" name="Freeform 502">
              <a:extLst>
                <a:ext uri="{FF2B5EF4-FFF2-40B4-BE49-F238E27FC236}">
                  <a16:creationId xmlns:a16="http://schemas.microsoft.com/office/drawing/2014/main" id="{1A6C2102-3321-4A5C-8078-46090B700D9D}"/>
                </a:ext>
              </a:extLst>
            </p:cNvPr>
            <p:cNvSpPr>
              <a:spLocks noChangeAspect="1"/>
            </p:cNvSpPr>
            <p:nvPr/>
          </p:nvSpPr>
          <p:spPr bwMode="auto">
            <a:xfrm>
              <a:off x="4397375" y="3124254"/>
              <a:ext cx="360363" cy="239712"/>
            </a:xfrm>
            <a:custGeom>
              <a:avLst/>
              <a:gdLst>
                <a:gd name="T0" fmla="*/ 149724 w 516"/>
                <a:gd name="T1" fmla="*/ 0 h 297"/>
                <a:gd name="T2" fmla="*/ 171093 w 516"/>
                <a:gd name="T3" fmla="*/ 0 h 297"/>
                <a:gd name="T4" fmla="*/ 171093 w 516"/>
                <a:gd name="T5" fmla="*/ 0 h 297"/>
                <a:gd name="T6" fmla="*/ 192490 w 516"/>
                <a:gd name="T7" fmla="*/ 0 h 297"/>
                <a:gd name="T8" fmla="*/ 192490 w 516"/>
                <a:gd name="T9" fmla="*/ 46057 h 297"/>
                <a:gd name="T10" fmla="*/ 235256 w 516"/>
                <a:gd name="T11" fmla="*/ 46057 h 297"/>
                <a:gd name="T12" fmla="*/ 235256 w 516"/>
                <a:gd name="T13" fmla="*/ 46057 h 297"/>
                <a:gd name="T14" fmla="*/ 256653 w 516"/>
                <a:gd name="T15" fmla="*/ 46057 h 297"/>
                <a:gd name="T16" fmla="*/ 256653 w 516"/>
                <a:gd name="T17" fmla="*/ 92169 h 297"/>
                <a:gd name="T18" fmla="*/ 235256 w 516"/>
                <a:gd name="T19" fmla="*/ 138227 h 297"/>
                <a:gd name="T20" fmla="*/ 213887 w 516"/>
                <a:gd name="T21" fmla="*/ 138227 h 297"/>
                <a:gd name="T22" fmla="*/ 213887 w 516"/>
                <a:gd name="T23" fmla="*/ 184338 h 297"/>
                <a:gd name="T24" fmla="*/ 192490 w 516"/>
                <a:gd name="T25" fmla="*/ 184338 h 297"/>
                <a:gd name="T26" fmla="*/ 192490 w 516"/>
                <a:gd name="T27" fmla="*/ 138227 h 297"/>
                <a:gd name="T28" fmla="*/ 171093 w 516"/>
                <a:gd name="T29" fmla="*/ 138227 h 297"/>
                <a:gd name="T30" fmla="*/ 171093 w 516"/>
                <a:gd name="T31" fmla="*/ 138227 h 297"/>
                <a:gd name="T32" fmla="*/ 106930 w 516"/>
                <a:gd name="T33" fmla="*/ 184338 h 297"/>
                <a:gd name="T34" fmla="*/ 106930 w 516"/>
                <a:gd name="T35" fmla="*/ 138227 h 297"/>
                <a:gd name="T36" fmla="*/ 106930 w 516"/>
                <a:gd name="T37" fmla="*/ 138227 h 297"/>
                <a:gd name="T38" fmla="*/ 128327 w 516"/>
                <a:gd name="T39" fmla="*/ 138227 h 297"/>
                <a:gd name="T40" fmla="*/ 106930 w 516"/>
                <a:gd name="T41" fmla="*/ 92169 h 297"/>
                <a:gd name="T42" fmla="*/ 85561 w 516"/>
                <a:gd name="T43" fmla="*/ 92169 h 297"/>
                <a:gd name="T44" fmla="*/ 42766 w 516"/>
                <a:gd name="T45" fmla="*/ 92169 h 297"/>
                <a:gd name="T46" fmla="*/ 21397 w 516"/>
                <a:gd name="T47" fmla="*/ 92169 h 297"/>
                <a:gd name="T48" fmla="*/ 21397 w 516"/>
                <a:gd name="T49" fmla="*/ 46057 h 297"/>
                <a:gd name="T50" fmla="*/ 42766 w 516"/>
                <a:gd name="T51" fmla="*/ 46057 h 297"/>
                <a:gd name="T52" fmla="*/ 21397 w 516"/>
                <a:gd name="T53" fmla="*/ 0 h 297"/>
                <a:gd name="T54" fmla="*/ 42766 w 516"/>
                <a:gd name="T55" fmla="*/ 0 h 297"/>
                <a:gd name="T56" fmla="*/ 64164 w 516"/>
                <a:gd name="T57" fmla="*/ 0 h 297"/>
                <a:gd name="T58" fmla="*/ 85561 w 516"/>
                <a:gd name="T59" fmla="*/ 0 h 297"/>
                <a:gd name="T60" fmla="*/ 106930 w 516"/>
                <a:gd name="T61" fmla="*/ 0 h 297"/>
                <a:gd name="T62" fmla="*/ 106930 w 516"/>
                <a:gd name="T63" fmla="*/ 0 h 297"/>
                <a:gd name="T64" fmla="*/ 106930 w 516"/>
                <a:gd name="T65" fmla="*/ 0 h 297"/>
                <a:gd name="T66" fmla="*/ 149724 w 516"/>
                <a:gd name="T67" fmla="*/ 0 h 2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6"/>
                <a:gd name="T103" fmla="*/ 0 h 297"/>
                <a:gd name="T104" fmla="*/ 516 w 516"/>
                <a:gd name="T105" fmla="*/ 297 h 2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6" h="297">
                  <a:moveTo>
                    <a:pt x="257" y="14"/>
                  </a:moveTo>
                  <a:lnTo>
                    <a:pt x="265" y="11"/>
                  </a:lnTo>
                  <a:lnTo>
                    <a:pt x="279" y="4"/>
                  </a:lnTo>
                  <a:lnTo>
                    <a:pt x="291" y="0"/>
                  </a:lnTo>
                  <a:lnTo>
                    <a:pt x="313" y="4"/>
                  </a:lnTo>
                  <a:lnTo>
                    <a:pt x="320" y="20"/>
                  </a:lnTo>
                  <a:lnTo>
                    <a:pt x="326" y="37"/>
                  </a:lnTo>
                  <a:lnTo>
                    <a:pt x="334" y="44"/>
                  </a:lnTo>
                  <a:lnTo>
                    <a:pt x="346" y="40"/>
                  </a:lnTo>
                  <a:lnTo>
                    <a:pt x="371" y="65"/>
                  </a:lnTo>
                  <a:lnTo>
                    <a:pt x="384" y="84"/>
                  </a:lnTo>
                  <a:lnTo>
                    <a:pt x="419" y="96"/>
                  </a:lnTo>
                  <a:lnTo>
                    <a:pt x="443" y="101"/>
                  </a:lnTo>
                  <a:lnTo>
                    <a:pt x="453" y="96"/>
                  </a:lnTo>
                  <a:lnTo>
                    <a:pt x="475" y="106"/>
                  </a:lnTo>
                  <a:lnTo>
                    <a:pt x="501" y="110"/>
                  </a:lnTo>
                  <a:lnTo>
                    <a:pt x="516" y="156"/>
                  </a:lnTo>
                  <a:lnTo>
                    <a:pt x="489" y="161"/>
                  </a:lnTo>
                  <a:lnTo>
                    <a:pt x="486" y="184"/>
                  </a:lnTo>
                  <a:lnTo>
                    <a:pt x="445" y="207"/>
                  </a:lnTo>
                  <a:lnTo>
                    <a:pt x="385" y="222"/>
                  </a:lnTo>
                  <a:lnTo>
                    <a:pt x="380" y="242"/>
                  </a:lnTo>
                  <a:lnTo>
                    <a:pt x="354" y="235"/>
                  </a:lnTo>
                  <a:lnTo>
                    <a:pt x="383" y="262"/>
                  </a:lnTo>
                  <a:lnTo>
                    <a:pt x="417" y="266"/>
                  </a:lnTo>
                  <a:lnTo>
                    <a:pt x="349" y="297"/>
                  </a:lnTo>
                  <a:lnTo>
                    <a:pt x="309" y="263"/>
                  </a:lnTo>
                  <a:lnTo>
                    <a:pt x="341" y="238"/>
                  </a:lnTo>
                  <a:lnTo>
                    <a:pt x="309" y="232"/>
                  </a:lnTo>
                  <a:lnTo>
                    <a:pt x="288" y="232"/>
                  </a:lnTo>
                  <a:lnTo>
                    <a:pt x="293" y="211"/>
                  </a:lnTo>
                  <a:lnTo>
                    <a:pt x="286" y="214"/>
                  </a:lnTo>
                  <a:lnTo>
                    <a:pt x="238" y="225"/>
                  </a:lnTo>
                  <a:lnTo>
                    <a:pt x="220" y="263"/>
                  </a:lnTo>
                  <a:lnTo>
                    <a:pt x="189" y="260"/>
                  </a:lnTo>
                  <a:lnTo>
                    <a:pt x="197" y="235"/>
                  </a:lnTo>
                  <a:lnTo>
                    <a:pt x="197" y="222"/>
                  </a:lnTo>
                  <a:lnTo>
                    <a:pt x="217" y="215"/>
                  </a:lnTo>
                  <a:lnTo>
                    <a:pt x="225" y="208"/>
                  </a:lnTo>
                  <a:lnTo>
                    <a:pt x="228" y="201"/>
                  </a:lnTo>
                  <a:lnTo>
                    <a:pt x="217" y="197"/>
                  </a:lnTo>
                  <a:lnTo>
                    <a:pt x="203" y="170"/>
                  </a:lnTo>
                  <a:lnTo>
                    <a:pt x="183" y="152"/>
                  </a:lnTo>
                  <a:lnTo>
                    <a:pt x="156" y="152"/>
                  </a:lnTo>
                  <a:lnTo>
                    <a:pt x="125" y="160"/>
                  </a:lnTo>
                  <a:lnTo>
                    <a:pt x="78" y="161"/>
                  </a:lnTo>
                  <a:lnTo>
                    <a:pt x="54" y="167"/>
                  </a:lnTo>
                  <a:lnTo>
                    <a:pt x="19" y="167"/>
                  </a:lnTo>
                  <a:lnTo>
                    <a:pt x="0" y="150"/>
                  </a:lnTo>
                  <a:lnTo>
                    <a:pt x="12" y="123"/>
                  </a:lnTo>
                  <a:lnTo>
                    <a:pt x="31" y="95"/>
                  </a:lnTo>
                  <a:lnTo>
                    <a:pt x="56" y="67"/>
                  </a:lnTo>
                  <a:lnTo>
                    <a:pt x="46" y="33"/>
                  </a:lnTo>
                  <a:lnTo>
                    <a:pt x="46" y="27"/>
                  </a:lnTo>
                  <a:lnTo>
                    <a:pt x="53" y="20"/>
                  </a:lnTo>
                  <a:lnTo>
                    <a:pt x="71" y="23"/>
                  </a:lnTo>
                  <a:lnTo>
                    <a:pt x="89" y="20"/>
                  </a:lnTo>
                  <a:lnTo>
                    <a:pt x="114" y="28"/>
                  </a:lnTo>
                  <a:lnTo>
                    <a:pt x="136" y="37"/>
                  </a:lnTo>
                  <a:lnTo>
                    <a:pt x="155" y="33"/>
                  </a:lnTo>
                  <a:lnTo>
                    <a:pt x="170" y="41"/>
                  </a:lnTo>
                  <a:lnTo>
                    <a:pt x="189" y="45"/>
                  </a:lnTo>
                  <a:lnTo>
                    <a:pt x="200" y="51"/>
                  </a:lnTo>
                  <a:lnTo>
                    <a:pt x="213" y="48"/>
                  </a:lnTo>
                  <a:lnTo>
                    <a:pt x="214" y="34"/>
                  </a:lnTo>
                  <a:lnTo>
                    <a:pt x="221" y="27"/>
                  </a:lnTo>
                  <a:lnTo>
                    <a:pt x="241" y="27"/>
                  </a:lnTo>
                  <a:lnTo>
                    <a:pt x="249" y="23"/>
                  </a:lnTo>
                  <a:lnTo>
                    <a:pt x="257" y="14"/>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01" name="Freeform 503">
              <a:extLst>
                <a:ext uri="{FF2B5EF4-FFF2-40B4-BE49-F238E27FC236}">
                  <a16:creationId xmlns:a16="http://schemas.microsoft.com/office/drawing/2014/main" id="{17A7AC41-19CA-4B50-8DB2-B3ABFDD32E87}"/>
                </a:ext>
              </a:extLst>
            </p:cNvPr>
            <p:cNvSpPr>
              <a:spLocks noChangeAspect="1"/>
            </p:cNvSpPr>
            <p:nvPr/>
          </p:nvSpPr>
          <p:spPr bwMode="auto">
            <a:xfrm>
              <a:off x="4494213" y="3246491"/>
              <a:ext cx="65088" cy="87312"/>
            </a:xfrm>
            <a:custGeom>
              <a:avLst/>
              <a:gdLst>
                <a:gd name="T0" fmla="*/ 17800 w 97"/>
                <a:gd name="T1" fmla="*/ 49380 h 107"/>
                <a:gd name="T2" fmla="*/ 17800 w 97"/>
                <a:gd name="T3" fmla="*/ 49380 h 107"/>
                <a:gd name="T4" fmla="*/ 17800 w 97"/>
                <a:gd name="T5" fmla="*/ 49380 h 107"/>
                <a:gd name="T6" fmla="*/ 17800 w 97"/>
                <a:gd name="T7" fmla="*/ 98760 h 107"/>
                <a:gd name="T8" fmla="*/ 35577 w 97"/>
                <a:gd name="T9" fmla="*/ 98760 h 107"/>
                <a:gd name="T10" fmla="*/ 35577 w 97"/>
                <a:gd name="T11" fmla="*/ 98760 h 107"/>
                <a:gd name="T12" fmla="*/ 35577 w 97"/>
                <a:gd name="T13" fmla="*/ 98760 h 107"/>
                <a:gd name="T14" fmla="*/ 35577 w 97"/>
                <a:gd name="T15" fmla="*/ 49380 h 107"/>
                <a:gd name="T16" fmla="*/ 35577 w 97"/>
                <a:gd name="T17" fmla="*/ 49380 h 107"/>
                <a:gd name="T18" fmla="*/ 35577 w 97"/>
                <a:gd name="T19" fmla="*/ 49380 h 107"/>
                <a:gd name="T20" fmla="*/ 35577 w 97"/>
                <a:gd name="T21" fmla="*/ 49380 h 107"/>
                <a:gd name="T22" fmla="*/ 17800 w 97"/>
                <a:gd name="T23" fmla="*/ 49380 h 107"/>
                <a:gd name="T24" fmla="*/ 17800 w 97"/>
                <a:gd name="T25" fmla="*/ 0 h 107"/>
                <a:gd name="T26" fmla="*/ 0 w 97"/>
                <a:gd name="T27" fmla="*/ 49380 h 107"/>
                <a:gd name="T28" fmla="*/ 17800 w 97"/>
                <a:gd name="T29" fmla="*/ 49380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107"/>
                <a:gd name="T47" fmla="*/ 97 w 97"/>
                <a:gd name="T48" fmla="*/ 107 h 1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107">
                  <a:moveTo>
                    <a:pt x="23" y="29"/>
                  </a:moveTo>
                  <a:lnTo>
                    <a:pt x="34" y="45"/>
                  </a:lnTo>
                  <a:lnTo>
                    <a:pt x="40" y="58"/>
                  </a:lnTo>
                  <a:lnTo>
                    <a:pt x="46" y="106"/>
                  </a:lnTo>
                  <a:lnTo>
                    <a:pt x="56" y="107"/>
                  </a:lnTo>
                  <a:lnTo>
                    <a:pt x="64" y="83"/>
                  </a:lnTo>
                  <a:lnTo>
                    <a:pt x="64" y="69"/>
                  </a:lnTo>
                  <a:lnTo>
                    <a:pt x="91" y="62"/>
                  </a:lnTo>
                  <a:lnTo>
                    <a:pt x="97" y="49"/>
                  </a:lnTo>
                  <a:lnTo>
                    <a:pt x="85" y="46"/>
                  </a:lnTo>
                  <a:lnTo>
                    <a:pt x="71" y="19"/>
                  </a:lnTo>
                  <a:lnTo>
                    <a:pt x="50" y="1"/>
                  </a:lnTo>
                  <a:lnTo>
                    <a:pt x="23" y="0"/>
                  </a:lnTo>
                  <a:lnTo>
                    <a:pt x="0" y="4"/>
                  </a:lnTo>
                  <a:lnTo>
                    <a:pt x="23" y="29"/>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02" name="Freeform 396">
              <a:extLst>
                <a:ext uri="{FF2B5EF4-FFF2-40B4-BE49-F238E27FC236}">
                  <a16:creationId xmlns:a16="http://schemas.microsoft.com/office/drawing/2014/main" id="{E8E6B8B2-B541-44D1-B178-8CD5F5773DA9}"/>
                </a:ext>
              </a:extLst>
            </p:cNvPr>
            <p:cNvSpPr>
              <a:spLocks noChangeAspect="1"/>
            </p:cNvSpPr>
            <p:nvPr/>
          </p:nvSpPr>
          <p:spPr bwMode="auto">
            <a:xfrm>
              <a:off x="4348163" y="2143179"/>
              <a:ext cx="3494088" cy="1296987"/>
            </a:xfrm>
            <a:custGeom>
              <a:avLst/>
              <a:gdLst>
                <a:gd name="T0" fmla="*/ 42378 w 5011"/>
                <a:gd name="T1" fmla="*/ 697559 h 1606"/>
                <a:gd name="T2" fmla="*/ 148337 w 5011"/>
                <a:gd name="T3" fmla="*/ 604582 h 1606"/>
                <a:gd name="T4" fmla="*/ 148337 w 5011"/>
                <a:gd name="T5" fmla="*/ 418569 h 1606"/>
                <a:gd name="T6" fmla="*/ 254267 w 5011"/>
                <a:gd name="T7" fmla="*/ 325535 h 1606"/>
                <a:gd name="T8" fmla="*/ 275470 w 5011"/>
                <a:gd name="T9" fmla="*/ 558092 h 1606"/>
                <a:gd name="T10" fmla="*/ 317848 w 5011"/>
                <a:gd name="T11" fmla="*/ 511547 h 1606"/>
                <a:gd name="T12" fmla="*/ 402604 w 5011"/>
                <a:gd name="T13" fmla="*/ 418569 h 1606"/>
                <a:gd name="T14" fmla="*/ 614493 w 5011"/>
                <a:gd name="T15" fmla="*/ 325535 h 1606"/>
                <a:gd name="T16" fmla="*/ 784004 w 5011"/>
                <a:gd name="T17" fmla="*/ 325535 h 1606"/>
                <a:gd name="T18" fmla="*/ 784004 w 5011"/>
                <a:gd name="T19" fmla="*/ 232501 h 1606"/>
                <a:gd name="T20" fmla="*/ 847585 w 5011"/>
                <a:gd name="T21" fmla="*/ 418569 h 1606"/>
                <a:gd name="T22" fmla="*/ 868760 w 5011"/>
                <a:gd name="T23" fmla="*/ 325535 h 1606"/>
                <a:gd name="T24" fmla="*/ 911138 w 5011"/>
                <a:gd name="T25" fmla="*/ 325535 h 1606"/>
                <a:gd name="T26" fmla="*/ 868760 w 5011"/>
                <a:gd name="T27" fmla="*/ 279046 h 1606"/>
                <a:gd name="T28" fmla="*/ 995894 w 5011"/>
                <a:gd name="T29" fmla="*/ 279046 h 1606"/>
                <a:gd name="T30" fmla="*/ 1059475 w 5011"/>
                <a:gd name="T31" fmla="*/ 139523 h 1606"/>
                <a:gd name="T32" fmla="*/ 1186608 w 5011"/>
                <a:gd name="T33" fmla="*/ 93034 h 1606"/>
                <a:gd name="T34" fmla="*/ 1292539 w 5011"/>
                <a:gd name="T35" fmla="*/ 46489 h 1606"/>
                <a:gd name="T36" fmla="*/ 1483254 w 5011"/>
                <a:gd name="T37" fmla="*/ 93034 h 1606"/>
                <a:gd name="T38" fmla="*/ 1356120 w 5011"/>
                <a:gd name="T39" fmla="*/ 232501 h 1606"/>
                <a:gd name="T40" fmla="*/ 1483254 w 5011"/>
                <a:gd name="T41" fmla="*/ 232501 h 1606"/>
                <a:gd name="T42" fmla="*/ 1631590 w 5011"/>
                <a:gd name="T43" fmla="*/ 139523 h 1606"/>
                <a:gd name="T44" fmla="*/ 1822276 w 5011"/>
                <a:gd name="T45" fmla="*/ 279046 h 1606"/>
                <a:gd name="T46" fmla="*/ 2034165 w 5011"/>
                <a:gd name="T47" fmla="*/ 279046 h 1606"/>
                <a:gd name="T48" fmla="*/ 2246083 w 5011"/>
                <a:gd name="T49" fmla="*/ 325535 h 1606"/>
                <a:gd name="T50" fmla="*/ 2373216 w 5011"/>
                <a:gd name="T51" fmla="*/ 279046 h 1606"/>
                <a:gd name="T52" fmla="*/ 2627484 w 5011"/>
                <a:gd name="T53" fmla="*/ 465059 h 1606"/>
                <a:gd name="T54" fmla="*/ 2627484 w 5011"/>
                <a:gd name="T55" fmla="*/ 558092 h 1606"/>
                <a:gd name="T56" fmla="*/ 2542729 w 5011"/>
                <a:gd name="T57" fmla="*/ 465059 h 1606"/>
                <a:gd name="T58" fmla="*/ 2500348 w 5011"/>
                <a:gd name="T59" fmla="*/ 604582 h 1606"/>
                <a:gd name="T60" fmla="*/ 2309634 w 5011"/>
                <a:gd name="T61" fmla="*/ 604582 h 1606"/>
                <a:gd name="T62" fmla="*/ 2246083 w 5011"/>
                <a:gd name="T63" fmla="*/ 790594 h 1606"/>
                <a:gd name="T64" fmla="*/ 2161299 w 5011"/>
                <a:gd name="T65" fmla="*/ 976605 h 1606"/>
                <a:gd name="T66" fmla="*/ 2267258 w 5011"/>
                <a:gd name="T67" fmla="*/ 604582 h 1606"/>
                <a:gd name="T68" fmla="*/ 2118921 w 5011"/>
                <a:gd name="T69" fmla="*/ 651071 h 1606"/>
                <a:gd name="T70" fmla="*/ 1949410 w 5011"/>
                <a:gd name="T71" fmla="*/ 651071 h 1606"/>
                <a:gd name="T72" fmla="*/ 1864654 w 5011"/>
                <a:gd name="T73" fmla="*/ 883627 h 1606"/>
                <a:gd name="T74" fmla="*/ 1907031 w 5011"/>
                <a:gd name="T75" fmla="*/ 976605 h 1606"/>
                <a:gd name="T76" fmla="*/ 1758722 w 5011"/>
                <a:gd name="T77" fmla="*/ 1162616 h 1606"/>
                <a:gd name="T78" fmla="*/ 1673968 w 5011"/>
                <a:gd name="T79" fmla="*/ 883627 h 1606"/>
                <a:gd name="T80" fmla="*/ 1483254 w 5011"/>
                <a:gd name="T81" fmla="*/ 976605 h 1606"/>
                <a:gd name="T82" fmla="*/ 1228986 w 5011"/>
                <a:gd name="T83" fmla="*/ 976605 h 1606"/>
                <a:gd name="T84" fmla="*/ 953516 w 5011"/>
                <a:gd name="T85" fmla="*/ 976605 h 1606"/>
                <a:gd name="T86" fmla="*/ 826382 w 5011"/>
                <a:gd name="T87" fmla="*/ 883627 h 1606"/>
                <a:gd name="T88" fmla="*/ 656871 w 5011"/>
                <a:gd name="T89" fmla="*/ 837082 h 1606"/>
                <a:gd name="T90" fmla="*/ 572115 w 5011"/>
                <a:gd name="T91" fmla="*/ 837082 h 1606"/>
                <a:gd name="T92" fmla="*/ 593290 w 5011"/>
                <a:gd name="T93" fmla="*/ 976605 h 1606"/>
                <a:gd name="T94" fmla="*/ 508535 w 5011"/>
                <a:gd name="T95" fmla="*/ 930116 h 1606"/>
                <a:gd name="T96" fmla="*/ 423779 w 5011"/>
                <a:gd name="T97" fmla="*/ 976605 h 1606"/>
                <a:gd name="T98" fmla="*/ 423779 w 5011"/>
                <a:gd name="T99" fmla="*/ 1023150 h 1606"/>
                <a:gd name="T100" fmla="*/ 444981 w 5011"/>
                <a:gd name="T101" fmla="*/ 1069640 h 1606"/>
                <a:gd name="T102" fmla="*/ 423779 w 5011"/>
                <a:gd name="T103" fmla="*/ 1162616 h 1606"/>
                <a:gd name="T104" fmla="*/ 317848 w 5011"/>
                <a:gd name="T105" fmla="*/ 1116129 h 1606"/>
                <a:gd name="T106" fmla="*/ 317848 w 5011"/>
                <a:gd name="T107" fmla="*/ 976605 h 1606"/>
                <a:gd name="T108" fmla="*/ 211889 w 5011"/>
                <a:gd name="T109" fmla="*/ 930116 h 1606"/>
                <a:gd name="T110" fmla="*/ 190714 w 5011"/>
                <a:gd name="T111" fmla="*/ 883627 h 1606"/>
                <a:gd name="T112" fmla="*/ 105959 w 5011"/>
                <a:gd name="T113" fmla="*/ 837082 h 1606"/>
                <a:gd name="T114" fmla="*/ 63581 w 5011"/>
                <a:gd name="T115" fmla="*/ 883627 h 16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11"/>
                <a:gd name="T175" fmla="*/ 0 h 1606"/>
                <a:gd name="T176" fmla="*/ 5011 w 5011"/>
                <a:gd name="T177" fmla="*/ 1606 h 16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11" h="1606">
                  <a:moveTo>
                    <a:pt x="0" y="1142"/>
                  </a:moveTo>
                  <a:lnTo>
                    <a:pt x="41" y="1105"/>
                  </a:lnTo>
                  <a:lnTo>
                    <a:pt x="27" y="1120"/>
                  </a:lnTo>
                  <a:lnTo>
                    <a:pt x="45" y="1125"/>
                  </a:lnTo>
                  <a:lnTo>
                    <a:pt x="41" y="1048"/>
                  </a:lnTo>
                  <a:lnTo>
                    <a:pt x="58" y="1014"/>
                  </a:lnTo>
                  <a:lnTo>
                    <a:pt x="82" y="1009"/>
                  </a:lnTo>
                  <a:lnTo>
                    <a:pt x="130" y="1043"/>
                  </a:lnTo>
                  <a:lnTo>
                    <a:pt x="142" y="979"/>
                  </a:lnTo>
                  <a:lnTo>
                    <a:pt x="120" y="980"/>
                  </a:lnTo>
                  <a:lnTo>
                    <a:pt x="112" y="944"/>
                  </a:lnTo>
                  <a:lnTo>
                    <a:pt x="310" y="911"/>
                  </a:lnTo>
                  <a:lnTo>
                    <a:pt x="262" y="898"/>
                  </a:lnTo>
                  <a:lnTo>
                    <a:pt x="265" y="880"/>
                  </a:lnTo>
                  <a:lnTo>
                    <a:pt x="234" y="886"/>
                  </a:lnTo>
                  <a:lnTo>
                    <a:pt x="347" y="792"/>
                  </a:lnTo>
                  <a:lnTo>
                    <a:pt x="296" y="692"/>
                  </a:lnTo>
                  <a:lnTo>
                    <a:pt x="310" y="645"/>
                  </a:lnTo>
                  <a:lnTo>
                    <a:pt x="279" y="591"/>
                  </a:lnTo>
                  <a:lnTo>
                    <a:pt x="303" y="562"/>
                  </a:lnTo>
                  <a:lnTo>
                    <a:pt x="262" y="521"/>
                  </a:lnTo>
                  <a:lnTo>
                    <a:pt x="273" y="487"/>
                  </a:lnTo>
                  <a:lnTo>
                    <a:pt x="329" y="449"/>
                  </a:lnTo>
                  <a:lnTo>
                    <a:pt x="358" y="443"/>
                  </a:lnTo>
                  <a:lnTo>
                    <a:pt x="395" y="451"/>
                  </a:lnTo>
                  <a:lnTo>
                    <a:pt x="364" y="460"/>
                  </a:lnTo>
                  <a:lnTo>
                    <a:pt x="389" y="474"/>
                  </a:lnTo>
                  <a:lnTo>
                    <a:pt x="476" y="480"/>
                  </a:lnTo>
                  <a:lnTo>
                    <a:pt x="629" y="560"/>
                  </a:lnTo>
                  <a:lnTo>
                    <a:pt x="633" y="598"/>
                  </a:lnTo>
                  <a:lnTo>
                    <a:pt x="566" y="634"/>
                  </a:lnTo>
                  <a:lnTo>
                    <a:pt x="360" y="586"/>
                  </a:lnTo>
                  <a:lnTo>
                    <a:pt x="445" y="644"/>
                  </a:lnTo>
                  <a:lnTo>
                    <a:pt x="442" y="710"/>
                  </a:lnTo>
                  <a:lnTo>
                    <a:pt x="525" y="741"/>
                  </a:lnTo>
                  <a:lnTo>
                    <a:pt x="547" y="737"/>
                  </a:lnTo>
                  <a:lnTo>
                    <a:pt x="537" y="710"/>
                  </a:lnTo>
                  <a:lnTo>
                    <a:pt x="497" y="699"/>
                  </a:lnTo>
                  <a:lnTo>
                    <a:pt x="507" y="676"/>
                  </a:lnTo>
                  <a:lnTo>
                    <a:pt x="544" y="700"/>
                  </a:lnTo>
                  <a:lnTo>
                    <a:pt x="626" y="710"/>
                  </a:lnTo>
                  <a:lnTo>
                    <a:pt x="590" y="656"/>
                  </a:lnTo>
                  <a:lnTo>
                    <a:pt x="665" y="613"/>
                  </a:lnTo>
                  <a:lnTo>
                    <a:pt x="721" y="644"/>
                  </a:lnTo>
                  <a:lnTo>
                    <a:pt x="719" y="524"/>
                  </a:lnTo>
                  <a:lnTo>
                    <a:pt x="695" y="507"/>
                  </a:lnTo>
                  <a:lnTo>
                    <a:pt x="786" y="532"/>
                  </a:lnTo>
                  <a:lnTo>
                    <a:pt x="791" y="548"/>
                  </a:lnTo>
                  <a:lnTo>
                    <a:pt x="743" y="567"/>
                  </a:lnTo>
                  <a:lnTo>
                    <a:pt x="791" y="606"/>
                  </a:lnTo>
                  <a:lnTo>
                    <a:pt x="833" y="562"/>
                  </a:lnTo>
                  <a:lnTo>
                    <a:pt x="1002" y="491"/>
                  </a:lnTo>
                  <a:lnTo>
                    <a:pt x="1028" y="488"/>
                  </a:lnTo>
                  <a:lnTo>
                    <a:pt x="1002" y="499"/>
                  </a:lnTo>
                  <a:lnTo>
                    <a:pt x="1031" y="533"/>
                  </a:lnTo>
                  <a:lnTo>
                    <a:pt x="1152" y="488"/>
                  </a:lnTo>
                  <a:lnTo>
                    <a:pt x="1179" y="522"/>
                  </a:lnTo>
                  <a:lnTo>
                    <a:pt x="1209" y="495"/>
                  </a:lnTo>
                  <a:lnTo>
                    <a:pt x="1195" y="457"/>
                  </a:lnTo>
                  <a:lnTo>
                    <a:pt x="1212" y="446"/>
                  </a:lnTo>
                  <a:lnTo>
                    <a:pt x="1304" y="464"/>
                  </a:lnTo>
                  <a:lnTo>
                    <a:pt x="1427" y="532"/>
                  </a:lnTo>
                  <a:lnTo>
                    <a:pt x="1451" y="498"/>
                  </a:lnTo>
                  <a:lnTo>
                    <a:pt x="1424" y="466"/>
                  </a:lnTo>
                  <a:lnTo>
                    <a:pt x="1387" y="454"/>
                  </a:lnTo>
                  <a:lnTo>
                    <a:pt x="1403" y="402"/>
                  </a:lnTo>
                  <a:lnTo>
                    <a:pt x="1378" y="395"/>
                  </a:lnTo>
                  <a:lnTo>
                    <a:pt x="1385" y="371"/>
                  </a:lnTo>
                  <a:lnTo>
                    <a:pt x="1430" y="344"/>
                  </a:lnTo>
                  <a:lnTo>
                    <a:pt x="1460" y="280"/>
                  </a:lnTo>
                  <a:lnTo>
                    <a:pt x="1523" y="282"/>
                  </a:lnTo>
                  <a:lnTo>
                    <a:pt x="1553" y="290"/>
                  </a:lnTo>
                  <a:lnTo>
                    <a:pt x="1530" y="358"/>
                  </a:lnTo>
                  <a:lnTo>
                    <a:pt x="1557" y="392"/>
                  </a:lnTo>
                  <a:lnTo>
                    <a:pt x="1549" y="487"/>
                  </a:lnTo>
                  <a:lnTo>
                    <a:pt x="1580" y="519"/>
                  </a:lnTo>
                  <a:lnTo>
                    <a:pt x="1569" y="552"/>
                  </a:lnTo>
                  <a:lnTo>
                    <a:pt x="1521" y="579"/>
                  </a:lnTo>
                  <a:lnTo>
                    <a:pt x="1535" y="591"/>
                  </a:lnTo>
                  <a:lnTo>
                    <a:pt x="1471" y="604"/>
                  </a:lnTo>
                  <a:lnTo>
                    <a:pt x="1539" y="628"/>
                  </a:lnTo>
                  <a:lnTo>
                    <a:pt x="1615" y="552"/>
                  </a:lnTo>
                  <a:lnTo>
                    <a:pt x="1607" y="507"/>
                  </a:lnTo>
                  <a:lnTo>
                    <a:pt x="1632" y="498"/>
                  </a:lnTo>
                  <a:lnTo>
                    <a:pt x="1672" y="490"/>
                  </a:lnTo>
                  <a:lnTo>
                    <a:pt x="1693" y="516"/>
                  </a:lnTo>
                  <a:lnTo>
                    <a:pt x="1690" y="552"/>
                  </a:lnTo>
                  <a:lnTo>
                    <a:pt x="1740" y="563"/>
                  </a:lnTo>
                  <a:lnTo>
                    <a:pt x="1700" y="550"/>
                  </a:lnTo>
                  <a:lnTo>
                    <a:pt x="1717" y="531"/>
                  </a:lnTo>
                  <a:lnTo>
                    <a:pt x="1703" y="498"/>
                  </a:lnTo>
                  <a:lnTo>
                    <a:pt x="1590" y="478"/>
                  </a:lnTo>
                  <a:lnTo>
                    <a:pt x="1607" y="405"/>
                  </a:lnTo>
                  <a:lnTo>
                    <a:pt x="1567" y="358"/>
                  </a:lnTo>
                  <a:lnTo>
                    <a:pt x="1624" y="316"/>
                  </a:lnTo>
                  <a:lnTo>
                    <a:pt x="1617" y="286"/>
                  </a:lnTo>
                  <a:lnTo>
                    <a:pt x="1644" y="303"/>
                  </a:lnTo>
                  <a:lnTo>
                    <a:pt x="1631" y="362"/>
                  </a:lnTo>
                  <a:lnTo>
                    <a:pt x="1648" y="371"/>
                  </a:lnTo>
                  <a:lnTo>
                    <a:pt x="1726" y="388"/>
                  </a:lnTo>
                  <a:lnTo>
                    <a:pt x="1655" y="340"/>
                  </a:lnTo>
                  <a:lnTo>
                    <a:pt x="1709" y="342"/>
                  </a:lnTo>
                  <a:lnTo>
                    <a:pt x="1696" y="323"/>
                  </a:lnTo>
                  <a:lnTo>
                    <a:pt x="1726" y="313"/>
                  </a:lnTo>
                  <a:lnTo>
                    <a:pt x="1866" y="351"/>
                  </a:lnTo>
                  <a:lnTo>
                    <a:pt x="1839" y="376"/>
                  </a:lnTo>
                  <a:lnTo>
                    <a:pt x="1838" y="415"/>
                  </a:lnTo>
                  <a:lnTo>
                    <a:pt x="1864" y="437"/>
                  </a:lnTo>
                  <a:lnTo>
                    <a:pt x="1879" y="351"/>
                  </a:lnTo>
                  <a:lnTo>
                    <a:pt x="1802" y="307"/>
                  </a:lnTo>
                  <a:lnTo>
                    <a:pt x="1787" y="248"/>
                  </a:lnTo>
                  <a:lnTo>
                    <a:pt x="1966" y="226"/>
                  </a:lnTo>
                  <a:lnTo>
                    <a:pt x="1944" y="173"/>
                  </a:lnTo>
                  <a:lnTo>
                    <a:pt x="1966" y="184"/>
                  </a:lnTo>
                  <a:lnTo>
                    <a:pt x="1998" y="163"/>
                  </a:lnTo>
                  <a:lnTo>
                    <a:pt x="1975" y="157"/>
                  </a:lnTo>
                  <a:lnTo>
                    <a:pt x="2165" y="112"/>
                  </a:lnTo>
                  <a:lnTo>
                    <a:pt x="2148" y="99"/>
                  </a:lnTo>
                  <a:lnTo>
                    <a:pt x="2235" y="96"/>
                  </a:lnTo>
                  <a:lnTo>
                    <a:pt x="2234" y="110"/>
                  </a:lnTo>
                  <a:lnTo>
                    <a:pt x="2255" y="110"/>
                  </a:lnTo>
                  <a:lnTo>
                    <a:pt x="2319" y="91"/>
                  </a:lnTo>
                  <a:lnTo>
                    <a:pt x="2349" y="101"/>
                  </a:lnTo>
                  <a:lnTo>
                    <a:pt x="2320" y="78"/>
                  </a:lnTo>
                  <a:lnTo>
                    <a:pt x="2393" y="72"/>
                  </a:lnTo>
                  <a:lnTo>
                    <a:pt x="2395" y="41"/>
                  </a:lnTo>
                  <a:lnTo>
                    <a:pt x="2479" y="0"/>
                  </a:lnTo>
                  <a:lnTo>
                    <a:pt x="2538" y="26"/>
                  </a:lnTo>
                  <a:lnTo>
                    <a:pt x="2487" y="47"/>
                  </a:lnTo>
                  <a:lnTo>
                    <a:pt x="2572" y="45"/>
                  </a:lnTo>
                  <a:lnTo>
                    <a:pt x="2540" y="78"/>
                  </a:lnTo>
                  <a:lnTo>
                    <a:pt x="2684" y="61"/>
                  </a:lnTo>
                  <a:lnTo>
                    <a:pt x="2763" y="110"/>
                  </a:lnTo>
                  <a:lnTo>
                    <a:pt x="2751" y="127"/>
                  </a:lnTo>
                  <a:lnTo>
                    <a:pt x="2725" y="118"/>
                  </a:lnTo>
                  <a:lnTo>
                    <a:pt x="2761" y="133"/>
                  </a:lnTo>
                  <a:lnTo>
                    <a:pt x="2744" y="161"/>
                  </a:lnTo>
                  <a:lnTo>
                    <a:pt x="2479" y="303"/>
                  </a:lnTo>
                  <a:lnTo>
                    <a:pt x="2562" y="284"/>
                  </a:lnTo>
                  <a:lnTo>
                    <a:pt x="2545" y="265"/>
                  </a:lnTo>
                  <a:lnTo>
                    <a:pt x="2678" y="239"/>
                  </a:lnTo>
                  <a:lnTo>
                    <a:pt x="2643" y="243"/>
                  </a:lnTo>
                  <a:lnTo>
                    <a:pt x="2650" y="221"/>
                  </a:lnTo>
                  <a:lnTo>
                    <a:pt x="2725" y="239"/>
                  </a:lnTo>
                  <a:lnTo>
                    <a:pt x="2735" y="221"/>
                  </a:lnTo>
                  <a:lnTo>
                    <a:pt x="2752" y="265"/>
                  </a:lnTo>
                  <a:lnTo>
                    <a:pt x="2787" y="267"/>
                  </a:lnTo>
                  <a:lnTo>
                    <a:pt x="2755" y="249"/>
                  </a:lnTo>
                  <a:lnTo>
                    <a:pt x="2826" y="238"/>
                  </a:lnTo>
                  <a:lnTo>
                    <a:pt x="2911" y="248"/>
                  </a:lnTo>
                  <a:lnTo>
                    <a:pt x="2902" y="265"/>
                  </a:lnTo>
                  <a:lnTo>
                    <a:pt x="2976" y="280"/>
                  </a:lnTo>
                  <a:lnTo>
                    <a:pt x="3039" y="276"/>
                  </a:lnTo>
                  <a:lnTo>
                    <a:pt x="3042" y="234"/>
                  </a:lnTo>
                  <a:lnTo>
                    <a:pt x="3061" y="228"/>
                  </a:lnTo>
                  <a:lnTo>
                    <a:pt x="3225" y="276"/>
                  </a:lnTo>
                  <a:lnTo>
                    <a:pt x="3201" y="351"/>
                  </a:lnTo>
                  <a:lnTo>
                    <a:pt x="3279" y="402"/>
                  </a:lnTo>
                  <a:lnTo>
                    <a:pt x="3320" y="331"/>
                  </a:lnTo>
                  <a:lnTo>
                    <a:pt x="3347" y="362"/>
                  </a:lnTo>
                  <a:lnTo>
                    <a:pt x="3402" y="351"/>
                  </a:lnTo>
                  <a:lnTo>
                    <a:pt x="3474" y="376"/>
                  </a:lnTo>
                  <a:lnTo>
                    <a:pt x="3532" y="361"/>
                  </a:lnTo>
                  <a:lnTo>
                    <a:pt x="3528" y="331"/>
                  </a:lnTo>
                  <a:lnTo>
                    <a:pt x="3568" y="284"/>
                  </a:lnTo>
                  <a:lnTo>
                    <a:pt x="3811" y="318"/>
                  </a:lnTo>
                  <a:lnTo>
                    <a:pt x="3827" y="341"/>
                  </a:lnTo>
                  <a:lnTo>
                    <a:pt x="3797" y="350"/>
                  </a:lnTo>
                  <a:lnTo>
                    <a:pt x="3875" y="361"/>
                  </a:lnTo>
                  <a:lnTo>
                    <a:pt x="3903" y="395"/>
                  </a:lnTo>
                  <a:lnTo>
                    <a:pt x="4087" y="388"/>
                  </a:lnTo>
                  <a:lnTo>
                    <a:pt x="4121" y="415"/>
                  </a:lnTo>
                  <a:lnTo>
                    <a:pt x="4108" y="449"/>
                  </a:lnTo>
                  <a:lnTo>
                    <a:pt x="4162" y="470"/>
                  </a:lnTo>
                  <a:lnTo>
                    <a:pt x="4190" y="453"/>
                  </a:lnTo>
                  <a:lnTo>
                    <a:pt x="4321" y="467"/>
                  </a:lnTo>
                  <a:lnTo>
                    <a:pt x="4348" y="449"/>
                  </a:lnTo>
                  <a:lnTo>
                    <a:pt x="4363" y="477"/>
                  </a:lnTo>
                  <a:lnTo>
                    <a:pt x="4418" y="501"/>
                  </a:lnTo>
                  <a:lnTo>
                    <a:pt x="4442" y="484"/>
                  </a:lnTo>
                  <a:lnTo>
                    <a:pt x="4417" y="457"/>
                  </a:lnTo>
                  <a:lnTo>
                    <a:pt x="4432" y="437"/>
                  </a:lnTo>
                  <a:lnTo>
                    <a:pt x="4660" y="470"/>
                  </a:lnTo>
                  <a:lnTo>
                    <a:pt x="4810" y="553"/>
                  </a:lnTo>
                  <a:lnTo>
                    <a:pt x="4843" y="553"/>
                  </a:lnTo>
                  <a:lnTo>
                    <a:pt x="4881" y="623"/>
                  </a:lnTo>
                  <a:lnTo>
                    <a:pt x="4866" y="586"/>
                  </a:lnTo>
                  <a:lnTo>
                    <a:pt x="4891" y="582"/>
                  </a:lnTo>
                  <a:lnTo>
                    <a:pt x="4905" y="596"/>
                  </a:lnTo>
                  <a:lnTo>
                    <a:pt x="4949" y="591"/>
                  </a:lnTo>
                  <a:lnTo>
                    <a:pt x="5011" y="631"/>
                  </a:lnTo>
                  <a:lnTo>
                    <a:pt x="4922" y="675"/>
                  </a:lnTo>
                  <a:lnTo>
                    <a:pt x="4941" y="686"/>
                  </a:lnTo>
                  <a:lnTo>
                    <a:pt x="4910" y="696"/>
                  </a:lnTo>
                  <a:lnTo>
                    <a:pt x="4934" y="712"/>
                  </a:lnTo>
                  <a:lnTo>
                    <a:pt x="4881" y="713"/>
                  </a:lnTo>
                  <a:lnTo>
                    <a:pt x="4864" y="686"/>
                  </a:lnTo>
                  <a:lnTo>
                    <a:pt x="4844" y="696"/>
                  </a:lnTo>
                  <a:lnTo>
                    <a:pt x="4810" y="656"/>
                  </a:lnTo>
                  <a:lnTo>
                    <a:pt x="4751" y="658"/>
                  </a:lnTo>
                  <a:lnTo>
                    <a:pt x="4735" y="634"/>
                  </a:lnTo>
                  <a:lnTo>
                    <a:pt x="4750" y="623"/>
                  </a:lnTo>
                  <a:lnTo>
                    <a:pt x="4727" y="623"/>
                  </a:lnTo>
                  <a:lnTo>
                    <a:pt x="4707" y="631"/>
                  </a:lnTo>
                  <a:lnTo>
                    <a:pt x="4728" y="658"/>
                  </a:lnTo>
                  <a:lnTo>
                    <a:pt x="4716" y="676"/>
                  </a:lnTo>
                  <a:lnTo>
                    <a:pt x="4665" y="703"/>
                  </a:lnTo>
                  <a:lnTo>
                    <a:pt x="4631" y="698"/>
                  </a:lnTo>
                  <a:lnTo>
                    <a:pt x="4687" y="777"/>
                  </a:lnTo>
                  <a:lnTo>
                    <a:pt x="4679" y="806"/>
                  </a:lnTo>
                  <a:lnTo>
                    <a:pt x="4621" y="784"/>
                  </a:lnTo>
                  <a:lnTo>
                    <a:pt x="4624" y="797"/>
                  </a:lnTo>
                  <a:lnTo>
                    <a:pt x="4517" y="836"/>
                  </a:lnTo>
                  <a:lnTo>
                    <a:pt x="4423" y="915"/>
                  </a:lnTo>
                  <a:lnTo>
                    <a:pt x="4357" y="884"/>
                  </a:lnTo>
                  <a:lnTo>
                    <a:pt x="4299" y="918"/>
                  </a:lnTo>
                  <a:lnTo>
                    <a:pt x="4299" y="888"/>
                  </a:lnTo>
                  <a:lnTo>
                    <a:pt x="4265" y="920"/>
                  </a:lnTo>
                  <a:lnTo>
                    <a:pt x="4224" y="917"/>
                  </a:lnTo>
                  <a:lnTo>
                    <a:pt x="4179" y="993"/>
                  </a:lnTo>
                  <a:lnTo>
                    <a:pt x="4214" y="1009"/>
                  </a:lnTo>
                  <a:lnTo>
                    <a:pt x="4200" y="1034"/>
                  </a:lnTo>
                  <a:lnTo>
                    <a:pt x="4217" y="1074"/>
                  </a:lnTo>
                  <a:lnTo>
                    <a:pt x="4188" y="1068"/>
                  </a:lnTo>
                  <a:lnTo>
                    <a:pt x="4169" y="1102"/>
                  </a:lnTo>
                  <a:lnTo>
                    <a:pt x="4180" y="1133"/>
                  </a:lnTo>
                  <a:lnTo>
                    <a:pt x="4117" y="1160"/>
                  </a:lnTo>
                  <a:lnTo>
                    <a:pt x="4121" y="1194"/>
                  </a:lnTo>
                  <a:lnTo>
                    <a:pt x="4080" y="1205"/>
                  </a:lnTo>
                  <a:lnTo>
                    <a:pt x="4067" y="1244"/>
                  </a:lnTo>
                  <a:lnTo>
                    <a:pt x="4028" y="1285"/>
                  </a:lnTo>
                  <a:lnTo>
                    <a:pt x="3996" y="1133"/>
                  </a:lnTo>
                  <a:lnTo>
                    <a:pt x="3999" y="1053"/>
                  </a:lnTo>
                  <a:lnTo>
                    <a:pt x="4028" y="1004"/>
                  </a:lnTo>
                  <a:lnTo>
                    <a:pt x="4073" y="995"/>
                  </a:lnTo>
                  <a:lnTo>
                    <a:pt x="4176" y="893"/>
                  </a:lnTo>
                  <a:lnTo>
                    <a:pt x="4227" y="873"/>
                  </a:lnTo>
                  <a:lnTo>
                    <a:pt x="4244" y="814"/>
                  </a:lnTo>
                  <a:lnTo>
                    <a:pt x="4265" y="798"/>
                  </a:lnTo>
                  <a:lnTo>
                    <a:pt x="4226" y="797"/>
                  </a:lnTo>
                  <a:lnTo>
                    <a:pt x="4213" y="845"/>
                  </a:lnTo>
                  <a:lnTo>
                    <a:pt x="4125" y="886"/>
                  </a:lnTo>
                  <a:lnTo>
                    <a:pt x="4134" y="823"/>
                  </a:lnTo>
                  <a:lnTo>
                    <a:pt x="4039" y="838"/>
                  </a:lnTo>
                  <a:lnTo>
                    <a:pt x="3950" y="918"/>
                  </a:lnTo>
                  <a:lnTo>
                    <a:pt x="3967" y="949"/>
                  </a:lnTo>
                  <a:lnTo>
                    <a:pt x="3872" y="961"/>
                  </a:lnTo>
                  <a:lnTo>
                    <a:pt x="3861" y="951"/>
                  </a:lnTo>
                  <a:lnTo>
                    <a:pt x="3892" y="946"/>
                  </a:lnTo>
                  <a:lnTo>
                    <a:pt x="3812" y="925"/>
                  </a:lnTo>
                  <a:lnTo>
                    <a:pt x="3791" y="946"/>
                  </a:lnTo>
                  <a:lnTo>
                    <a:pt x="3611" y="946"/>
                  </a:lnTo>
                  <a:lnTo>
                    <a:pt x="3395" y="1130"/>
                  </a:lnTo>
                  <a:lnTo>
                    <a:pt x="3439" y="1139"/>
                  </a:lnTo>
                  <a:lnTo>
                    <a:pt x="3439" y="1170"/>
                  </a:lnTo>
                  <a:lnTo>
                    <a:pt x="3464" y="1150"/>
                  </a:lnTo>
                  <a:lnTo>
                    <a:pt x="3457" y="1178"/>
                  </a:lnTo>
                  <a:lnTo>
                    <a:pt x="3488" y="1163"/>
                  </a:lnTo>
                  <a:lnTo>
                    <a:pt x="3487" y="1180"/>
                  </a:lnTo>
                  <a:lnTo>
                    <a:pt x="3495" y="1150"/>
                  </a:lnTo>
                  <a:lnTo>
                    <a:pt x="3528" y="1152"/>
                  </a:lnTo>
                  <a:lnTo>
                    <a:pt x="3572" y="1191"/>
                  </a:lnTo>
                  <a:lnTo>
                    <a:pt x="3531" y="1193"/>
                  </a:lnTo>
                  <a:lnTo>
                    <a:pt x="3569" y="1207"/>
                  </a:lnTo>
                  <a:lnTo>
                    <a:pt x="3576" y="1232"/>
                  </a:lnTo>
                  <a:lnTo>
                    <a:pt x="3548" y="1290"/>
                  </a:lnTo>
                  <a:lnTo>
                    <a:pt x="3542" y="1377"/>
                  </a:lnTo>
                  <a:lnTo>
                    <a:pt x="3391" y="1560"/>
                  </a:lnTo>
                  <a:lnTo>
                    <a:pt x="3337" y="1583"/>
                  </a:lnTo>
                  <a:lnTo>
                    <a:pt x="3296" y="1560"/>
                  </a:lnTo>
                  <a:lnTo>
                    <a:pt x="3260" y="1594"/>
                  </a:lnTo>
                  <a:lnTo>
                    <a:pt x="3256" y="1587"/>
                  </a:lnTo>
                  <a:lnTo>
                    <a:pt x="3277" y="1560"/>
                  </a:lnTo>
                  <a:lnTo>
                    <a:pt x="3267" y="1514"/>
                  </a:lnTo>
                  <a:lnTo>
                    <a:pt x="3333" y="1495"/>
                  </a:lnTo>
                  <a:lnTo>
                    <a:pt x="3383" y="1374"/>
                  </a:lnTo>
                  <a:lnTo>
                    <a:pt x="3273" y="1402"/>
                  </a:lnTo>
                  <a:lnTo>
                    <a:pt x="3256" y="1357"/>
                  </a:lnTo>
                  <a:lnTo>
                    <a:pt x="3167" y="1330"/>
                  </a:lnTo>
                  <a:lnTo>
                    <a:pt x="3113" y="1204"/>
                  </a:lnTo>
                  <a:lnTo>
                    <a:pt x="3054" y="1180"/>
                  </a:lnTo>
                  <a:lnTo>
                    <a:pt x="2947" y="1214"/>
                  </a:lnTo>
                  <a:lnTo>
                    <a:pt x="2967" y="1241"/>
                  </a:lnTo>
                  <a:lnTo>
                    <a:pt x="2925" y="1316"/>
                  </a:lnTo>
                  <a:lnTo>
                    <a:pt x="2882" y="1335"/>
                  </a:lnTo>
                  <a:lnTo>
                    <a:pt x="2837" y="1317"/>
                  </a:lnTo>
                  <a:lnTo>
                    <a:pt x="2785" y="1310"/>
                  </a:lnTo>
                  <a:lnTo>
                    <a:pt x="2645" y="1344"/>
                  </a:lnTo>
                  <a:lnTo>
                    <a:pt x="2523" y="1294"/>
                  </a:lnTo>
                  <a:lnTo>
                    <a:pt x="2443" y="1302"/>
                  </a:lnTo>
                  <a:lnTo>
                    <a:pt x="2415" y="1261"/>
                  </a:lnTo>
                  <a:lnTo>
                    <a:pt x="2337" y="1232"/>
                  </a:lnTo>
                  <a:lnTo>
                    <a:pt x="2296" y="1262"/>
                  </a:lnTo>
                  <a:lnTo>
                    <a:pt x="2293" y="1316"/>
                  </a:lnTo>
                  <a:lnTo>
                    <a:pt x="2118" y="1293"/>
                  </a:lnTo>
                  <a:lnTo>
                    <a:pt x="2024" y="1344"/>
                  </a:lnTo>
                  <a:lnTo>
                    <a:pt x="1975" y="1364"/>
                  </a:lnTo>
                  <a:lnTo>
                    <a:pt x="1913" y="1324"/>
                  </a:lnTo>
                  <a:lnTo>
                    <a:pt x="1873" y="1345"/>
                  </a:lnTo>
                  <a:lnTo>
                    <a:pt x="1797" y="1317"/>
                  </a:lnTo>
                  <a:lnTo>
                    <a:pt x="1770" y="1316"/>
                  </a:lnTo>
                  <a:lnTo>
                    <a:pt x="1748" y="1273"/>
                  </a:lnTo>
                  <a:lnTo>
                    <a:pt x="1709" y="1273"/>
                  </a:lnTo>
                  <a:lnTo>
                    <a:pt x="1692" y="1279"/>
                  </a:lnTo>
                  <a:lnTo>
                    <a:pt x="1659" y="1248"/>
                  </a:lnTo>
                  <a:lnTo>
                    <a:pt x="1638" y="1255"/>
                  </a:lnTo>
                  <a:lnTo>
                    <a:pt x="1617" y="1266"/>
                  </a:lnTo>
                  <a:lnTo>
                    <a:pt x="1535" y="1197"/>
                  </a:lnTo>
                  <a:lnTo>
                    <a:pt x="1511" y="1191"/>
                  </a:lnTo>
                  <a:lnTo>
                    <a:pt x="1455" y="1139"/>
                  </a:lnTo>
                  <a:lnTo>
                    <a:pt x="1404" y="1170"/>
                  </a:lnTo>
                  <a:lnTo>
                    <a:pt x="1395" y="1150"/>
                  </a:lnTo>
                  <a:lnTo>
                    <a:pt x="1317" y="1147"/>
                  </a:lnTo>
                  <a:lnTo>
                    <a:pt x="1287" y="1109"/>
                  </a:lnTo>
                  <a:lnTo>
                    <a:pt x="1246" y="1111"/>
                  </a:lnTo>
                  <a:lnTo>
                    <a:pt x="1232" y="1128"/>
                  </a:lnTo>
                  <a:lnTo>
                    <a:pt x="1179" y="1137"/>
                  </a:lnTo>
                  <a:lnTo>
                    <a:pt x="1165" y="1128"/>
                  </a:lnTo>
                  <a:lnTo>
                    <a:pt x="1147" y="1156"/>
                  </a:lnTo>
                  <a:lnTo>
                    <a:pt x="1131" y="1150"/>
                  </a:lnTo>
                  <a:lnTo>
                    <a:pt x="1069" y="1157"/>
                  </a:lnTo>
                  <a:lnTo>
                    <a:pt x="1049" y="1150"/>
                  </a:lnTo>
                  <a:lnTo>
                    <a:pt x="1041" y="1157"/>
                  </a:lnTo>
                  <a:lnTo>
                    <a:pt x="1073" y="1191"/>
                  </a:lnTo>
                  <a:lnTo>
                    <a:pt x="1052" y="1211"/>
                  </a:lnTo>
                  <a:lnTo>
                    <a:pt x="1053" y="1238"/>
                  </a:lnTo>
                  <a:lnTo>
                    <a:pt x="1089" y="1239"/>
                  </a:lnTo>
                  <a:lnTo>
                    <a:pt x="1103" y="1266"/>
                  </a:lnTo>
                  <a:lnTo>
                    <a:pt x="1094" y="1286"/>
                  </a:lnTo>
                  <a:lnTo>
                    <a:pt x="1069" y="1273"/>
                  </a:lnTo>
                  <a:lnTo>
                    <a:pt x="1049" y="1285"/>
                  </a:lnTo>
                  <a:lnTo>
                    <a:pt x="1029" y="1273"/>
                  </a:lnTo>
                  <a:lnTo>
                    <a:pt x="1019" y="1255"/>
                  </a:lnTo>
                  <a:lnTo>
                    <a:pt x="995" y="1266"/>
                  </a:lnTo>
                  <a:lnTo>
                    <a:pt x="977" y="1256"/>
                  </a:lnTo>
                  <a:lnTo>
                    <a:pt x="957" y="1273"/>
                  </a:lnTo>
                  <a:lnTo>
                    <a:pt x="929" y="1275"/>
                  </a:lnTo>
                  <a:lnTo>
                    <a:pt x="915" y="1255"/>
                  </a:lnTo>
                  <a:lnTo>
                    <a:pt x="818" y="1249"/>
                  </a:lnTo>
                  <a:lnTo>
                    <a:pt x="807" y="1261"/>
                  </a:lnTo>
                  <a:lnTo>
                    <a:pt x="799" y="1259"/>
                  </a:lnTo>
                  <a:lnTo>
                    <a:pt x="784" y="1280"/>
                  </a:lnTo>
                  <a:lnTo>
                    <a:pt x="786" y="1303"/>
                  </a:lnTo>
                  <a:lnTo>
                    <a:pt x="776" y="1303"/>
                  </a:lnTo>
                  <a:lnTo>
                    <a:pt x="766" y="1286"/>
                  </a:lnTo>
                  <a:lnTo>
                    <a:pt x="753" y="1289"/>
                  </a:lnTo>
                  <a:lnTo>
                    <a:pt x="749" y="1350"/>
                  </a:lnTo>
                  <a:lnTo>
                    <a:pt x="765" y="1369"/>
                  </a:lnTo>
                  <a:lnTo>
                    <a:pt x="765" y="1385"/>
                  </a:lnTo>
                  <a:lnTo>
                    <a:pt x="780" y="1384"/>
                  </a:lnTo>
                  <a:lnTo>
                    <a:pt x="799" y="1375"/>
                  </a:lnTo>
                  <a:lnTo>
                    <a:pt x="817" y="1402"/>
                  </a:lnTo>
                  <a:lnTo>
                    <a:pt x="830" y="1420"/>
                  </a:lnTo>
                  <a:lnTo>
                    <a:pt x="844" y="1443"/>
                  </a:lnTo>
                  <a:lnTo>
                    <a:pt x="864" y="1450"/>
                  </a:lnTo>
                  <a:lnTo>
                    <a:pt x="837" y="1467"/>
                  </a:lnTo>
                  <a:lnTo>
                    <a:pt x="818" y="1451"/>
                  </a:lnTo>
                  <a:lnTo>
                    <a:pt x="797" y="1521"/>
                  </a:lnTo>
                  <a:lnTo>
                    <a:pt x="821" y="1539"/>
                  </a:lnTo>
                  <a:lnTo>
                    <a:pt x="842" y="1606"/>
                  </a:lnTo>
                  <a:lnTo>
                    <a:pt x="823" y="1594"/>
                  </a:lnTo>
                  <a:lnTo>
                    <a:pt x="804" y="1587"/>
                  </a:lnTo>
                  <a:lnTo>
                    <a:pt x="780" y="1583"/>
                  </a:lnTo>
                  <a:lnTo>
                    <a:pt x="765" y="1577"/>
                  </a:lnTo>
                  <a:lnTo>
                    <a:pt x="749" y="1575"/>
                  </a:lnTo>
                  <a:lnTo>
                    <a:pt x="736" y="1549"/>
                  </a:lnTo>
                  <a:lnTo>
                    <a:pt x="705" y="1563"/>
                  </a:lnTo>
                  <a:lnTo>
                    <a:pt x="678" y="1563"/>
                  </a:lnTo>
                  <a:lnTo>
                    <a:pt x="660" y="1542"/>
                  </a:lnTo>
                  <a:lnTo>
                    <a:pt x="613" y="1522"/>
                  </a:lnTo>
                  <a:lnTo>
                    <a:pt x="565" y="1526"/>
                  </a:lnTo>
                  <a:lnTo>
                    <a:pt x="517" y="1494"/>
                  </a:lnTo>
                  <a:lnTo>
                    <a:pt x="555" y="1461"/>
                  </a:lnTo>
                  <a:lnTo>
                    <a:pt x="558" y="1436"/>
                  </a:lnTo>
                  <a:lnTo>
                    <a:pt x="558" y="1409"/>
                  </a:lnTo>
                  <a:lnTo>
                    <a:pt x="561" y="1388"/>
                  </a:lnTo>
                  <a:lnTo>
                    <a:pt x="586" y="1381"/>
                  </a:lnTo>
                  <a:lnTo>
                    <a:pt x="573" y="1340"/>
                  </a:lnTo>
                  <a:lnTo>
                    <a:pt x="544" y="1330"/>
                  </a:lnTo>
                  <a:lnTo>
                    <a:pt x="530" y="1321"/>
                  </a:lnTo>
                  <a:lnTo>
                    <a:pt x="508" y="1328"/>
                  </a:lnTo>
                  <a:lnTo>
                    <a:pt x="464" y="1316"/>
                  </a:lnTo>
                  <a:lnTo>
                    <a:pt x="430" y="1276"/>
                  </a:lnTo>
                  <a:lnTo>
                    <a:pt x="402" y="1265"/>
                  </a:lnTo>
                  <a:lnTo>
                    <a:pt x="389" y="1228"/>
                  </a:lnTo>
                  <a:lnTo>
                    <a:pt x="364" y="1224"/>
                  </a:lnTo>
                  <a:lnTo>
                    <a:pt x="340" y="1235"/>
                  </a:lnTo>
                  <a:lnTo>
                    <a:pt x="324" y="1244"/>
                  </a:lnTo>
                  <a:lnTo>
                    <a:pt x="317" y="1227"/>
                  </a:lnTo>
                  <a:lnTo>
                    <a:pt x="306" y="1210"/>
                  </a:lnTo>
                  <a:lnTo>
                    <a:pt x="338" y="1207"/>
                  </a:lnTo>
                  <a:lnTo>
                    <a:pt x="337" y="1195"/>
                  </a:lnTo>
                  <a:lnTo>
                    <a:pt x="329" y="1188"/>
                  </a:lnTo>
                  <a:lnTo>
                    <a:pt x="317" y="1180"/>
                  </a:lnTo>
                  <a:lnTo>
                    <a:pt x="299" y="1137"/>
                  </a:lnTo>
                  <a:lnTo>
                    <a:pt x="273" y="1113"/>
                  </a:lnTo>
                  <a:lnTo>
                    <a:pt x="248" y="1112"/>
                  </a:lnTo>
                  <a:lnTo>
                    <a:pt x="222" y="1112"/>
                  </a:lnTo>
                  <a:lnTo>
                    <a:pt x="203" y="1099"/>
                  </a:lnTo>
                  <a:lnTo>
                    <a:pt x="187" y="1098"/>
                  </a:lnTo>
                  <a:lnTo>
                    <a:pt x="170" y="1098"/>
                  </a:lnTo>
                  <a:lnTo>
                    <a:pt x="160" y="1109"/>
                  </a:lnTo>
                  <a:lnTo>
                    <a:pt x="143" y="1126"/>
                  </a:lnTo>
                  <a:lnTo>
                    <a:pt x="140" y="1145"/>
                  </a:lnTo>
                  <a:lnTo>
                    <a:pt x="130" y="1150"/>
                  </a:lnTo>
                  <a:lnTo>
                    <a:pt x="122" y="1178"/>
                  </a:lnTo>
                  <a:lnTo>
                    <a:pt x="115" y="1170"/>
                  </a:lnTo>
                  <a:lnTo>
                    <a:pt x="111" y="1159"/>
                  </a:lnTo>
                  <a:lnTo>
                    <a:pt x="0" y="1142"/>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403" name="Group 402">
            <a:extLst>
              <a:ext uri="{FF2B5EF4-FFF2-40B4-BE49-F238E27FC236}">
                <a16:creationId xmlns:a16="http://schemas.microsoft.com/office/drawing/2014/main" id="{C41B3311-9133-4023-83FF-FEE14A1CB47A}"/>
              </a:ext>
            </a:extLst>
          </p:cNvPr>
          <p:cNvGrpSpPr/>
          <p:nvPr>
            <p:custDataLst>
              <p:tags r:id="rId5"/>
            </p:custDataLst>
          </p:nvPr>
        </p:nvGrpSpPr>
        <p:grpSpPr>
          <a:xfrm>
            <a:off x="4382153" y="3902714"/>
            <a:ext cx="1366342" cy="1460193"/>
            <a:chOff x="3584599" y="3813250"/>
            <a:chExt cx="1409710" cy="1506538"/>
          </a:xfrm>
          <a:solidFill>
            <a:srgbClr val="C41230">
              <a:lumMod val="50000"/>
            </a:srgbClr>
          </a:solidFill>
        </p:grpSpPr>
        <p:sp>
          <p:nvSpPr>
            <p:cNvPr id="404" name="Freeform 447">
              <a:extLst>
                <a:ext uri="{FF2B5EF4-FFF2-40B4-BE49-F238E27FC236}">
                  <a16:creationId xmlns:a16="http://schemas.microsoft.com/office/drawing/2014/main" id="{2CB684E0-11E6-400D-BA1A-662F4E1660FD}"/>
                </a:ext>
              </a:extLst>
            </p:cNvPr>
            <p:cNvSpPr>
              <a:spLocks noChangeAspect="1"/>
            </p:cNvSpPr>
            <p:nvPr/>
          </p:nvSpPr>
          <p:spPr bwMode="auto">
            <a:xfrm>
              <a:off x="4181502" y="4616529"/>
              <a:ext cx="260351" cy="295276"/>
            </a:xfrm>
            <a:custGeom>
              <a:avLst/>
              <a:gdLst>
                <a:gd name="T0" fmla="*/ 0 w 371"/>
                <a:gd name="T1" fmla="*/ 282466 h 365"/>
                <a:gd name="T2" fmla="*/ 22171 w 371"/>
                <a:gd name="T3" fmla="*/ 282466 h 365"/>
                <a:gd name="T4" fmla="*/ 177365 w 371"/>
                <a:gd name="T5" fmla="*/ 282466 h 365"/>
                <a:gd name="T6" fmla="*/ 199536 w 371"/>
                <a:gd name="T7" fmla="*/ 282466 h 365"/>
                <a:gd name="T8" fmla="*/ 177365 w 371"/>
                <a:gd name="T9" fmla="*/ 282466 h 365"/>
                <a:gd name="T10" fmla="*/ 177365 w 371"/>
                <a:gd name="T11" fmla="*/ 188311 h 365"/>
                <a:gd name="T12" fmla="*/ 221707 w 371"/>
                <a:gd name="T13" fmla="*/ 188311 h 365"/>
                <a:gd name="T14" fmla="*/ 221707 w 371"/>
                <a:gd name="T15" fmla="*/ 141261 h 365"/>
                <a:gd name="T16" fmla="*/ 177365 w 371"/>
                <a:gd name="T17" fmla="*/ 141261 h 365"/>
                <a:gd name="T18" fmla="*/ 177365 w 371"/>
                <a:gd name="T19" fmla="*/ 47106 h 365"/>
                <a:gd name="T20" fmla="*/ 177365 w 371"/>
                <a:gd name="T21" fmla="*/ 47106 h 365"/>
                <a:gd name="T22" fmla="*/ 133024 w 371"/>
                <a:gd name="T23" fmla="*/ 47106 h 365"/>
                <a:gd name="T24" fmla="*/ 133024 w 371"/>
                <a:gd name="T25" fmla="*/ 94155 h 365"/>
                <a:gd name="T26" fmla="*/ 110853 w 371"/>
                <a:gd name="T27" fmla="*/ 94155 h 365"/>
                <a:gd name="T28" fmla="*/ 88683 w 371"/>
                <a:gd name="T29" fmla="*/ 0 h 365"/>
                <a:gd name="T30" fmla="*/ 22171 w 371"/>
                <a:gd name="T31" fmla="*/ 47106 h 365"/>
                <a:gd name="T32" fmla="*/ 44341 w 371"/>
                <a:gd name="T33" fmla="*/ 141261 h 365"/>
                <a:gd name="T34" fmla="*/ 0 w 371"/>
                <a:gd name="T35" fmla="*/ 282466 h 3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1"/>
                <a:gd name="T55" fmla="*/ 0 h 365"/>
                <a:gd name="T56" fmla="*/ 371 w 371"/>
                <a:gd name="T57" fmla="*/ 365 h 3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1" h="365">
                  <a:moveTo>
                    <a:pt x="0" y="341"/>
                  </a:moveTo>
                  <a:lnTo>
                    <a:pt x="50" y="328"/>
                  </a:lnTo>
                  <a:lnTo>
                    <a:pt x="288" y="365"/>
                  </a:lnTo>
                  <a:lnTo>
                    <a:pt x="341" y="348"/>
                  </a:lnTo>
                  <a:lnTo>
                    <a:pt x="306" y="321"/>
                  </a:lnTo>
                  <a:lnTo>
                    <a:pt x="306" y="211"/>
                  </a:lnTo>
                  <a:lnTo>
                    <a:pt x="371" y="211"/>
                  </a:lnTo>
                  <a:lnTo>
                    <a:pt x="367" y="150"/>
                  </a:lnTo>
                  <a:lnTo>
                    <a:pt x="306" y="157"/>
                  </a:lnTo>
                  <a:lnTo>
                    <a:pt x="300" y="52"/>
                  </a:lnTo>
                  <a:lnTo>
                    <a:pt x="272" y="33"/>
                  </a:lnTo>
                  <a:lnTo>
                    <a:pt x="235" y="35"/>
                  </a:lnTo>
                  <a:lnTo>
                    <a:pt x="225" y="65"/>
                  </a:lnTo>
                  <a:lnTo>
                    <a:pt x="184" y="68"/>
                  </a:lnTo>
                  <a:lnTo>
                    <a:pt x="135" y="0"/>
                  </a:lnTo>
                  <a:lnTo>
                    <a:pt x="24" y="14"/>
                  </a:lnTo>
                  <a:lnTo>
                    <a:pt x="65" y="153"/>
                  </a:lnTo>
                  <a:lnTo>
                    <a:pt x="0" y="341"/>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05" name="Freeform 448">
              <a:extLst>
                <a:ext uri="{FF2B5EF4-FFF2-40B4-BE49-F238E27FC236}">
                  <a16:creationId xmlns:a16="http://schemas.microsoft.com/office/drawing/2014/main" id="{399AAFA0-61E0-4674-981D-F4A039D849D8}"/>
                </a:ext>
              </a:extLst>
            </p:cNvPr>
            <p:cNvSpPr>
              <a:spLocks noChangeAspect="1"/>
            </p:cNvSpPr>
            <p:nvPr/>
          </p:nvSpPr>
          <p:spPr bwMode="auto">
            <a:xfrm>
              <a:off x="4191027" y="4592716"/>
              <a:ext cx="19050" cy="23813"/>
            </a:xfrm>
            <a:custGeom>
              <a:avLst/>
              <a:gdLst>
                <a:gd name="T0" fmla="*/ 0 w 29"/>
                <a:gd name="T1" fmla="*/ 43384 h 30"/>
                <a:gd name="T2" fmla="*/ 15205 w 29"/>
                <a:gd name="T3" fmla="*/ 43384 h 30"/>
                <a:gd name="T4" fmla="*/ 15205 w 29"/>
                <a:gd name="T5" fmla="*/ 0 h 30"/>
                <a:gd name="T6" fmla="*/ 0 w 29"/>
                <a:gd name="T7" fmla="*/ 43384 h 30"/>
                <a:gd name="T8" fmla="*/ 0 60000 65536"/>
                <a:gd name="T9" fmla="*/ 0 60000 65536"/>
                <a:gd name="T10" fmla="*/ 0 60000 65536"/>
                <a:gd name="T11" fmla="*/ 0 60000 65536"/>
                <a:gd name="T12" fmla="*/ 0 w 29"/>
                <a:gd name="T13" fmla="*/ 0 h 30"/>
                <a:gd name="T14" fmla="*/ 29 w 29"/>
                <a:gd name="T15" fmla="*/ 30 h 30"/>
              </a:gdLst>
              <a:ahLst/>
              <a:cxnLst>
                <a:cxn ang="T8">
                  <a:pos x="T0" y="T1"/>
                </a:cxn>
                <a:cxn ang="T9">
                  <a:pos x="T2" y="T3"/>
                </a:cxn>
                <a:cxn ang="T10">
                  <a:pos x="T4" y="T5"/>
                </a:cxn>
                <a:cxn ang="T11">
                  <a:pos x="T6" y="T7"/>
                </a:cxn>
              </a:cxnLst>
              <a:rect l="T12" t="T13" r="T14" b="T15"/>
              <a:pathLst>
                <a:path w="29" h="30">
                  <a:moveTo>
                    <a:pt x="0" y="9"/>
                  </a:moveTo>
                  <a:lnTo>
                    <a:pt x="11" y="30"/>
                  </a:lnTo>
                  <a:lnTo>
                    <a:pt x="29" y="0"/>
                  </a:lnTo>
                  <a:lnTo>
                    <a:pt x="0" y="9"/>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06" name="Freeform 449">
              <a:extLst>
                <a:ext uri="{FF2B5EF4-FFF2-40B4-BE49-F238E27FC236}">
                  <a16:creationId xmlns:a16="http://schemas.microsoft.com/office/drawing/2014/main" id="{F5405464-9912-4E8F-A3A4-1405EB055A24}"/>
                </a:ext>
              </a:extLst>
            </p:cNvPr>
            <p:cNvSpPr>
              <a:spLocks noChangeAspect="1"/>
            </p:cNvSpPr>
            <p:nvPr/>
          </p:nvSpPr>
          <p:spPr bwMode="auto">
            <a:xfrm>
              <a:off x="4352952" y="4903868"/>
              <a:ext cx="192089" cy="219076"/>
            </a:xfrm>
            <a:custGeom>
              <a:avLst/>
              <a:gdLst>
                <a:gd name="T0" fmla="*/ 0 w 275"/>
                <a:gd name="T1" fmla="*/ 135035 h 273"/>
                <a:gd name="T2" fmla="*/ 0 w 275"/>
                <a:gd name="T3" fmla="*/ 44994 h 273"/>
                <a:gd name="T4" fmla="*/ 21352 w 275"/>
                <a:gd name="T5" fmla="*/ 44994 h 273"/>
                <a:gd name="T6" fmla="*/ 21352 w 275"/>
                <a:gd name="T7" fmla="*/ 0 h 273"/>
                <a:gd name="T8" fmla="*/ 42675 w 275"/>
                <a:gd name="T9" fmla="*/ 0 h 273"/>
                <a:gd name="T10" fmla="*/ 64027 w 275"/>
                <a:gd name="T11" fmla="*/ 0 h 273"/>
                <a:gd name="T12" fmla="*/ 85351 w 275"/>
                <a:gd name="T13" fmla="*/ 0 h 273"/>
                <a:gd name="T14" fmla="*/ 128026 w 275"/>
                <a:gd name="T15" fmla="*/ 44994 h 273"/>
                <a:gd name="T16" fmla="*/ 149378 w 275"/>
                <a:gd name="T17" fmla="*/ 89987 h 273"/>
                <a:gd name="T18" fmla="*/ 85351 w 275"/>
                <a:gd name="T19" fmla="*/ 135035 h 273"/>
                <a:gd name="T20" fmla="*/ 64027 w 275"/>
                <a:gd name="T21" fmla="*/ 135035 h 273"/>
                <a:gd name="T22" fmla="*/ 42675 w 275"/>
                <a:gd name="T23" fmla="*/ 180028 h 273"/>
                <a:gd name="T24" fmla="*/ 21352 w 275"/>
                <a:gd name="T25" fmla="*/ 180028 h 273"/>
                <a:gd name="T26" fmla="*/ 21352 w 275"/>
                <a:gd name="T27" fmla="*/ 135035 h 273"/>
                <a:gd name="T28" fmla="*/ 0 w 275"/>
                <a:gd name="T29" fmla="*/ 135035 h 2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5"/>
                <a:gd name="T46" fmla="*/ 0 h 273"/>
                <a:gd name="T47" fmla="*/ 275 w 275"/>
                <a:gd name="T48" fmla="*/ 273 h 2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5" h="273">
                  <a:moveTo>
                    <a:pt x="0" y="209"/>
                  </a:moveTo>
                  <a:lnTo>
                    <a:pt x="0" y="127"/>
                  </a:lnTo>
                  <a:lnTo>
                    <a:pt x="30" y="126"/>
                  </a:lnTo>
                  <a:lnTo>
                    <a:pt x="30" y="21"/>
                  </a:lnTo>
                  <a:lnTo>
                    <a:pt x="87" y="10"/>
                  </a:lnTo>
                  <a:lnTo>
                    <a:pt x="105" y="27"/>
                  </a:lnTo>
                  <a:lnTo>
                    <a:pt x="153" y="0"/>
                  </a:lnTo>
                  <a:lnTo>
                    <a:pt x="235" y="113"/>
                  </a:lnTo>
                  <a:lnTo>
                    <a:pt x="275" y="133"/>
                  </a:lnTo>
                  <a:lnTo>
                    <a:pt x="164" y="235"/>
                  </a:lnTo>
                  <a:lnTo>
                    <a:pt x="99" y="235"/>
                  </a:lnTo>
                  <a:lnTo>
                    <a:pt x="65" y="272"/>
                  </a:lnTo>
                  <a:lnTo>
                    <a:pt x="24" y="273"/>
                  </a:lnTo>
                  <a:lnTo>
                    <a:pt x="26" y="239"/>
                  </a:lnTo>
                  <a:lnTo>
                    <a:pt x="0" y="209"/>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07" name="Freeform 450">
              <a:extLst>
                <a:ext uri="{FF2B5EF4-FFF2-40B4-BE49-F238E27FC236}">
                  <a16:creationId xmlns:a16="http://schemas.microsoft.com/office/drawing/2014/main" id="{DE734AAD-39EF-487A-8BD0-C05CCE1B7CA0}"/>
                </a:ext>
              </a:extLst>
            </p:cNvPr>
            <p:cNvSpPr>
              <a:spLocks noChangeAspect="1"/>
            </p:cNvSpPr>
            <p:nvPr/>
          </p:nvSpPr>
          <p:spPr bwMode="auto">
            <a:xfrm>
              <a:off x="4543454" y="4538741"/>
              <a:ext cx="33339" cy="44450"/>
            </a:xfrm>
            <a:custGeom>
              <a:avLst/>
              <a:gdLst>
                <a:gd name="T0" fmla="*/ 0 w 51"/>
                <a:gd name="T1" fmla="*/ 0 h 57"/>
                <a:gd name="T2" fmla="*/ 14490 w 51"/>
                <a:gd name="T3" fmla="*/ 0 h 57"/>
                <a:gd name="T4" fmla="*/ 14490 w 51"/>
                <a:gd name="T5" fmla="*/ 0 h 57"/>
                <a:gd name="T6" fmla="*/ 14490 w 51"/>
                <a:gd name="T7" fmla="*/ 0 h 57"/>
                <a:gd name="T8" fmla="*/ 14490 w 51"/>
                <a:gd name="T9" fmla="*/ 0 h 57"/>
                <a:gd name="T10" fmla="*/ 0 w 51"/>
                <a:gd name="T11" fmla="*/ 0 h 57"/>
                <a:gd name="T12" fmla="*/ 0 60000 65536"/>
                <a:gd name="T13" fmla="*/ 0 60000 65536"/>
                <a:gd name="T14" fmla="*/ 0 60000 65536"/>
                <a:gd name="T15" fmla="*/ 0 60000 65536"/>
                <a:gd name="T16" fmla="*/ 0 60000 65536"/>
                <a:gd name="T17" fmla="*/ 0 60000 65536"/>
                <a:gd name="T18" fmla="*/ 0 w 51"/>
                <a:gd name="T19" fmla="*/ 0 h 57"/>
                <a:gd name="T20" fmla="*/ 51 w 5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51" h="57">
                  <a:moveTo>
                    <a:pt x="0" y="9"/>
                  </a:moveTo>
                  <a:lnTo>
                    <a:pt x="5" y="30"/>
                  </a:lnTo>
                  <a:lnTo>
                    <a:pt x="18" y="57"/>
                  </a:lnTo>
                  <a:lnTo>
                    <a:pt x="51" y="24"/>
                  </a:lnTo>
                  <a:lnTo>
                    <a:pt x="48" y="0"/>
                  </a:lnTo>
                  <a:lnTo>
                    <a:pt x="0" y="9"/>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08" name="Freeform 451">
              <a:extLst>
                <a:ext uri="{FF2B5EF4-FFF2-40B4-BE49-F238E27FC236}">
                  <a16:creationId xmlns:a16="http://schemas.microsoft.com/office/drawing/2014/main" id="{908150AB-4ECD-4470-90FB-85565B59F9BE}"/>
                </a:ext>
              </a:extLst>
            </p:cNvPr>
            <p:cNvSpPr>
              <a:spLocks noChangeAspect="1"/>
            </p:cNvSpPr>
            <p:nvPr/>
          </p:nvSpPr>
          <p:spPr bwMode="auto">
            <a:xfrm>
              <a:off x="4118001" y="4181552"/>
              <a:ext cx="157164" cy="263527"/>
            </a:xfrm>
            <a:custGeom>
              <a:avLst/>
              <a:gdLst>
                <a:gd name="T0" fmla="*/ 0 w 227"/>
                <a:gd name="T1" fmla="*/ 136672 h 328"/>
                <a:gd name="T2" fmla="*/ 20610 w 227"/>
                <a:gd name="T3" fmla="*/ 136672 h 328"/>
                <a:gd name="T4" fmla="*/ 41193 w 227"/>
                <a:gd name="T5" fmla="*/ 136672 h 328"/>
                <a:gd name="T6" fmla="*/ 82387 w 227"/>
                <a:gd name="T7" fmla="*/ 45539 h 328"/>
                <a:gd name="T8" fmla="*/ 82387 w 227"/>
                <a:gd name="T9" fmla="*/ 45539 h 328"/>
                <a:gd name="T10" fmla="*/ 82387 w 227"/>
                <a:gd name="T11" fmla="*/ 45539 h 328"/>
                <a:gd name="T12" fmla="*/ 102997 w 227"/>
                <a:gd name="T13" fmla="*/ 0 h 328"/>
                <a:gd name="T14" fmla="*/ 102997 w 227"/>
                <a:gd name="T15" fmla="*/ 45539 h 328"/>
                <a:gd name="T16" fmla="*/ 82387 w 227"/>
                <a:gd name="T17" fmla="*/ 45539 h 328"/>
                <a:gd name="T18" fmla="*/ 102997 w 227"/>
                <a:gd name="T19" fmla="*/ 136672 h 328"/>
                <a:gd name="T20" fmla="*/ 102997 w 227"/>
                <a:gd name="T21" fmla="*/ 136672 h 328"/>
                <a:gd name="T22" fmla="*/ 123580 w 227"/>
                <a:gd name="T23" fmla="*/ 227749 h 328"/>
                <a:gd name="T24" fmla="*/ 102997 w 227"/>
                <a:gd name="T25" fmla="*/ 227749 h 328"/>
                <a:gd name="T26" fmla="*/ 82387 w 227"/>
                <a:gd name="T27" fmla="*/ 227749 h 328"/>
                <a:gd name="T28" fmla="*/ 41193 w 227"/>
                <a:gd name="T29" fmla="*/ 227749 h 328"/>
                <a:gd name="T30" fmla="*/ 20610 w 227"/>
                <a:gd name="T31" fmla="*/ 227749 h 328"/>
                <a:gd name="T32" fmla="*/ 20610 w 227"/>
                <a:gd name="T33" fmla="*/ 182210 h 328"/>
                <a:gd name="T34" fmla="*/ 0 w 227"/>
                <a:gd name="T35" fmla="*/ 136672 h 3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
                <a:gd name="T55" fmla="*/ 0 h 328"/>
                <a:gd name="T56" fmla="*/ 227 w 227"/>
                <a:gd name="T57" fmla="*/ 328 h 3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 h="328">
                  <a:moveTo>
                    <a:pt x="0" y="235"/>
                  </a:moveTo>
                  <a:lnTo>
                    <a:pt x="31" y="172"/>
                  </a:lnTo>
                  <a:lnTo>
                    <a:pt x="87" y="182"/>
                  </a:lnTo>
                  <a:lnTo>
                    <a:pt x="146" y="53"/>
                  </a:lnTo>
                  <a:lnTo>
                    <a:pt x="177" y="31"/>
                  </a:lnTo>
                  <a:lnTo>
                    <a:pt x="166" y="4"/>
                  </a:lnTo>
                  <a:lnTo>
                    <a:pt x="180" y="0"/>
                  </a:lnTo>
                  <a:lnTo>
                    <a:pt x="201" y="80"/>
                  </a:lnTo>
                  <a:lnTo>
                    <a:pt x="166" y="94"/>
                  </a:lnTo>
                  <a:lnTo>
                    <a:pt x="207" y="157"/>
                  </a:lnTo>
                  <a:lnTo>
                    <a:pt x="180" y="232"/>
                  </a:lnTo>
                  <a:lnTo>
                    <a:pt x="227" y="288"/>
                  </a:lnTo>
                  <a:lnTo>
                    <a:pt x="221" y="328"/>
                  </a:lnTo>
                  <a:lnTo>
                    <a:pt x="145" y="309"/>
                  </a:lnTo>
                  <a:lnTo>
                    <a:pt x="84" y="308"/>
                  </a:lnTo>
                  <a:lnTo>
                    <a:pt x="36" y="309"/>
                  </a:lnTo>
                  <a:lnTo>
                    <a:pt x="34" y="256"/>
                  </a:lnTo>
                  <a:lnTo>
                    <a:pt x="0" y="235"/>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09" name="Freeform 452">
              <a:extLst>
                <a:ext uri="{FF2B5EF4-FFF2-40B4-BE49-F238E27FC236}">
                  <a16:creationId xmlns:a16="http://schemas.microsoft.com/office/drawing/2014/main" id="{3ED15110-3677-4CB3-B7B6-28B947CB3B1F}"/>
                </a:ext>
              </a:extLst>
            </p:cNvPr>
            <p:cNvSpPr>
              <a:spLocks noChangeAspect="1"/>
            </p:cNvSpPr>
            <p:nvPr/>
          </p:nvSpPr>
          <p:spPr bwMode="auto">
            <a:xfrm>
              <a:off x="4243416" y="4222828"/>
              <a:ext cx="266702" cy="190501"/>
            </a:xfrm>
            <a:custGeom>
              <a:avLst/>
              <a:gdLst>
                <a:gd name="T0" fmla="*/ 0 w 382"/>
                <a:gd name="T1" fmla="*/ 139257 h 236"/>
                <a:gd name="T2" fmla="*/ 21314 w 382"/>
                <a:gd name="T3" fmla="*/ 92857 h 236"/>
                <a:gd name="T4" fmla="*/ 63913 w 382"/>
                <a:gd name="T5" fmla="*/ 92857 h 236"/>
                <a:gd name="T6" fmla="*/ 63913 w 382"/>
                <a:gd name="T7" fmla="*/ 46400 h 236"/>
                <a:gd name="T8" fmla="*/ 85199 w 382"/>
                <a:gd name="T9" fmla="*/ 46400 h 236"/>
                <a:gd name="T10" fmla="*/ 127826 w 382"/>
                <a:gd name="T11" fmla="*/ 0 h 236"/>
                <a:gd name="T12" fmla="*/ 149112 w 382"/>
                <a:gd name="T13" fmla="*/ 46400 h 236"/>
                <a:gd name="T14" fmla="*/ 170425 w 382"/>
                <a:gd name="T15" fmla="*/ 92857 h 236"/>
                <a:gd name="T16" fmla="*/ 213025 w 382"/>
                <a:gd name="T17" fmla="*/ 139257 h 236"/>
                <a:gd name="T18" fmla="*/ 106512 w 382"/>
                <a:gd name="T19" fmla="*/ 185657 h 236"/>
                <a:gd name="T20" fmla="*/ 85199 w 382"/>
                <a:gd name="T21" fmla="*/ 139257 h 236"/>
                <a:gd name="T22" fmla="*/ 63913 w 382"/>
                <a:gd name="T23" fmla="*/ 185657 h 236"/>
                <a:gd name="T24" fmla="*/ 42599 w 382"/>
                <a:gd name="T25" fmla="*/ 185657 h 236"/>
                <a:gd name="T26" fmla="*/ 21314 w 382"/>
                <a:gd name="T27" fmla="*/ 185657 h 236"/>
                <a:gd name="T28" fmla="*/ 0 w 382"/>
                <a:gd name="T29" fmla="*/ 139257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2"/>
                <a:gd name="T46" fmla="*/ 0 h 236"/>
                <a:gd name="T47" fmla="*/ 382 w 382"/>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2" h="236">
                  <a:moveTo>
                    <a:pt x="0" y="180"/>
                  </a:moveTo>
                  <a:lnTo>
                    <a:pt x="27" y="105"/>
                  </a:lnTo>
                  <a:lnTo>
                    <a:pt x="122" y="86"/>
                  </a:lnTo>
                  <a:lnTo>
                    <a:pt x="130" y="61"/>
                  </a:lnTo>
                  <a:lnTo>
                    <a:pt x="174" y="52"/>
                  </a:lnTo>
                  <a:lnTo>
                    <a:pt x="239" y="0"/>
                  </a:lnTo>
                  <a:lnTo>
                    <a:pt x="262" y="62"/>
                  </a:lnTo>
                  <a:lnTo>
                    <a:pt x="311" y="86"/>
                  </a:lnTo>
                  <a:lnTo>
                    <a:pt x="382" y="171"/>
                  </a:lnTo>
                  <a:lnTo>
                    <a:pt x="205" y="195"/>
                  </a:lnTo>
                  <a:lnTo>
                    <a:pt x="147" y="171"/>
                  </a:lnTo>
                  <a:lnTo>
                    <a:pt x="122" y="214"/>
                  </a:lnTo>
                  <a:lnTo>
                    <a:pt x="71" y="214"/>
                  </a:lnTo>
                  <a:lnTo>
                    <a:pt x="47" y="236"/>
                  </a:lnTo>
                  <a:lnTo>
                    <a:pt x="0" y="180"/>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10" name="Freeform 453">
              <a:extLst>
                <a:ext uri="{FF2B5EF4-FFF2-40B4-BE49-F238E27FC236}">
                  <a16:creationId xmlns:a16="http://schemas.microsoft.com/office/drawing/2014/main" id="{2469E85E-AC1A-44CB-A8B3-CE896C1582B6}"/>
                </a:ext>
              </a:extLst>
            </p:cNvPr>
            <p:cNvSpPr>
              <a:spLocks noChangeAspect="1"/>
            </p:cNvSpPr>
            <p:nvPr/>
          </p:nvSpPr>
          <p:spPr bwMode="auto">
            <a:xfrm>
              <a:off x="4218015" y="3921201"/>
              <a:ext cx="220664" cy="385764"/>
            </a:xfrm>
            <a:custGeom>
              <a:avLst/>
              <a:gdLst>
                <a:gd name="T0" fmla="*/ 0 w 315"/>
                <a:gd name="T1" fmla="*/ 180906 h 480"/>
                <a:gd name="T2" fmla="*/ 21669 w 315"/>
                <a:gd name="T3" fmla="*/ 180906 h 480"/>
                <a:gd name="T4" fmla="*/ 21669 w 315"/>
                <a:gd name="T5" fmla="*/ 226146 h 480"/>
                <a:gd name="T6" fmla="*/ 43338 w 315"/>
                <a:gd name="T7" fmla="*/ 271387 h 480"/>
                <a:gd name="T8" fmla="*/ 21669 w 315"/>
                <a:gd name="T9" fmla="*/ 271387 h 480"/>
                <a:gd name="T10" fmla="*/ 43338 w 315"/>
                <a:gd name="T11" fmla="*/ 316627 h 480"/>
                <a:gd name="T12" fmla="*/ 86677 w 315"/>
                <a:gd name="T13" fmla="*/ 316627 h 480"/>
                <a:gd name="T14" fmla="*/ 86677 w 315"/>
                <a:gd name="T15" fmla="*/ 271387 h 480"/>
                <a:gd name="T16" fmla="*/ 108347 w 315"/>
                <a:gd name="T17" fmla="*/ 271387 h 480"/>
                <a:gd name="T18" fmla="*/ 151686 w 315"/>
                <a:gd name="T19" fmla="*/ 226146 h 480"/>
                <a:gd name="T20" fmla="*/ 151686 w 315"/>
                <a:gd name="T21" fmla="*/ 180906 h 480"/>
                <a:gd name="T22" fmla="*/ 173355 w 315"/>
                <a:gd name="T23" fmla="*/ 135666 h 480"/>
                <a:gd name="T24" fmla="*/ 173355 w 315"/>
                <a:gd name="T25" fmla="*/ 135666 h 480"/>
                <a:gd name="T26" fmla="*/ 173355 w 315"/>
                <a:gd name="T27" fmla="*/ 45240 h 480"/>
                <a:gd name="T28" fmla="*/ 43338 w 315"/>
                <a:gd name="T29" fmla="*/ 0 h 480"/>
                <a:gd name="T30" fmla="*/ 21669 w 315"/>
                <a:gd name="T31" fmla="*/ 0 h 480"/>
                <a:gd name="T32" fmla="*/ 21669 w 315"/>
                <a:gd name="T33" fmla="*/ 0 h 480"/>
                <a:gd name="T34" fmla="*/ 43338 w 315"/>
                <a:gd name="T35" fmla="*/ 45240 h 480"/>
                <a:gd name="T36" fmla="*/ 43338 w 315"/>
                <a:gd name="T37" fmla="*/ 135666 h 480"/>
                <a:gd name="T38" fmla="*/ 0 w 315"/>
                <a:gd name="T39" fmla="*/ 180906 h 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5"/>
                <a:gd name="T61" fmla="*/ 0 h 480"/>
                <a:gd name="T62" fmla="*/ 315 w 315"/>
                <a:gd name="T63" fmla="*/ 480 h 4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5" h="480">
                  <a:moveTo>
                    <a:pt x="0" y="275"/>
                  </a:moveTo>
                  <a:lnTo>
                    <a:pt x="46" y="299"/>
                  </a:lnTo>
                  <a:lnTo>
                    <a:pt x="35" y="323"/>
                  </a:lnTo>
                  <a:lnTo>
                    <a:pt x="56" y="403"/>
                  </a:lnTo>
                  <a:lnTo>
                    <a:pt x="21" y="417"/>
                  </a:lnTo>
                  <a:lnTo>
                    <a:pt x="62" y="480"/>
                  </a:lnTo>
                  <a:lnTo>
                    <a:pt x="157" y="461"/>
                  </a:lnTo>
                  <a:lnTo>
                    <a:pt x="165" y="436"/>
                  </a:lnTo>
                  <a:lnTo>
                    <a:pt x="209" y="427"/>
                  </a:lnTo>
                  <a:lnTo>
                    <a:pt x="274" y="375"/>
                  </a:lnTo>
                  <a:lnTo>
                    <a:pt x="252" y="317"/>
                  </a:lnTo>
                  <a:lnTo>
                    <a:pt x="284" y="238"/>
                  </a:lnTo>
                  <a:lnTo>
                    <a:pt x="314" y="232"/>
                  </a:lnTo>
                  <a:lnTo>
                    <a:pt x="315" y="120"/>
                  </a:lnTo>
                  <a:lnTo>
                    <a:pt x="80" y="0"/>
                  </a:lnTo>
                  <a:lnTo>
                    <a:pt x="49" y="11"/>
                  </a:lnTo>
                  <a:lnTo>
                    <a:pt x="49" y="60"/>
                  </a:lnTo>
                  <a:lnTo>
                    <a:pt x="80" y="94"/>
                  </a:lnTo>
                  <a:lnTo>
                    <a:pt x="62" y="197"/>
                  </a:lnTo>
                  <a:lnTo>
                    <a:pt x="0" y="275"/>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11" name="Freeform 454">
              <a:extLst>
                <a:ext uri="{FF2B5EF4-FFF2-40B4-BE49-F238E27FC236}">
                  <a16:creationId xmlns:a16="http://schemas.microsoft.com/office/drawing/2014/main" id="{1AE638FC-2CE6-4726-BF05-3174B05AB807}"/>
                </a:ext>
              </a:extLst>
            </p:cNvPr>
            <p:cNvSpPr>
              <a:spLocks noChangeAspect="1"/>
            </p:cNvSpPr>
            <p:nvPr/>
          </p:nvSpPr>
          <p:spPr bwMode="auto">
            <a:xfrm>
              <a:off x="4175152" y="4395865"/>
              <a:ext cx="152401" cy="203201"/>
            </a:xfrm>
            <a:custGeom>
              <a:avLst/>
              <a:gdLst>
                <a:gd name="T0" fmla="*/ 0 w 221"/>
                <a:gd name="T1" fmla="*/ 135406 h 253"/>
                <a:gd name="T2" fmla="*/ 20024 w 221"/>
                <a:gd name="T3" fmla="*/ 135406 h 253"/>
                <a:gd name="T4" fmla="*/ 20024 w 221"/>
                <a:gd name="T5" fmla="*/ 135406 h 253"/>
                <a:gd name="T6" fmla="*/ 60072 w 221"/>
                <a:gd name="T7" fmla="*/ 135406 h 253"/>
                <a:gd name="T8" fmla="*/ 60072 w 221"/>
                <a:gd name="T9" fmla="*/ 135406 h 253"/>
                <a:gd name="T10" fmla="*/ 60072 w 221"/>
                <a:gd name="T11" fmla="*/ 90270 h 253"/>
                <a:gd name="T12" fmla="*/ 100094 w 221"/>
                <a:gd name="T13" fmla="*/ 45135 h 253"/>
                <a:gd name="T14" fmla="*/ 100094 w 221"/>
                <a:gd name="T15" fmla="*/ 0 h 253"/>
                <a:gd name="T16" fmla="*/ 80070 w 221"/>
                <a:gd name="T17" fmla="*/ 0 h 253"/>
                <a:gd name="T18" fmla="*/ 60072 w 221"/>
                <a:gd name="T19" fmla="*/ 0 h 253"/>
                <a:gd name="T20" fmla="*/ 60072 w 221"/>
                <a:gd name="T21" fmla="*/ 0 h 253"/>
                <a:gd name="T22" fmla="*/ 40048 w 221"/>
                <a:gd name="T23" fmla="*/ 0 h 253"/>
                <a:gd name="T24" fmla="*/ 40048 w 221"/>
                <a:gd name="T25" fmla="*/ 45135 h 253"/>
                <a:gd name="T26" fmla="*/ 40048 w 221"/>
                <a:gd name="T27" fmla="*/ 45135 h 253"/>
                <a:gd name="T28" fmla="*/ 40048 w 221"/>
                <a:gd name="T29" fmla="*/ 90270 h 253"/>
                <a:gd name="T30" fmla="*/ 20024 w 221"/>
                <a:gd name="T31" fmla="*/ 90270 h 253"/>
                <a:gd name="T32" fmla="*/ 0 w 221"/>
                <a:gd name="T33" fmla="*/ 135406 h 2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1"/>
                <a:gd name="T52" fmla="*/ 0 h 253"/>
                <a:gd name="T53" fmla="*/ 221 w 221"/>
                <a:gd name="T54" fmla="*/ 253 h 2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1" h="253">
                  <a:moveTo>
                    <a:pt x="0" y="222"/>
                  </a:moveTo>
                  <a:lnTo>
                    <a:pt x="23" y="253"/>
                  </a:lnTo>
                  <a:lnTo>
                    <a:pt x="52" y="244"/>
                  </a:lnTo>
                  <a:lnTo>
                    <a:pt x="98" y="246"/>
                  </a:lnTo>
                  <a:lnTo>
                    <a:pt x="139" y="219"/>
                  </a:lnTo>
                  <a:lnTo>
                    <a:pt x="149" y="168"/>
                  </a:lnTo>
                  <a:lnTo>
                    <a:pt x="192" y="126"/>
                  </a:lnTo>
                  <a:lnTo>
                    <a:pt x="221" y="0"/>
                  </a:lnTo>
                  <a:lnTo>
                    <a:pt x="170" y="0"/>
                  </a:lnTo>
                  <a:lnTo>
                    <a:pt x="146" y="22"/>
                  </a:lnTo>
                  <a:lnTo>
                    <a:pt x="140" y="62"/>
                  </a:lnTo>
                  <a:lnTo>
                    <a:pt x="64" y="43"/>
                  </a:lnTo>
                  <a:lnTo>
                    <a:pt x="61" y="70"/>
                  </a:lnTo>
                  <a:lnTo>
                    <a:pt x="91" y="73"/>
                  </a:lnTo>
                  <a:lnTo>
                    <a:pt x="82" y="174"/>
                  </a:lnTo>
                  <a:lnTo>
                    <a:pt x="44" y="162"/>
                  </a:lnTo>
                  <a:lnTo>
                    <a:pt x="0" y="222"/>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12" name="Freeform 455">
              <a:extLst>
                <a:ext uri="{FF2B5EF4-FFF2-40B4-BE49-F238E27FC236}">
                  <a16:creationId xmlns:a16="http://schemas.microsoft.com/office/drawing/2014/main" id="{44A0DF49-BB07-4E8A-BD6F-6B5B73775903}"/>
                </a:ext>
              </a:extLst>
            </p:cNvPr>
            <p:cNvSpPr>
              <a:spLocks noChangeAspect="1"/>
            </p:cNvSpPr>
            <p:nvPr/>
          </p:nvSpPr>
          <p:spPr bwMode="auto">
            <a:xfrm>
              <a:off x="4197377" y="4362528"/>
              <a:ext cx="387352" cy="431802"/>
            </a:xfrm>
            <a:custGeom>
              <a:avLst/>
              <a:gdLst>
                <a:gd name="T0" fmla="*/ 0 w 556"/>
                <a:gd name="T1" fmla="*/ 184184 h 536"/>
                <a:gd name="T2" fmla="*/ 21210 w 556"/>
                <a:gd name="T3" fmla="*/ 230216 h 536"/>
                <a:gd name="T4" fmla="*/ 63657 w 556"/>
                <a:gd name="T5" fmla="*/ 184184 h 536"/>
                <a:gd name="T6" fmla="*/ 84895 w 556"/>
                <a:gd name="T7" fmla="*/ 276303 h 536"/>
                <a:gd name="T8" fmla="*/ 106105 w 556"/>
                <a:gd name="T9" fmla="*/ 230216 h 536"/>
                <a:gd name="T10" fmla="*/ 106105 w 556"/>
                <a:gd name="T11" fmla="*/ 230216 h 536"/>
                <a:gd name="T12" fmla="*/ 148553 w 556"/>
                <a:gd name="T13" fmla="*/ 230216 h 536"/>
                <a:gd name="T14" fmla="*/ 148553 w 556"/>
                <a:gd name="T15" fmla="*/ 230216 h 536"/>
                <a:gd name="T16" fmla="*/ 169762 w 556"/>
                <a:gd name="T17" fmla="*/ 322335 h 536"/>
                <a:gd name="T18" fmla="*/ 191000 w 556"/>
                <a:gd name="T19" fmla="*/ 322335 h 536"/>
                <a:gd name="T20" fmla="*/ 275867 w 556"/>
                <a:gd name="T21" fmla="*/ 368367 h 536"/>
                <a:gd name="T22" fmla="*/ 275867 w 556"/>
                <a:gd name="T23" fmla="*/ 322335 h 536"/>
                <a:gd name="T24" fmla="*/ 254657 w 556"/>
                <a:gd name="T25" fmla="*/ 322335 h 536"/>
                <a:gd name="T26" fmla="*/ 254657 w 556"/>
                <a:gd name="T27" fmla="*/ 276303 h 536"/>
                <a:gd name="T28" fmla="*/ 297105 w 556"/>
                <a:gd name="T29" fmla="*/ 276303 h 536"/>
                <a:gd name="T30" fmla="*/ 275867 w 556"/>
                <a:gd name="T31" fmla="*/ 230216 h 536"/>
                <a:gd name="T32" fmla="*/ 254657 w 556"/>
                <a:gd name="T33" fmla="*/ 138152 h 536"/>
                <a:gd name="T34" fmla="*/ 254657 w 556"/>
                <a:gd name="T35" fmla="*/ 138152 h 536"/>
                <a:gd name="T36" fmla="*/ 275867 w 556"/>
                <a:gd name="T37" fmla="*/ 92120 h 536"/>
                <a:gd name="T38" fmla="*/ 297105 w 556"/>
                <a:gd name="T39" fmla="*/ 46032 h 536"/>
                <a:gd name="T40" fmla="*/ 297105 w 556"/>
                <a:gd name="T41" fmla="*/ 46032 h 536"/>
                <a:gd name="T42" fmla="*/ 297105 w 556"/>
                <a:gd name="T43" fmla="*/ 46032 h 536"/>
                <a:gd name="T44" fmla="*/ 233420 w 556"/>
                <a:gd name="T45" fmla="*/ 0 h 536"/>
                <a:gd name="T46" fmla="*/ 148553 w 556"/>
                <a:gd name="T47" fmla="*/ 46032 h 536"/>
                <a:gd name="T48" fmla="*/ 106105 w 556"/>
                <a:gd name="T49" fmla="*/ 0 h 536"/>
                <a:gd name="T50" fmla="*/ 106105 w 556"/>
                <a:gd name="T51" fmla="*/ 46032 h 536"/>
                <a:gd name="T52" fmla="*/ 84895 w 556"/>
                <a:gd name="T53" fmla="*/ 92120 h 536"/>
                <a:gd name="T54" fmla="*/ 63657 w 556"/>
                <a:gd name="T55" fmla="*/ 138152 h 536"/>
                <a:gd name="T56" fmla="*/ 63657 w 556"/>
                <a:gd name="T57" fmla="*/ 184184 h 536"/>
                <a:gd name="T58" fmla="*/ 42448 w 556"/>
                <a:gd name="T59" fmla="*/ 184184 h 536"/>
                <a:gd name="T60" fmla="*/ 21210 w 556"/>
                <a:gd name="T61" fmla="*/ 184184 h 536"/>
                <a:gd name="T62" fmla="*/ 0 w 556"/>
                <a:gd name="T63" fmla="*/ 184184 h 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6"/>
                <a:gd name="T97" fmla="*/ 0 h 536"/>
                <a:gd name="T98" fmla="*/ 556 w 556"/>
                <a:gd name="T99" fmla="*/ 536 h 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6" h="536">
                  <a:moveTo>
                    <a:pt x="0" y="317"/>
                  </a:moveTo>
                  <a:lnTo>
                    <a:pt x="1" y="331"/>
                  </a:lnTo>
                  <a:lnTo>
                    <a:pt x="112" y="317"/>
                  </a:lnTo>
                  <a:lnTo>
                    <a:pt x="161" y="385"/>
                  </a:lnTo>
                  <a:lnTo>
                    <a:pt x="202" y="382"/>
                  </a:lnTo>
                  <a:lnTo>
                    <a:pt x="212" y="352"/>
                  </a:lnTo>
                  <a:lnTo>
                    <a:pt x="249" y="350"/>
                  </a:lnTo>
                  <a:lnTo>
                    <a:pt x="277" y="369"/>
                  </a:lnTo>
                  <a:lnTo>
                    <a:pt x="283" y="474"/>
                  </a:lnTo>
                  <a:lnTo>
                    <a:pt x="344" y="467"/>
                  </a:lnTo>
                  <a:lnTo>
                    <a:pt x="511" y="536"/>
                  </a:lnTo>
                  <a:lnTo>
                    <a:pt x="511" y="505"/>
                  </a:lnTo>
                  <a:lnTo>
                    <a:pt x="478" y="491"/>
                  </a:lnTo>
                  <a:lnTo>
                    <a:pt x="484" y="415"/>
                  </a:lnTo>
                  <a:lnTo>
                    <a:pt x="538" y="388"/>
                  </a:lnTo>
                  <a:lnTo>
                    <a:pt x="504" y="335"/>
                  </a:lnTo>
                  <a:lnTo>
                    <a:pt x="498" y="248"/>
                  </a:lnTo>
                  <a:lnTo>
                    <a:pt x="493" y="227"/>
                  </a:lnTo>
                  <a:lnTo>
                    <a:pt x="511" y="187"/>
                  </a:lnTo>
                  <a:lnTo>
                    <a:pt x="538" y="113"/>
                  </a:lnTo>
                  <a:lnTo>
                    <a:pt x="556" y="85"/>
                  </a:lnTo>
                  <a:lnTo>
                    <a:pt x="546" y="43"/>
                  </a:lnTo>
                  <a:lnTo>
                    <a:pt x="447" y="0"/>
                  </a:lnTo>
                  <a:lnTo>
                    <a:pt x="270" y="24"/>
                  </a:lnTo>
                  <a:lnTo>
                    <a:pt x="212" y="0"/>
                  </a:lnTo>
                  <a:lnTo>
                    <a:pt x="187" y="43"/>
                  </a:lnTo>
                  <a:lnTo>
                    <a:pt x="158" y="169"/>
                  </a:lnTo>
                  <a:lnTo>
                    <a:pt x="115" y="211"/>
                  </a:lnTo>
                  <a:lnTo>
                    <a:pt x="105" y="262"/>
                  </a:lnTo>
                  <a:lnTo>
                    <a:pt x="64" y="289"/>
                  </a:lnTo>
                  <a:lnTo>
                    <a:pt x="18" y="287"/>
                  </a:lnTo>
                  <a:lnTo>
                    <a:pt x="0" y="31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13" name="Freeform 457">
              <a:extLst>
                <a:ext uri="{FF2B5EF4-FFF2-40B4-BE49-F238E27FC236}">
                  <a16:creationId xmlns:a16="http://schemas.microsoft.com/office/drawing/2014/main" id="{CC9124B8-6AD2-4BC5-AC86-65F445F9D8F2}"/>
                </a:ext>
              </a:extLst>
            </p:cNvPr>
            <p:cNvSpPr>
              <a:spLocks noChangeAspect="1"/>
            </p:cNvSpPr>
            <p:nvPr/>
          </p:nvSpPr>
          <p:spPr bwMode="auto">
            <a:xfrm>
              <a:off x="3964013" y="4189489"/>
              <a:ext cx="53975" cy="146051"/>
            </a:xfrm>
            <a:custGeom>
              <a:avLst/>
              <a:gdLst>
                <a:gd name="T0" fmla="*/ 0 w 80"/>
                <a:gd name="T1" fmla="*/ 49001 h 179"/>
                <a:gd name="T2" fmla="*/ 17436 w 80"/>
                <a:gd name="T3" fmla="*/ 147003 h 179"/>
                <a:gd name="T4" fmla="*/ 17436 w 80"/>
                <a:gd name="T5" fmla="*/ 147003 h 179"/>
                <a:gd name="T6" fmla="*/ 34873 w 80"/>
                <a:gd name="T7" fmla="*/ 49001 h 179"/>
                <a:gd name="T8" fmla="*/ 17436 w 80"/>
                <a:gd name="T9" fmla="*/ 0 h 179"/>
                <a:gd name="T10" fmla="*/ 17436 w 80"/>
                <a:gd name="T11" fmla="*/ 49001 h 179"/>
                <a:gd name="T12" fmla="*/ 0 w 80"/>
                <a:gd name="T13" fmla="*/ 49001 h 179"/>
                <a:gd name="T14" fmla="*/ 0 60000 65536"/>
                <a:gd name="T15" fmla="*/ 0 60000 65536"/>
                <a:gd name="T16" fmla="*/ 0 60000 65536"/>
                <a:gd name="T17" fmla="*/ 0 60000 65536"/>
                <a:gd name="T18" fmla="*/ 0 60000 65536"/>
                <a:gd name="T19" fmla="*/ 0 60000 65536"/>
                <a:gd name="T20" fmla="*/ 0 60000 65536"/>
                <a:gd name="T21" fmla="*/ 0 w 80"/>
                <a:gd name="T22" fmla="*/ 0 h 179"/>
                <a:gd name="T23" fmla="*/ 80 w 80"/>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179">
                  <a:moveTo>
                    <a:pt x="0" y="43"/>
                  </a:moveTo>
                  <a:lnTo>
                    <a:pt x="33" y="179"/>
                  </a:lnTo>
                  <a:lnTo>
                    <a:pt x="57" y="178"/>
                  </a:lnTo>
                  <a:lnTo>
                    <a:pt x="80" y="21"/>
                  </a:lnTo>
                  <a:lnTo>
                    <a:pt x="57" y="0"/>
                  </a:lnTo>
                  <a:lnTo>
                    <a:pt x="43" y="12"/>
                  </a:lnTo>
                  <a:lnTo>
                    <a:pt x="0" y="4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14" name="Freeform 458">
              <a:extLst>
                <a:ext uri="{FF2B5EF4-FFF2-40B4-BE49-F238E27FC236}">
                  <a16:creationId xmlns:a16="http://schemas.microsoft.com/office/drawing/2014/main" id="{57CF8685-43B2-4428-BD2A-9859E5464318}"/>
                </a:ext>
              </a:extLst>
            </p:cNvPr>
            <p:cNvSpPr>
              <a:spLocks noChangeAspect="1"/>
            </p:cNvSpPr>
            <p:nvPr/>
          </p:nvSpPr>
          <p:spPr bwMode="auto">
            <a:xfrm>
              <a:off x="4141814" y="4429203"/>
              <a:ext cx="34925" cy="31750"/>
            </a:xfrm>
            <a:custGeom>
              <a:avLst/>
              <a:gdLst>
                <a:gd name="T0" fmla="*/ 0 w 53"/>
                <a:gd name="T1" fmla="*/ 53263 h 38"/>
                <a:gd name="T2" fmla="*/ 14933 w 53"/>
                <a:gd name="T3" fmla="*/ 53263 h 38"/>
                <a:gd name="T4" fmla="*/ 14933 w 53"/>
                <a:gd name="T5" fmla="*/ 0 h 38"/>
                <a:gd name="T6" fmla="*/ 14933 w 53"/>
                <a:gd name="T7" fmla="*/ 53263 h 38"/>
                <a:gd name="T8" fmla="*/ 0 w 53"/>
                <a:gd name="T9" fmla="*/ 53263 h 38"/>
                <a:gd name="T10" fmla="*/ 0 60000 65536"/>
                <a:gd name="T11" fmla="*/ 0 60000 65536"/>
                <a:gd name="T12" fmla="*/ 0 60000 65536"/>
                <a:gd name="T13" fmla="*/ 0 60000 65536"/>
                <a:gd name="T14" fmla="*/ 0 60000 65536"/>
                <a:gd name="T15" fmla="*/ 0 w 53"/>
                <a:gd name="T16" fmla="*/ 0 h 38"/>
                <a:gd name="T17" fmla="*/ 53 w 53"/>
                <a:gd name="T18" fmla="*/ 38 h 38"/>
              </a:gdLst>
              <a:ahLst/>
              <a:cxnLst>
                <a:cxn ang="T10">
                  <a:pos x="T0" y="T1"/>
                </a:cxn>
                <a:cxn ang="T11">
                  <a:pos x="T2" y="T3"/>
                </a:cxn>
                <a:cxn ang="T12">
                  <a:pos x="T4" y="T5"/>
                </a:cxn>
                <a:cxn ang="T13">
                  <a:pos x="T6" y="T7"/>
                </a:cxn>
                <a:cxn ang="T14">
                  <a:pos x="T8" y="T9"/>
                </a:cxn>
              </a:cxnLst>
              <a:rect l="T15" t="T16" r="T17" b="T18"/>
              <a:pathLst>
                <a:path w="53" h="38">
                  <a:moveTo>
                    <a:pt x="0" y="38"/>
                  </a:moveTo>
                  <a:lnTo>
                    <a:pt x="5" y="1"/>
                  </a:lnTo>
                  <a:lnTo>
                    <a:pt x="53" y="0"/>
                  </a:lnTo>
                  <a:lnTo>
                    <a:pt x="53" y="33"/>
                  </a:lnTo>
                  <a:lnTo>
                    <a:pt x="0" y="38"/>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15" name="Freeform 459">
              <a:extLst>
                <a:ext uri="{FF2B5EF4-FFF2-40B4-BE49-F238E27FC236}">
                  <a16:creationId xmlns:a16="http://schemas.microsoft.com/office/drawing/2014/main" id="{BE1F1BF4-D904-45C4-87F3-4592E0A1B090}"/>
                </a:ext>
              </a:extLst>
            </p:cNvPr>
            <p:cNvSpPr>
              <a:spLocks noChangeAspect="1"/>
            </p:cNvSpPr>
            <p:nvPr/>
          </p:nvSpPr>
          <p:spPr bwMode="auto">
            <a:xfrm>
              <a:off x="4619654" y="4052963"/>
              <a:ext cx="311152" cy="347664"/>
            </a:xfrm>
            <a:custGeom>
              <a:avLst/>
              <a:gdLst>
                <a:gd name="T0" fmla="*/ 0 w 442"/>
                <a:gd name="T1" fmla="*/ 233573 h 430"/>
                <a:gd name="T2" fmla="*/ 22104 w 442"/>
                <a:gd name="T3" fmla="*/ 233573 h 430"/>
                <a:gd name="T4" fmla="*/ 22104 w 442"/>
                <a:gd name="T5" fmla="*/ 140166 h 430"/>
                <a:gd name="T6" fmla="*/ 44208 w 442"/>
                <a:gd name="T7" fmla="*/ 140166 h 430"/>
                <a:gd name="T8" fmla="*/ 66311 w 442"/>
                <a:gd name="T9" fmla="*/ 46704 h 430"/>
                <a:gd name="T10" fmla="*/ 88444 w 442"/>
                <a:gd name="T11" fmla="*/ 0 h 430"/>
                <a:gd name="T12" fmla="*/ 110548 w 442"/>
                <a:gd name="T13" fmla="*/ 93463 h 430"/>
                <a:gd name="T14" fmla="*/ 176859 w 442"/>
                <a:gd name="T15" fmla="*/ 140166 h 430"/>
                <a:gd name="T16" fmla="*/ 154756 w 442"/>
                <a:gd name="T17" fmla="*/ 140166 h 430"/>
                <a:gd name="T18" fmla="*/ 176859 w 442"/>
                <a:gd name="T19" fmla="*/ 140166 h 430"/>
                <a:gd name="T20" fmla="*/ 198964 w 442"/>
                <a:gd name="T21" fmla="*/ 233573 h 430"/>
                <a:gd name="T22" fmla="*/ 243201 w 442"/>
                <a:gd name="T23" fmla="*/ 233573 h 430"/>
                <a:gd name="T24" fmla="*/ 198964 w 442"/>
                <a:gd name="T25" fmla="*/ 280332 h 430"/>
                <a:gd name="T26" fmla="*/ 154756 w 442"/>
                <a:gd name="T27" fmla="*/ 327035 h 430"/>
                <a:gd name="T28" fmla="*/ 88444 w 442"/>
                <a:gd name="T29" fmla="*/ 327035 h 430"/>
                <a:gd name="T30" fmla="*/ 44208 w 442"/>
                <a:gd name="T31" fmla="*/ 327035 h 430"/>
                <a:gd name="T32" fmla="*/ 22104 w 442"/>
                <a:gd name="T33" fmla="*/ 280332 h 430"/>
                <a:gd name="T34" fmla="*/ 0 w 442"/>
                <a:gd name="T35" fmla="*/ 233573 h 4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2"/>
                <a:gd name="T55" fmla="*/ 0 h 430"/>
                <a:gd name="T56" fmla="*/ 442 w 442"/>
                <a:gd name="T57" fmla="*/ 430 h 4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2" h="430">
                  <a:moveTo>
                    <a:pt x="0" y="302"/>
                  </a:moveTo>
                  <a:lnTo>
                    <a:pt x="33" y="279"/>
                  </a:lnTo>
                  <a:lnTo>
                    <a:pt x="37" y="225"/>
                  </a:lnTo>
                  <a:lnTo>
                    <a:pt x="95" y="154"/>
                  </a:lnTo>
                  <a:lnTo>
                    <a:pt x="118" y="29"/>
                  </a:lnTo>
                  <a:lnTo>
                    <a:pt x="163" y="0"/>
                  </a:lnTo>
                  <a:lnTo>
                    <a:pt x="196" y="87"/>
                  </a:lnTo>
                  <a:lnTo>
                    <a:pt x="293" y="160"/>
                  </a:lnTo>
                  <a:lnTo>
                    <a:pt x="259" y="203"/>
                  </a:lnTo>
                  <a:lnTo>
                    <a:pt x="290" y="215"/>
                  </a:lnTo>
                  <a:lnTo>
                    <a:pt x="327" y="268"/>
                  </a:lnTo>
                  <a:lnTo>
                    <a:pt x="442" y="297"/>
                  </a:lnTo>
                  <a:lnTo>
                    <a:pt x="353" y="384"/>
                  </a:lnTo>
                  <a:lnTo>
                    <a:pt x="262" y="418"/>
                  </a:lnTo>
                  <a:lnTo>
                    <a:pt x="177" y="430"/>
                  </a:lnTo>
                  <a:lnTo>
                    <a:pt x="84" y="398"/>
                  </a:lnTo>
                  <a:lnTo>
                    <a:pt x="51" y="337"/>
                  </a:lnTo>
                  <a:lnTo>
                    <a:pt x="0" y="302"/>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16" name="Freeform 460">
              <a:extLst>
                <a:ext uri="{FF2B5EF4-FFF2-40B4-BE49-F238E27FC236}">
                  <a16:creationId xmlns:a16="http://schemas.microsoft.com/office/drawing/2014/main" id="{74688AA0-9A79-4233-BEDC-08E8BF67E4F4}"/>
                </a:ext>
              </a:extLst>
            </p:cNvPr>
            <p:cNvSpPr>
              <a:spLocks noChangeAspect="1"/>
            </p:cNvSpPr>
            <p:nvPr/>
          </p:nvSpPr>
          <p:spPr bwMode="auto">
            <a:xfrm>
              <a:off x="4802219" y="4183139"/>
              <a:ext cx="31750" cy="42863"/>
            </a:xfrm>
            <a:custGeom>
              <a:avLst/>
              <a:gdLst>
                <a:gd name="T0" fmla="*/ 0 w 46"/>
                <a:gd name="T1" fmla="*/ 0 h 55"/>
                <a:gd name="T2" fmla="*/ 18875 w 46"/>
                <a:gd name="T3" fmla="*/ 0 h 55"/>
                <a:gd name="T4" fmla="*/ 18875 w 46"/>
                <a:gd name="T5" fmla="*/ 0 h 55"/>
                <a:gd name="T6" fmla="*/ 18875 w 46"/>
                <a:gd name="T7" fmla="*/ 0 h 55"/>
                <a:gd name="T8" fmla="*/ 18875 w 46"/>
                <a:gd name="T9" fmla="*/ 0 h 55"/>
                <a:gd name="T10" fmla="*/ 18875 w 46"/>
                <a:gd name="T11" fmla="*/ 0 h 55"/>
                <a:gd name="T12" fmla="*/ 0 w 46"/>
                <a:gd name="T13" fmla="*/ 0 h 55"/>
                <a:gd name="T14" fmla="*/ 0 60000 65536"/>
                <a:gd name="T15" fmla="*/ 0 60000 65536"/>
                <a:gd name="T16" fmla="*/ 0 60000 65536"/>
                <a:gd name="T17" fmla="*/ 0 60000 65536"/>
                <a:gd name="T18" fmla="*/ 0 60000 65536"/>
                <a:gd name="T19" fmla="*/ 0 60000 65536"/>
                <a:gd name="T20" fmla="*/ 0 60000 65536"/>
                <a:gd name="T21" fmla="*/ 0 w 46"/>
                <a:gd name="T22" fmla="*/ 0 h 55"/>
                <a:gd name="T23" fmla="*/ 46 w 46"/>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55">
                  <a:moveTo>
                    <a:pt x="0" y="43"/>
                  </a:moveTo>
                  <a:lnTo>
                    <a:pt x="31" y="55"/>
                  </a:lnTo>
                  <a:lnTo>
                    <a:pt x="44" y="38"/>
                  </a:lnTo>
                  <a:lnTo>
                    <a:pt x="22" y="34"/>
                  </a:lnTo>
                  <a:lnTo>
                    <a:pt x="46" y="20"/>
                  </a:lnTo>
                  <a:lnTo>
                    <a:pt x="34" y="0"/>
                  </a:lnTo>
                  <a:lnTo>
                    <a:pt x="0" y="4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17" name="Freeform 461">
              <a:extLst>
                <a:ext uri="{FF2B5EF4-FFF2-40B4-BE49-F238E27FC236}">
                  <a16:creationId xmlns:a16="http://schemas.microsoft.com/office/drawing/2014/main" id="{A3D79892-986C-46EB-A9FF-C98BB042664E}"/>
                </a:ext>
              </a:extLst>
            </p:cNvPr>
            <p:cNvSpPr>
              <a:spLocks noChangeAspect="1"/>
            </p:cNvSpPr>
            <p:nvPr/>
          </p:nvSpPr>
          <p:spPr bwMode="auto">
            <a:xfrm>
              <a:off x="4124352" y="4429203"/>
              <a:ext cx="112713" cy="146051"/>
            </a:xfrm>
            <a:custGeom>
              <a:avLst/>
              <a:gdLst>
                <a:gd name="T0" fmla="*/ 0 w 163"/>
                <a:gd name="T1" fmla="*/ 47370 h 180"/>
                <a:gd name="T2" fmla="*/ 19880 w 163"/>
                <a:gd name="T3" fmla="*/ 47370 h 180"/>
                <a:gd name="T4" fmla="*/ 19880 w 163"/>
                <a:gd name="T5" fmla="*/ 47370 h 180"/>
                <a:gd name="T6" fmla="*/ 19880 w 163"/>
                <a:gd name="T7" fmla="*/ 47370 h 180"/>
                <a:gd name="T8" fmla="*/ 39787 w 163"/>
                <a:gd name="T9" fmla="*/ 47370 h 180"/>
                <a:gd name="T10" fmla="*/ 39787 w 163"/>
                <a:gd name="T11" fmla="*/ 0 h 180"/>
                <a:gd name="T12" fmla="*/ 59668 w 163"/>
                <a:gd name="T13" fmla="*/ 47370 h 180"/>
                <a:gd name="T14" fmla="*/ 59668 w 163"/>
                <a:gd name="T15" fmla="*/ 47370 h 180"/>
                <a:gd name="T16" fmla="*/ 79548 w 163"/>
                <a:gd name="T17" fmla="*/ 47370 h 180"/>
                <a:gd name="T18" fmla="*/ 59668 w 163"/>
                <a:gd name="T19" fmla="*/ 142168 h 180"/>
                <a:gd name="T20" fmla="*/ 59668 w 163"/>
                <a:gd name="T21" fmla="*/ 47370 h 180"/>
                <a:gd name="T22" fmla="*/ 39787 w 163"/>
                <a:gd name="T23" fmla="*/ 142168 h 180"/>
                <a:gd name="T24" fmla="*/ 0 w 163"/>
                <a:gd name="T25" fmla="*/ 47370 h 1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
                <a:gd name="T40" fmla="*/ 0 h 180"/>
                <a:gd name="T41" fmla="*/ 163 w 163"/>
                <a:gd name="T42" fmla="*/ 180 h 1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 h="180">
                  <a:moveTo>
                    <a:pt x="0" y="85"/>
                  </a:moveTo>
                  <a:lnTo>
                    <a:pt x="18" y="58"/>
                  </a:lnTo>
                  <a:lnTo>
                    <a:pt x="31" y="61"/>
                  </a:lnTo>
                  <a:lnTo>
                    <a:pt x="22" y="38"/>
                  </a:lnTo>
                  <a:lnTo>
                    <a:pt x="75" y="33"/>
                  </a:lnTo>
                  <a:lnTo>
                    <a:pt x="75" y="0"/>
                  </a:lnTo>
                  <a:lnTo>
                    <a:pt x="136" y="1"/>
                  </a:lnTo>
                  <a:lnTo>
                    <a:pt x="133" y="28"/>
                  </a:lnTo>
                  <a:lnTo>
                    <a:pt x="163" y="31"/>
                  </a:lnTo>
                  <a:lnTo>
                    <a:pt x="154" y="132"/>
                  </a:lnTo>
                  <a:lnTo>
                    <a:pt x="116" y="120"/>
                  </a:lnTo>
                  <a:lnTo>
                    <a:pt x="72" y="180"/>
                  </a:lnTo>
                  <a:lnTo>
                    <a:pt x="0" y="85"/>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18" name="Freeform 462">
              <a:extLst>
                <a:ext uri="{FF2B5EF4-FFF2-40B4-BE49-F238E27FC236}">
                  <a16:creationId xmlns:a16="http://schemas.microsoft.com/office/drawing/2014/main" id="{4563F922-FF28-43D7-977B-5B27916A0A42}"/>
                </a:ext>
              </a:extLst>
            </p:cNvPr>
            <p:cNvSpPr>
              <a:spLocks noChangeAspect="1"/>
            </p:cNvSpPr>
            <p:nvPr/>
          </p:nvSpPr>
          <p:spPr bwMode="auto">
            <a:xfrm>
              <a:off x="3603648" y="4159327"/>
              <a:ext cx="60326" cy="14288"/>
            </a:xfrm>
            <a:custGeom>
              <a:avLst/>
              <a:gdLst>
                <a:gd name="T0" fmla="*/ 0 w 86"/>
                <a:gd name="T1" fmla="*/ 69494 h 16"/>
                <a:gd name="T2" fmla="*/ 23021 w 86"/>
                <a:gd name="T3" fmla="*/ 0 h 16"/>
                <a:gd name="T4" fmla="*/ 46072 w 86"/>
                <a:gd name="T5" fmla="*/ 69494 h 16"/>
                <a:gd name="T6" fmla="*/ 0 w 86"/>
                <a:gd name="T7" fmla="*/ 69494 h 16"/>
                <a:gd name="T8" fmla="*/ 0 60000 65536"/>
                <a:gd name="T9" fmla="*/ 0 60000 65536"/>
                <a:gd name="T10" fmla="*/ 0 60000 65536"/>
                <a:gd name="T11" fmla="*/ 0 60000 65536"/>
                <a:gd name="T12" fmla="*/ 0 w 86"/>
                <a:gd name="T13" fmla="*/ 0 h 16"/>
                <a:gd name="T14" fmla="*/ 86 w 86"/>
                <a:gd name="T15" fmla="*/ 16 h 16"/>
              </a:gdLst>
              <a:ahLst/>
              <a:cxnLst>
                <a:cxn ang="T8">
                  <a:pos x="T0" y="T1"/>
                </a:cxn>
                <a:cxn ang="T9">
                  <a:pos x="T2" y="T3"/>
                </a:cxn>
                <a:cxn ang="T10">
                  <a:pos x="T4" y="T5"/>
                </a:cxn>
                <a:cxn ang="T11">
                  <a:pos x="T6" y="T7"/>
                </a:cxn>
              </a:cxnLst>
              <a:rect l="T12" t="T13" r="T14" b="T15"/>
              <a:pathLst>
                <a:path w="86" h="16">
                  <a:moveTo>
                    <a:pt x="0" y="16"/>
                  </a:moveTo>
                  <a:lnTo>
                    <a:pt x="3" y="0"/>
                  </a:lnTo>
                  <a:lnTo>
                    <a:pt x="86" y="4"/>
                  </a:lnTo>
                  <a:lnTo>
                    <a:pt x="0" y="16"/>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19" name="Freeform 463">
              <a:extLst>
                <a:ext uri="{FF2B5EF4-FFF2-40B4-BE49-F238E27FC236}">
                  <a16:creationId xmlns:a16="http://schemas.microsoft.com/office/drawing/2014/main" id="{8C2573AD-DE82-4020-B43C-BA3878A5E0CA}"/>
                </a:ext>
              </a:extLst>
            </p:cNvPr>
            <p:cNvSpPr>
              <a:spLocks noChangeAspect="1"/>
            </p:cNvSpPr>
            <p:nvPr/>
          </p:nvSpPr>
          <p:spPr bwMode="auto">
            <a:xfrm>
              <a:off x="3883049" y="4216477"/>
              <a:ext cx="87313" cy="153988"/>
            </a:xfrm>
            <a:custGeom>
              <a:avLst/>
              <a:gdLst>
                <a:gd name="T0" fmla="*/ 0 w 126"/>
                <a:gd name="T1" fmla="*/ 140028 h 191"/>
                <a:gd name="T2" fmla="*/ 20518 w 126"/>
                <a:gd name="T3" fmla="*/ 46695 h 191"/>
                <a:gd name="T4" fmla="*/ 20518 w 126"/>
                <a:gd name="T5" fmla="*/ 46695 h 191"/>
                <a:gd name="T6" fmla="*/ 41010 w 126"/>
                <a:gd name="T7" fmla="*/ 0 h 191"/>
                <a:gd name="T8" fmla="*/ 61528 w 126"/>
                <a:gd name="T9" fmla="*/ 140028 h 191"/>
                <a:gd name="T10" fmla="*/ 20518 w 126"/>
                <a:gd name="T11" fmla="*/ 140028 h 191"/>
                <a:gd name="T12" fmla="*/ 0 w 126"/>
                <a:gd name="T13" fmla="*/ 140028 h 191"/>
                <a:gd name="T14" fmla="*/ 0 60000 65536"/>
                <a:gd name="T15" fmla="*/ 0 60000 65536"/>
                <a:gd name="T16" fmla="*/ 0 60000 65536"/>
                <a:gd name="T17" fmla="*/ 0 60000 65536"/>
                <a:gd name="T18" fmla="*/ 0 60000 65536"/>
                <a:gd name="T19" fmla="*/ 0 60000 65536"/>
                <a:gd name="T20" fmla="*/ 0 60000 65536"/>
                <a:gd name="T21" fmla="*/ 0 w 126"/>
                <a:gd name="T22" fmla="*/ 0 h 191"/>
                <a:gd name="T23" fmla="*/ 126 w 126"/>
                <a:gd name="T24" fmla="*/ 191 h 1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191">
                  <a:moveTo>
                    <a:pt x="0" y="180"/>
                  </a:moveTo>
                  <a:lnTo>
                    <a:pt x="13" y="49"/>
                  </a:lnTo>
                  <a:lnTo>
                    <a:pt x="7" y="8"/>
                  </a:lnTo>
                  <a:lnTo>
                    <a:pt x="85" y="0"/>
                  </a:lnTo>
                  <a:lnTo>
                    <a:pt x="126" y="150"/>
                  </a:lnTo>
                  <a:lnTo>
                    <a:pt x="33" y="191"/>
                  </a:lnTo>
                  <a:lnTo>
                    <a:pt x="0" y="180"/>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20" name="Freeform 464">
              <a:extLst>
                <a:ext uri="{FF2B5EF4-FFF2-40B4-BE49-F238E27FC236}">
                  <a16:creationId xmlns:a16="http://schemas.microsoft.com/office/drawing/2014/main" id="{0B8C31B1-3626-4A30-9A0D-4AC0B0240256}"/>
                </a:ext>
              </a:extLst>
            </p:cNvPr>
            <p:cNvSpPr>
              <a:spLocks noChangeAspect="1"/>
            </p:cNvSpPr>
            <p:nvPr/>
          </p:nvSpPr>
          <p:spPr bwMode="auto">
            <a:xfrm>
              <a:off x="3638573" y="4183139"/>
              <a:ext cx="152401" cy="125413"/>
            </a:xfrm>
            <a:custGeom>
              <a:avLst/>
              <a:gdLst>
                <a:gd name="T0" fmla="*/ 0 w 213"/>
                <a:gd name="T1" fmla="*/ 0 h 157"/>
                <a:gd name="T2" fmla="*/ 24147 w 213"/>
                <a:gd name="T3" fmla="*/ 0 h 157"/>
                <a:gd name="T4" fmla="*/ 24147 w 213"/>
                <a:gd name="T5" fmla="*/ 0 h 157"/>
                <a:gd name="T6" fmla="*/ 72440 w 213"/>
                <a:gd name="T7" fmla="*/ 0 h 157"/>
                <a:gd name="T8" fmla="*/ 96587 w 213"/>
                <a:gd name="T9" fmla="*/ 0 h 157"/>
                <a:gd name="T10" fmla="*/ 120733 w 213"/>
                <a:gd name="T11" fmla="*/ 0 h 157"/>
                <a:gd name="T12" fmla="*/ 120733 w 213"/>
                <a:gd name="T13" fmla="*/ 43951 h 157"/>
                <a:gd name="T14" fmla="*/ 120733 w 213"/>
                <a:gd name="T15" fmla="*/ 43951 h 157"/>
                <a:gd name="T16" fmla="*/ 120733 w 213"/>
                <a:gd name="T17" fmla="*/ 43951 h 157"/>
                <a:gd name="T18" fmla="*/ 120733 w 213"/>
                <a:gd name="T19" fmla="*/ 87902 h 157"/>
                <a:gd name="T20" fmla="*/ 96587 w 213"/>
                <a:gd name="T21" fmla="*/ 87902 h 157"/>
                <a:gd name="T22" fmla="*/ 96587 w 213"/>
                <a:gd name="T23" fmla="*/ 43951 h 157"/>
                <a:gd name="T24" fmla="*/ 96587 w 213"/>
                <a:gd name="T25" fmla="*/ 43951 h 157"/>
                <a:gd name="T26" fmla="*/ 72440 w 213"/>
                <a:gd name="T27" fmla="*/ 43951 h 157"/>
                <a:gd name="T28" fmla="*/ 24147 w 213"/>
                <a:gd name="T29" fmla="*/ 43951 h 157"/>
                <a:gd name="T30" fmla="*/ 0 w 213"/>
                <a:gd name="T31" fmla="*/ 0 h 1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3"/>
                <a:gd name="T49" fmla="*/ 0 h 157"/>
                <a:gd name="T50" fmla="*/ 213 w 213"/>
                <a:gd name="T51" fmla="*/ 157 h 1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3" h="157">
                  <a:moveTo>
                    <a:pt x="0" y="52"/>
                  </a:moveTo>
                  <a:lnTo>
                    <a:pt x="35" y="30"/>
                  </a:lnTo>
                  <a:lnTo>
                    <a:pt x="37" y="0"/>
                  </a:lnTo>
                  <a:lnTo>
                    <a:pt x="107" y="6"/>
                  </a:lnTo>
                  <a:lnTo>
                    <a:pt x="127" y="20"/>
                  </a:lnTo>
                  <a:lnTo>
                    <a:pt x="175" y="3"/>
                  </a:lnTo>
                  <a:lnTo>
                    <a:pt x="206" y="74"/>
                  </a:lnTo>
                  <a:lnTo>
                    <a:pt x="213" y="126"/>
                  </a:lnTo>
                  <a:lnTo>
                    <a:pt x="196" y="123"/>
                  </a:lnTo>
                  <a:lnTo>
                    <a:pt x="191" y="153"/>
                  </a:lnTo>
                  <a:lnTo>
                    <a:pt x="160" y="157"/>
                  </a:lnTo>
                  <a:lnTo>
                    <a:pt x="158" y="126"/>
                  </a:lnTo>
                  <a:lnTo>
                    <a:pt x="141" y="125"/>
                  </a:lnTo>
                  <a:lnTo>
                    <a:pt x="112" y="81"/>
                  </a:lnTo>
                  <a:lnTo>
                    <a:pt x="49" y="106"/>
                  </a:lnTo>
                  <a:lnTo>
                    <a:pt x="0" y="52"/>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21" name="Freeform 467">
              <a:extLst>
                <a:ext uri="{FF2B5EF4-FFF2-40B4-BE49-F238E27FC236}">
                  <a16:creationId xmlns:a16="http://schemas.microsoft.com/office/drawing/2014/main" id="{AD83384C-D006-4CF2-832A-9753D7DEA52C}"/>
                </a:ext>
              </a:extLst>
            </p:cNvPr>
            <p:cNvSpPr>
              <a:spLocks noChangeAspect="1"/>
            </p:cNvSpPr>
            <p:nvPr/>
          </p:nvSpPr>
          <p:spPr bwMode="auto">
            <a:xfrm>
              <a:off x="3771924" y="4229177"/>
              <a:ext cx="120651" cy="149226"/>
            </a:xfrm>
            <a:custGeom>
              <a:avLst/>
              <a:gdLst>
                <a:gd name="T0" fmla="*/ 0 w 173"/>
                <a:gd name="T1" fmla="*/ 45796 h 185"/>
                <a:gd name="T2" fmla="*/ 21334 w 173"/>
                <a:gd name="T3" fmla="*/ 45796 h 185"/>
                <a:gd name="T4" fmla="*/ 21334 w 173"/>
                <a:gd name="T5" fmla="*/ 45796 h 185"/>
                <a:gd name="T6" fmla="*/ 21334 w 173"/>
                <a:gd name="T7" fmla="*/ 45796 h 185"/>
                <a:gd name="T8" fmla="*/ 21334 w 173"/>
                <a:gd name="T9" fmla="*/ 0 h 185"/>
                <a:gd name="T10" fmla="*/ 42640 w 173"/>
                <a:gd name="T11" fmla="*/ 0 h 185"/>
                <a:gd name="T12" fmla="*/ 63973 w 173"/>
                <a:gd name="T13" fmla="*/ 0 h 185"/>
                <a:gd name="T14" fmla="*/ 63973 w 173"/>
                <a:gd name="T15" fmla="*/ 0 h 185"/>
                <a:gd name="T16" fmla="*/ 85307 w 173"/>
                <a:gd name="T17" fmla="*/ 0 h 185"/>
                <a:gd name="T18" fmla="*/ 85307 w 173"/>
                <a:gd name="T19" fmla="*/ 91591 h 185"/>
                <a:gd name="T20" fmla="*/ 21334 w 173"/>
                <a:gd name="T21" fmla="*/ 91591 h 185"/>
                <a:gd name="T22" fmla="*/ 21334 w 173"/>
                <a:gd name="T23" fmla="*/ 91591 h 185"/>
                <a:gd name="T24" fmla="*/ 0 w 173"/>
                <a:gd name="T25" fmla="*/ 45796 h 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185"/>
                <a:gd name="T41" fmla="*/ 173 w 173"/>
                <a:gd name="T42" fmla="*/ 185 h 1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185">
                  <a:moveTo>
                    <a:pt x="0" y="123"/>
                  </a:moveTo>
                  <a:lnTo>
                    <a:pt x="2" y="95"/>
                  </a:lnTo>
                  <a:lnTo>
                    <a:pt x="7" y="65"/>
                  </a:lnTo>
                  <a:lnTo>
                    <a:pt x="24" y="68"/>
                  </a:lnTo>
                  <a:lnTo>
                    <a:pt x="17" y="16"/>
                  </a:lnTo>
                  <a:lnTo>
                    <a:pt x="67" y="0"/>
                  </a:lnTo>
                  <a:lnTo>
                    <a:pt x="98" y="11"/>
                  </a:lnTo>
                  <a:lnTo>
                    <a:pt x="114" y="28"/>
                  </a:lnTo>
                  <a:lnTo>
                    <a:pt x="173" y="35"/>
                  </a:lnTo>
                  <a:lnTo>
                    <a:pt x="160" y="166"/>
                  </a:lnTo>
                  <a:lnTo>
                    <a:pt x="27" y="185"/>
                  </a:lnTo>
                  <a:lnTo>
                    <a:pt x="32" y="143"/>
                  </a:lnTo>
                  <a:lnTo>
                    <a:pt x="0" y="12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22" name="Freeform 469">
              <a:extLst>
                <a:ext uri="{FF2B5EF4-FFF2-40B4-BE49-F238E27FC236}">
                  <a16:creationId xmlns:a16="http://schemas.microsoft.com/office/drawing/2014/main" id="{D183BDD3-F953-40B7-9E7D-D98201BF0FA9}"/>
                </a:ext>
              </a:extLst>
            </p:cNvPr>
            <p:cNvSpPr>
              <a:spLocks noChangeAspect="1"/>
            </p:cNvSpPr>
            <p:nvPr/>
          </p:nvSpPr>
          <p:spPr bwMode="auto">
            <a:xfrm>
              <a:off x="4641880" y="4372053"/>
              <a:ext cx="161926" cy="219076"/>
            </a:xfrm>
            <a:custGeom>
              <a:avLst/>
              <a:gdLst>
                <a:gd name="T0" fmla="*/ 0 w 233"/>
                <a:gd name="T1" fmla="*/ 47370 h 270"/>
                <a:gd name="T2" fmla="*/ 20826 w 233"/>
                <a:gd name="T3" fmla="*/ 47370 h 270"/>
                <a:gd name="T4" fmla="*/ 0 w 233"/>
                <a:gd name="T5" fmla="*/ 47370 h 270"/>
                <a:gd name="T6" fmla="*/ 20826 w 233"/>
                <a:gd name="T7" fmla="*/ 94798 h 270"/>
                <a:gd name="T8" fmla="*/ 20826 w 233"/>
                <a:gd name="T9" fmla="*/ 94798 h 270"/>
                <a:gd name="T10" fmla="*/ 83305 w 233"/>
                <a:gd name="T11" fmla="*/ 189539 h 270"/>
                <a:gd name="T12" fmla="*/ 104131 w 233"/>
                <a:gd name="T13" fmla="*/ 94798 h 270"/>
                <a:gd name="T14" fmla="*/ 104131 w 233"/>
                <a:gd name="T15" fmla="*/ 94798 h 270"/>
                <a:gd name="T16" fmla="*/ 104131 w 233"/>
                <a:gd name="T17" fmla="*/ 47370 h 270"/>
                <a:gd name="T18" fmla="*/ 124957 w 233"/>
                <a:gd name="T19" fmla="*/ 47370 h 270"/>
                <a:gd name="T20" fmla="*/ 62478 w 233"/>
                <a:gd name="T21" fmla="*/ 47370 h 270"/>
                <a:gd name="T22" fmla="*/ 41652 w 233"/>
                <a:gd name="T23" fmla="*/ 0 h 270"/>
                <a:gd name="T24" fmla="*/ 0 w 233"/>
                <a:gd name="T25" fmla="*/ 47370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3"/>
                <a:gd name="T40" fmla="*/ 0 h 270"/>
                <a:gd name="T41" fmla="*/ 233 w 233"/>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3" h="270">
                  <a:moveTo>
                    <a:pt x="0" y="17"/>
                  </a:moveTo>
                  <a:lnTo>
                    <a:pt x="32" y="73"/>
                  </a:lnTo>
                  <a:lnTo>
                    <a:pt x="0" y="127"/>
                  </a:lnTo>
                  <a:lnTo>
                    <a:pt x="25" y="141"/>
                  </a:lnTo>
                  <a:lnTo>
                    <a:pt x="8" y="161"/>
                  </a:lnTo>
                  <a:lnTo>
                    <a:pt x="158" y="270"/>
                  </a:lnTo>
                  <a:lnTo>
                    <a:pt x="222" y="182"/>
                  </a:lnTo>
                  <a:lnTo>
                    <a:pt x="208" y="158"/>
                  </a:lnTo>
                  <a:lnTo>
                    <a:pt x="208" y="51"/>
                  </a:lnTo>
                  <a:lnTo>
                    <a:pt x="233" y="20"/>
                  </a:lnTo>
                  <a:lnTo>
                    <a:pt x="148" y="32"/>
                  </a:lnTo>
                  <a:lnTo>
                    <a:pt x="55" y="0"/>
                  </a:lnTo>
                  <a:lnTo>
                    <a:pt x="0" y="1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23" name="Freeform 472">
              <a:extLst>
                <a:ext uri="{FF2B5EF4-FFF2-40B4-BE49-F238E27FC236}">
                  <a16:creationId xmlns:a16="http://schemas.microsoft.com/office/drawing/2014/main" id="{4212685D-EB76-45F3-B38C-C64C18CE119B}"/>
                </a:ext>
              </a:extLst>
            </p:cNvPr>
            <p:cNvSpPr>
              <a:spLocks noChangeAspect="1"/>
            </p:cNvSpPr>
            <p:nvPr/>
          </p:nvSpPr>
          <p:spPr bwMode="auto">
            <a:xfrm>
              <a:off x="3711599" y="4281565"/>
              <a:ext cx="80964" cy="96838"/>
            </a:xfrm>
            <a:custGeom>
              <a:avLst/>
              <a:gdLst>
                <a:gd name="T0" fmla="*/ 0 w 117"/>
                <a:gd name="T1" fmla="*/ 49572 h 118"/>
                <a:gd name="T2" fmla="*/ 20304 w 117"/>
                <a:gd name="T3" fmla="*/ 0 h 118"/>
                <a:gd name="T4" fmla="*/ 40607 w 117"/>
                <a:gd name="T5" fmla="*/ 49572 h 118"/>
                <a:gd name="T6" fmla="*/ 40607 w 117"/>
                <a:gd name="T7" fmla="*/ 49572 h 118"/>
                <a:gd name="T8" fmla="*/ 40607 w 117"/>
                <a:gd name="T9" fmla="*/ 49572 h 118"/>
                <a:gd name="T10" fmla="*/ 40607 w 117"/>
                <a:gd name="T11" fmla="*/ 49572 h 118"/>
                <a:gd name="T12" fmla="*/ 60911 w 117"/>
                <a:gd name="T13" fmla="*/ 99204 h 118"/>
                <a:gd name="T14" fmla="*/ 60911 w 117"/>
                <a:gd name="T15" fmla="*/ 99204 h 118"/>
                <a:gd name="T16" fmla="*/ 0 w 117"/>
                <a:gd name="T17" fmla="*/ 49572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118"/>
                <a:gd name="T29" fmla="*/ 117 w 117"/>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118">
                  <a:moveTo>
                    <a:pt x="0" y="43"/>
                  </a:moveTo>
                  <a:lnTo>
                    <a:pt x="37" y="0"/>
                  </a:lnTo>
                  <a:lnTo>
                    <a:pt x="54" y="1"/>
                  </a:lnTo>
                  <a:lnTo>
                    <a:pt x="56" y="32"/>
                  </a:lnTo>
                  <a:lnTo>
                    <a:pt x="87" y="28"/>
                  </a:lnTo>
                  <a:lnTo>
                    <a:pt x="85" y="56"/>
                  </a:lnTo>
                  <a:lnTo>
                    <a:pt x="117" y="76"/>
                  </a:lnTo>
                  <a:lnTo>
                    <a:pt x="112" y="118"/>
                  </a:lnTo>
                  <a:lnTo>
                    <a:pt x="0" y="4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24" name="Freeform 474">
              <a:extLst>
                <a:ext uri="{FF2B5EF4-FFF2-40B4-BE49-F238E27FC236}">
                  <a16:creationId xmlns:a16="http://schemas.microsoft.com/office/drawing/2014/main" id="{105BC0F8-5AD4-43AB-B5B6-73A497E13D5C}"/>
                </a:ext>
              </a:extLst>
            </p:cNvPr>
            <p:cNvSpPr>
              <a:spLocks noChangeAspect="1"/>
            </p:cNvSpPr>
            <p:nvPr/>
          </p:nvSpPr>
          <p:spPr bwMode="auto">
            <a:xfrm>
              <a:off x="4827619" y="4768930"/>
              <a:ext cx="142876" cy="327027"/>
            </a:xfrm>
            <a:custGeom>
              <a:avLst/>
              <a:gdLst>
                <a:gd name="T0" fmla="*/ 0 w 207"/>
                <a:gd name="T1" fmla="*/ 230083 h 406"/>
                <a:gd name="T2" fmla="*/ 19933 w 207"/>
                <a:gd name="T3" fmla="*/ 276144 h 406"/>
                <a:gd name="T4" fmla="*/ 39840 w 207"/>
                <a:gd name="T5" fmla="*/ 276144 h 406"/>
                <a:gd name="T6" fmla="*/ 59774 w 207"/>
                <a:gd name="T7" fmla="*/ 276144 h 406"/>
                <a:gd name="T8" fmla="*/ 99641 w 207"/>
                <a:gd name="T9" fmla="*/ 92066 h 406"/>
                <a:gd name="T10" fmla="*/ 99641 w 207"/>
                <a:gd name="T11" fmla="*/ 92066 h 406"/>
                <a:gd name="T12" fmla="*/ 79707 w 207"/>
                <a:gd name="T13" fmla="*/ 0 h 406"/>
                <a:gd name="T14" fmla="*/ 59774 w 207"/>
                <a:gd name="T15" fmla="*/ 46005 h 406"/>
                <a:gd name="T16" fmla="*/ 59774 w 207"/>
                <a:gd name="T17" fmla="*/ 92066 h 406"/>
                <a:gd name="T18" fmla="*/ 39840 w 207"/>
                <a:gd name="T19" fmla="*/ 92066 h 406"/>
                <a:gd name="T20" fmla="*/ 19933 w 207"/>
                <a:gd name="T21" fmla="*/ 92066 h 406"/>
                <a:gd name="T22" fmla="*/ 19933 w 207"/>
                <a:gd name="T23" fmla="*/ 138072 h 406"/>
                <a:gd name="T24" fmla="*/ 19933 w 207"/>
                <a:gd name="T25" fmla="*/ 138072 h 406"/>
                <a:gd name="T26" fmla="*/ 0 w 207"/>
                <a:gd name="T27" fmla="*/ 230083 h 4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7"/>
                <a:gd name="T43" fmla="*/ 0 h 406"/>
                <a:gd name="T44" fmla="*/ 207 w 207"/>
                <a:gd name="T45" fmla="*/ 406 h 4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7" h="406">
                  <a:moveTo>
                    <a:pt x="0" y="290"/>
                  </a:moveTo>
                  <a:lnTo>
                    <a:pt x="19" y="374"/>
                  </a:lnTo>
                  <a:lnTo>
                    <a:pt x="57" y="406"/>
                  </a:lnTo>
                  <a:lnTo>
                    <a:pt x="120" y="374"/>
                  </a:lnTo>
                  <a:lnTo>
                    <a:pt x="194" y="95"/>
                  </a:lnTo>
                  <a:lnTo>
                    <a:pt x="207" y="105"/>
                  </a:lnTo>
                  <a:lnTo>
                    <a:pt x="176" y="0"/>
                  </a:lnTo>
                  <a:lnTo>
                    <a:pt x="139" y="43"/>
                  </a:lnTo>
                  <a:lnTo>
                    <a:pt x="139" y="74"/>
                  </a:lnTo>
                  <a:lnTo>
                    <a:pt x="94" y="108"/>
                  </a:lnTo>
                  <a:lnTo>
                    <a:pt x="36" y="122"/>
                  </a:lnTo>
                  <a:lnTo>
                    <a:pt x="20" y="157"/>
                  </a:lnTo>
                  <a:lnTo>
                    <a:pt x="36" y="229"/>
                  </a:lnTo>
                  <a:lnTo>
                    <a:pt x="0" y="290"/>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25" name="Freeform 475">
              <a:extLst>
                <a:ext uri="{FF2B5EF4-FFF2-40B4-BE49-F238E27FC236}">
                  <a16:creationId xmlns:a16="http://schemas.microsoft.com/office/drawing/2014/main" id="{80D4B183-3F8C-40FB-B3A2-EF88D8C3E576}"/>
                </a:ext>
              </a:extLst>
            </p:cNvPr>
            <p:cNvSpPr>
              <a:spLocks noChangeAspect="1"/>
            </p:cNvSpPr>
            <p:nvPr/>
          </p:nvSpPr>
          <p:spPr bwMode="auto">
            <a:xfrm>
              <a:off x="4616480" y="4703842"/>
              <a:ext cx="65088" cy="184151"/>
            </a:xfrm>
            <a:custGeom>
              <a:avLst/>
              <a:gdLst>
                <a:gd name="T0" fmla="*/ 0 w 94"/>
                <a:gd name="T1" fmla="*/ 45338 h 229"/>
                <a:gd name="T2" fmla="*/ 19866 w 94"/>
                <a:gd name="T3" fmla="*/ 90622 h 229"/>
                <a:gd name="T4" fmla="*/ 19866 w 94"/>
                <a:gd name="T5" fmla="*/ 90622 h 229"/>
                <a:gd name="T6" fmla="*/ 19866 w 94"/>
                <a:gd name="T7" fmla="*/ 135961 h 229"/>
                <a:gd name="T8" fmla="*/ 39705 w 94"/>
                <a:gd name="T9" fmla="*/ 135961 h 229"/>
                <a:gd name="T10" fmla="*/ 39705 w 94"/>
                <a:gd name="T11" fmla="*/ 90622 h 229"/>
                <a:gd name="T12" fmla="*/ 39705 w 94"/>
                <a:gd name="T13" fmla="*/ 45338 h 229"/>
                <a:gd name="T14" fmla="*/ 39705 w 94"/>
                <a:gd name="T15" fmla="*/ 90622 h 229"/>
                <a:gd name="T16" fmla="*/ 19866 w 94"/>
                <a:gd name="T17" fmla="*/ 90622 h 229"/>
                <a:gd name="T18" fmla="*/ 19866 w 94"/>
                <a:gd name="T19" fmla="*/ 45338 h 229"/>
                <a:gd name="T20" fmla="*/ 19866 w 94"/>
                <a:gd name="T21" fmla="*/ 0 h 229"/>
                <a:gd name="T22" fmla="*/ 19866 w 94"/>
                <a:gd name="T23" fmla="*/ 0 h 229"/>
                <a:gd name="T24" fmla="*/ 19866 w 94"/>
                <a:gd name="T25" fmla="*/ 0 h 229"/>
                <a:gd name="T26" fmla="*/ 0 w 94"/>
                <a:gd name="T27" fmla="*/ 45338 h 2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229"/>
                <a:gd name="T44" fmla="*/ 94 w 94"/>
                <a:gd name="T45" fmla="*/ 229 h 2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229">
                  <a:moveTo>
                    <a:pt x="0" y="123"/>
                  </a:moveTo>
                  <a:lnTo>
                    <a:pt x="11" y="137"/>
                  </a:lnTo>
                  <a:lnTo>
                    <a:pt x="50" y="151"/>
                  </a:lnTo>
                  <a:lnTo>
                    <a:pt x="45" y="193"/>
                  </a:lnTo>
                  <a:lnTo>
                    <a:pt x="75" y="229"/>
                  </a:lnTo>
                  <a:lnTo>
                    <a:pt x="94" y="164"/>
                  </a:lnTo>
                  <a:lnTo>
                    <a:pt x="64" y="120"/>
                  </a:lnTo>
                  <a:lnTo>
                    <a:pt x="74" y="144"/>
                  </a:lnTo>
                  <a:lnTo>
                    <a:pt x="55" y="142"/>
                  </a:lnTo>
                  <a:lnTo>
                    <a:pt x="36" y="83"/>
                  </a:lnTo>
                  <a:lnTo>
                    <a:pt x="34" y="5"/>
                  </a:lnTo>
                  <a:lnTo>
                    <a:pt x="7" y="0"/>
                  </a:lnTo>
                  <a:lnTo>
                    <a:pt x="28" y="36"/>
                  </a:lnTo>
                  <a:lnTo>
                    <a:pt x="0" y="12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26" name="Freeform 476">
              <a:extLst>
                <a:ext uri="{FF2B5EF4-FFF2-40B4-BE49-F238E27FC236}">
                  <a16:creationId xmlns:a16="http://schemas.microsoft.com/office/drawing/2014/main" id="{23701611-9E8B-43FA-B344-BAA22D10C42C}"/>
                </a:ext>
              </a:extLst>
            </p:cNvPr>
            <p:cNvSpPr>
              <a:spLocks noChangeAspect="1"/>
            </p:cNvSpPr>
            <p:nvPr/>
          </p:nvSpPr>
          <p:spPr bwMode="auto">
            <a:xfrm>
              <a:off x="3698898" y="3881512"/>
              <a:ext cx="331790" cy="358777"/>
            </a:xfrm>
            <a:custGeom>
              <a:avLst/>
              <a:gdLst>
                <a:gd name="T0" fmla="*/ 0 w 474"/>
                <a:gd name="T1" fmla="*/ 183967 h 445"/>
                <a:gd name="T2" fmla="*/ 21548 w 474"/>
                <a:gd name="T3" fmla="*/ 183967 h 445"/>
                <a:gd name="T4" fmla="*/ 21548 w 474"/>
                <a:gd name="T5" fmla="*/ 183967 h 445"/>
                <a:gd name="T6" fmla="*/ 107737 w 474"/>
                <a:gd name="T7" fmla="*/ 183967 h 445"/>
                <a:gd name="T8" fmla="*/ 86190 w 474"/>
                <a:gd name="T9" fmla="*/ 0 h 445"/>
                <a:gd name="T10" fmla="*/ 107737 w 474"/>
                <a:gd name="T11" fmla="*/ 0 h 445"/>
                <a:gd name="T12" fmla="*/ 237051 w 474"/>
                <a:gd name="T13" fmla="*/ 91984 h 445"/>
                <a:gd name="T14" fmla="*/ 237051 w 474"/>
                <a:gd name="T15" fmla="*/ 91984 h 445"/>
                <a:gd name="T16" fmla="*/ 258598 w 474"/>
                <a:gd name="T17" fmla="*/ 91984 h 445"/>
                <a:gd name="T18" fmla="*/ 258598 w 474"/>
                <a:gd name="T19" fmla="*/ 183967 h 445"/>
                <a:gd name="T20" fmla="*/ 258598 w 474"/>
                <a:gd name="T21" fmla="*/ 183967 h 445"/>
                <a:gd name="T22" fmla="*/ 193927 w 474"/>
                <a:gd name="T23" fmla="*/ 183967 h 445"/>
                <a:gd name="T24" fmla="*/ 129285 w 474"/>
                <a:gd name="T25" fmla="*/ 229931 h 445"/>
                <a:gd name="T26" fmla="*/ 107737 w 474"/>
                <a:gd name="T27" fmla="*/ 275951 h 445"/>
                <a:gd name="T28" fmla="*/ 86190 w 474"/>
                <a:gd name="T29" fmla="*/ 275951 h 445"/>
                <a:gd name="T30" fmla="*/ 64642 w 474"/>
                <a:gd name="T31" fmla="*/ 275951 h 445"/>
                <a:gd name="T32" fmla="*/ 43095 w 474"/>
                <a:gd name="T33" fmla="*/ 229931 h 445"/>
                <a:gd name="T34" fmla="*/ 21548 w 474"/>
                <a:gd name="T35" fmla="*/ 275951 h 445"/>
                <a:gd name="T36" fmla="*/ 21548 w 474"/>
                <a:gd name="T37" fmla="*/ 229931 h 445"/>
                <a:gd name="T38" fmla="*/ 0 w 474"/>
                <a:gd name="T39" fmla="*/ 183967 h 4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4"/>
                <a:gd name="T61" fmla="*/ 0 h 445"/>
                <a:gd name="T62" fmla="*/ 474 w 474"/>
                <a:gd name="T63" fmla="*/ 445 h 4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4" h="445">
                  <a:moveTo>
                    <a:pt x="0" y="307"/>
                  </a:moveTo>
                  <a:lnTo>
                    <a:pt x="20" y="278"/>
                  </a:lnTo>
                  <a:lnTo>
                    <a:pt x="43" y="298"/>
                  </a:lnTo>
                  <a:lnTo>
                    <a:pt x="191" y="288"/>
                  </a:lnTo>
                  <a:lnTo>
                    <a:pt x="160" y="0"/>
                  </a:lnTo>
                  <a:lnTo>
                    <a:pt x="211" y="0"/>
                  </a:lnTo>
                  <a:lnTo>
                    <a:pt x="447" y="156"/>
                  </a:lnTo>
                  <a:lnTo>
                    <a:pt x="450" y="182"/>
                  </a:lnTo>
                  <a:lnTo>
                    <a:pt x="473" y="180"/>
                  </a:lnTo>
                  <a:lnTo>
                    <a:pt x="474" y="271"/>
                  </a:lnTo>
                  <a:lnTo>
                    <a:pt x="456" y="290"/>
                  </a:lnTo>
                  <a:lnTo>
                    <a:pt x="358" y="303"/>
                  </a:lnTo>
                  <a:lnTo>
                    <a:pt x="238" y="356"/>
                  </a:lnTo>
                  <a:lnTo>
                    <a:pt x="201" y="440"/>
                  </a:lnTo>
                  <a:lnTo>
                    <a:pt x="170" y="429"/>
                  </a:lnTo>
                  <a:lnTo>
                    <a:pt x="120" y="445"/>
                  </a:lnTo>
                  <a:lnTo>
                    <a:pt x="89" y="374"/>
                  </a:lnTo>
                  <a:lnTo>
                    <a:pt x="41" y="391"/>
                  </a:lnTo>
                  <a:lnTo>
                    <a:pt x="21" y="377"/>
                  </a:lnTo>
                  <a:lnTo>
                    <a:pt x="0" y="30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27" name="Freeform 477">
              <a:extLst>
                <a:ext uri="{FF2B5EF4-FFF2-40B4-BE49-F238E27FC236}">
                  <a16:creationId xmlns:a16="http://schemas.microsoft.com/office/drawing/2014/main" id="{225F0726-AC5B-423E-9B83-3209655D08F2}"/>
                </a:ext>
              </a:extLst>
            </p:cNvPr>
            <p:cNvSpPr>
              <a:spLocks noChangeAspect="1"/>
            </p:cNvSpPr>
            <p:nvPr/>
          </p:nvSpPr>
          <p:spPr bwMode="auto">
            <a:xfrm>
              <a:off x="3600473" y="3825950"/>
              <a:ext cx="244477" cy="304801"/>
            </a:xfrm>
            <a:custGeom>
              <a:avLst/>
              <a:gdLst>
                <a:gd name="T0" fmla="*/ 0 w 354"/>
                <a:gd name="T1" fmla="*/ 140911 h 377"/>
                <a:gd name="T2" fmla="*/ 20210 w 354"/>
                <a:gd name="T3" fmla="*/ 187843 h 377"/>
                <a:gd name="T4" fmla="*/ 20210 w 354"/>
                <a:gd name="T5" fmla="*/ 234832 h 377"/>
                <a:gd name="T6" fmla="*/ 20210 w 354"/>
                <a:gd name="T7" fmla="*/ 281765 h 377"/>
                <a:gd name="T8" fmla="*/ 40447 w 354"/>
                <a:gd name="T9" fmla="*/ 281765 h 377"/>
                <a:gd name="T10" fmla="*/ 60656 w 354"/>
                <a:gd name="T11" fmla="*/ 281765 h 377"/>
                <a:gd name="T12" fmla="*/ 80867 w 354"/>
                <a:gd name="T13" fmla="*/ 281765 h 377"/>
                <a:gd name="T14" fmla="*/ 101103 w 354"/>
                <a:gd name="T15" fmla="*/ 281765 h 377"/>
                <a:gd name="T16" fmla="*/ 161760 w 354"/>
                <a:gd name="T17" fmla="*/ 281765 h 377"/>
                <a:gd name="T18" fmla="*/ 141550 w 354"/>
                <a:gd name="T19" fmla="*/ 93922 h 377"/>
                <a:gd name="T20" fmla="*/ 181970 w 354"/>
                <a:gd name="T21" fmla="*/ 93922 h 377"/>
                <a:gd name="T22" fmla="*/ 121313 w 354"/>
                <a:gd name="T23" fmla="*/ 0 h 377"/>
                <a:gd name="T24" fmla="*/ 121313 w 354"/>
                <a:gd name="T25" fmla="*/ 46989 h 377"/>
                <a:gd name="T26" fmla="*/ 60656 w 354"/>
                <a:gd name="T27" fmla="*/ 46989 h 377"/>
                <a:gd name="T28" fmla="*/ 60656 w 354"/>
                <a:gd name="T29" fmla="*/ 93922 h 377"/>
                <a:gd name="T30" fmla="*/ 60656 w 354"/>
                <a:gd name="T31" fmla="*/ 93922 h 377"/>
                <a:gd name="T32" fmla="*/ 60656 w 354"/>
                <a:gd name="T33" fmla="*/ 140911 h 377"/>
                <a:gd name="T34" fmla="*/ 0 w 354"/>
                <a:gd name="T35" fmla="*/ 140911 h 3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4"/>
                <a:gd name="T55" fmla="*/ 0 h 377"/>
                <a:gd name="T56" fmla="*/ 354 w 354"/>
                <a:gd name="T57" fmla="*/ 377 h 3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4" h="377">
                  <a:moveTo>
                    <a:pt x="0" y="191"/>
                  </a:moveTo>
                  <a:lnTo>
                    <a:pt x="21" y="211"/>
                  </a:lnTo>
                  <a:lnTo>
                    <a:pt x="26" y="269"/>
                  </a:lnTo>
                  <a:lnTo>
                    <a:pt x="9" y="339"/>
                  </a:lnTo>
                  <a:lnTo>
                    <a:pt x="75" y="324"/>
                  </a:lnTo>
                  <a:lnTo>
                    <a:pt x="143" y="377"/>
                  </a:lnTo>
                  <a:lnTo>
                    <a:pt x="163" y="348"/>
                  </a:lnTo>
                  <a:lnTo>
                    <a:pt x="186" y="368"/>
                  </a:lnTo>
                  <a:lnTo>
                    <a:pt x="334" y="358"/>
                  </a:lnTo>
                  <a:lnTo>
                    <a:pt x="303" y="70"/>
                  </a:lnTo>
                  <a:lnTo>
                    <a:pt x="354" y="70"/>
                  </a:lnTo>
                  <a:lnTo>
                    <a:pt x="246" y="0"/>
                  </a:lnTo>
                  <a:lnTo>
                    <a:pt x="244" y="38"/>
                  </a:lnTo>
                  <a:lnTo>
                    <a:pt x="149" y="35"/>
                  </a:lnTo>
                  <a:lnTo>
                    <a:pt x="147" y="114"/>
                  </a:lnTo>
                  <a:lnTo>
                    <a:pt x="115" y="128"/>
                  </a:lnTo>
                  <a:lnTo>
                    <a:pt x="118" y="178"/>
                  </a:lnTo>
                  <a:lnTo>
                    <a:pt x="0" y="191"/>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28" name="Freeform 479">
              <a:extLst>
                <a:ext uri="{FF2B5EF4-FFF2-40B4-BE49-F238E27FC236}">
                  <a16:creationId xmlns:a16="http://schemas.microsoft.com/office/drawing/2014/main" id="{4F06749E-9C91-45D5-B3B6-3AE9572AE637}"/>
                </a:ext>
              </a:extLst>
            </p:cNvPr>
            <p:cNvSpPr>
              <a:spLocks noChangeAspect="1"/>
            </p:cNvSpPr>
            <p:nvPr/>
          </p:nvSpPr>
          <p:spPr bwMode="auto">
            <a:xfrm>
              <a:off x="4559329" y="4727655"/>
              <a:ext cx="219077" cy="395289"/>
            </a:xfrm>
            <a:custGeom>
              <a:avLst/>
              <a:gdLst>
                <a:gd name="T0" fmla="*/ 0 w 310"/>
                <a:gd name="T1" fmla="*/ 140623 h 489"/>
                <a:gd name="T2" fmla="*/ 22629 w 310"/>
                <a:gd name="T3" fmla="*/ 140623 h 489"/>
                <a:gd name="T4" fmla="*/ 45257 w 310"/>
                <a:gd name="T5" fmla="*/ 140623 h 489"/>
                <a:gd name="T6" fmla="*/ 45257 w 310"/>
                <a:gd name="T7" fmla="*/ 187498 h 489"/>
                <a:gd name="T8" fmla="*/ 45257 w 310"/>
                <a:gd name="T9" fmla="*/ 234372 h 489"/>
                <a:gd name="T10" fmla="*/ 22629 w 310"/>
                <a:gd name="T11" fmla="*/ 281246 h 489"/>
                <a:gd name="T12" fmla="*/ 45257 w 310"/>
                <a:gd name="T13" fmla="*/ 374995 h 489"/>
                <a:gd name="T14" fmla="*/ 45257 w 310"/>
                <a:gd name="T15" fmla="*/ 374995 h 489"/>
                <a:gd name="T16" fmla="*/ 45257 w 310"/>
                <a:gd name="T17" fmla="*/ 374995 h 489"/>
                <a:gd name="T18" fmla="*/ 45257 w 310"/>
                <a:gd name="T19" fmla="*/ 374995 h 489"/>
                <a:gd name="T20" fmla="*/ 90544 w 310"/>
                <a:gd name="T21" fmla="*/ 328120 h 489"/>
                <a:gd name="T22" fmla="*/ 90544 w 310"/>
                <a:gd name="T23" fmla="*/ 234372 h 489"/>
                <a:gd name="T24" fmla="*/ 181059 w 310"/>
                <a:gd name="T25" fmla="*/ 140623 h 489"/>
                <a:gd name="T26" fmla="*/ 181059 w 310"/>
                <a:gd name="T27" fmla="*/ 0 h 489"/>
                <a:gd name="T28" fmla="*/ 158430 w 310"/>
                <a:gd name="T29" fmla="*/ 46875 h 489"/>
                <a:gd name="T30" fmla="*/ 90544 w 310"/>
                <a:gd name="T31" fmla="*/ 46875 h 489"/>
                <a:gd name="T32" fmla="*/ 90544 w 310"/>
                <a:gd name="T33" fmla="*/ 93749 h 489"/>
                <a:gd name="T34" fmla="*/ 90544 w 310"/>
                <a:gd name="T35" fmla="*/ 140623 h 489"/>
                <a:gd name="T36" fmla="*/ 90544 w 310"/>
                <a:gd name="T37" fmla="*/ 187498 h 489"/>
                <a:gd name="T38" fmla="*/ 67916 w 310"/>
                <a:gd name="T39" fmla="*/ 140623 h 489"/>
                <a:gd name="T40" fmla="*/ 67916 w 310"/>
                <a:gd name="T41" fmla="*/ 93749 h 489"/>
                <a:gd name="T42" fmla="*/ 45257 w 310"/>
                <a:gd name="T43" fmla="*/ 93749 h 489"/>
                <a:gd name="T44" fmla="*/ 0 w 310"/>
                <a:gd name="T45" fmla="*/ 140623 h 4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0"/>
                <a:gd name="T70" fmla="*/ 0 h 489"/>
                <a:gd name="T71" fmla="*/ 310 w 310"/>
                <a:gd name="T72" fmla="*/ 489 h 48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0" h="489">
                  <a:moveTo>
                    <a:pt x="0" y="136"/>
                  </a:moveTo>
                  <a:lnTo>
                    <a:pt x="7" y="151"/>
                  </a:lnTo>
                  <a:lnTo>
                    <a:pt x="81" y="174"/>
                  </a:lnTo>
                  <a:lnTo>
                    <a:pt x="89" y="205"/>
                  </a:lnTo>
                  <a:lnTo>
                    <a:pt x="85" y="283"/>
                  </a:lnTo>
                  <a:lnTo>
                    <a:pt x="47" y="363"/>
                  </a:lnTo>
                  <a:lnTo>
                    <a:pt x="57" y="458"/>
                  </a:lnTo>
                  <a:lnTo>
                    <a:pt x="61" y="489"/>
                  </a:lnTo>
                  <a:lnTo>
                    <a:pt x="84" y="489"/>
                  </a:lnTo>
                  <a:lnTo>
                    <a:pt x="84" y="455"/>
                  </a:lnTo>
                  <a:lnTo>
                    <a:pt x="159" y="411"/>
                  </a:lnTo>
                  <a:lnTo>
                    <a:pt x="137" y="283"/>
                  </a:lnTo>
                  <a:lnTo>
                    <a:pt x="307" y="150"/>
                  </a:lnTo>
                  <a:lnTo>
                    <a:pt x="310" y="0"/>
                  </a:lnTo>
                  <a:lnTo>
                    <a:pt x="266" y="25"/>
                  </a:lnTo>
                  <a:lnTo>
                    <a:pt x="149" y="34"/>
                  </a:lnTo>
                  <a:lnTo>
                    <a:pt x="146" y="89"/>
                  </a:lnTo>
                  <a:lnTo>
                    <a:pt x="176" y="133"/>
                  </a:lnTo>
                  <a:lnTo>
                    <a:pt x="157" y="198"/>
                  </a:lnTo>
                  <a:lnTo>
                    <a:pt x="127" y="162"/>
                  </a:lnTo>
                  <a:lnTo>
                    <a:pt x="132" y="120"/>
                  </a:lnTo>
                  <a:lnTo>
                    <a:pt x="93" y="106"/>
                  </a:lnTo>
                  <a:lnTo>
                    <a:pt x="0" y="136"/>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29" name="Freeform 480">
              <a:extLst>
                <a:ext uri="{FF2B5EF4-FFF2-40B4-BE49-F238E27FC236}">
                  <a16:creationId xmlns:a16="http://schemas.microsoft.com/office/drawing/2014/main" id="{E82CEE2F-288E-4F31-9F5F-31E0BF8320BD}"/>
                </a:ext>
              </a:extLst>
            </p:cNvPr>
            <p:cNvSpPr>
              <a:spLocks noChangeAspect="1"/>
            </p:cNvSpPr>
            <p:nvPr/>
          </p:nvSpPr>
          <p:spPr bwMode="auto">
            <a:xfrm>
              <a:off x="3949726" y="3918025"/>
              <a:ext cx="325440" cy="287338"/>
            </a:xfrm>
            <a:custGeom>
              <a:avLst/>
              <a:gdLst>
                <a:gd name="T0" fmla="*/ 0 w 467"/>
                <a:gd name="T1" fmla="*/ 182510 h 357"/>
                <a:gd name="T2" fmla="*/ 21291 w 467"/>
                <a:gd name="T3" fmla="*/ 182510 h 357"/>
                <a:gd name="T4" fmla="*/ 42609 w 467"/>
                <a:gd name="T5" fmla="*/ 228137 h 357"/>
                <a:gd name="T6" fmla="*/ 42609 w 467"/>
                <a:gd name="T7" fmla="*/ 228137 h 357"/>
                <a:gd name="T8" fmla="*/ 63899 w 467"/>
                <a:gd name="T9" fmla="*/ 228137 h 357"/>
                <a:gd name="T10" fmla="*/ 85218 w 467"/>
                <a:gd name="T11" fmla="*/ 182510 h 357"/>
                <a:gd name="T12" fmla="*/ 149117 w 467"/>
                <a:gd name="T13" fmla="*/ 228137 h 357"/>
                <a:gd name="T14" fmla="*/ 213017 w 467"/>
                <a:gd name="T15" fmla="*/ 182510 h 357"/>
                <a:gd name="T16" fmla="*/ 213017 w 467"/>
                <a:gd name="T17" fmla="*/ 182510 h 357"/>
                <a:gd name="T18" fmla="*/ 234335 w 467"/>
                <a:gd name="T19" fmla="*/ 136882 h 357"/>
                <a:gd name="T20" fmla="*/ 255625 w 467"/>
                <a:gd name="T21" fmla="*/ 45628 h 357"/>
                <a:gd name="T22" fmla="*/ 234335 w 467"/>
                <a:gd name="T23" fmla="*/ 0 h 357"/>
                <a:gd name="T24" fmla="*/ 234335 w 467"/>
                <a:gd name="T25" fmla="*/ 0 h 357"/>
                <a:gd name="T26" fmla="*/ 191726 w 467"/>
                <a:gd name="T27" fmla="*/ 0 h 357"/>
                <a:gd name="T28" fmla="*/ 85218 w 467"/>
                <a:gd name="T29" fmla="*/ 45628 h 357"/>
                <a:gd name="T30" fmla="*/ 63899 w 467"/>
                <a:gd name="T31" fmla="*/ 91255 h 357"/>
                <a:gd name="T32" fmla="*/ 63899 w 467"/>
                <a:gd name="T33" fmla="*/ 136882 h 357"/>
                <a:gd name="T34" fmla="*/ 63899 w 467"/>
                <a:gd name="T35" fmla="*/ 136882 h 357"/>
                <a:gd name="T36" fmla="*/ 0 w 467"/>
                <a:gd name="T37" fmla="*/ 182510 h 3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7"/>
                <a:gd name="T58" fmla="*/ 0 h 357"/>
                <a:gd name="T59" fmla="*/ 467 w 467"/>
                <a:gd name="T60" fmla="*/ 357 h 3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7" h="357">
                  <a:moveTo>
                    <a:pt x="0" y="259"/>
                  </a:moveTo>
                  <a:lnTo>
                    <a:pt x="7" y="287"/>
                  </a:lnTo>
                  <a:lnTo>
                    <a:pt x="64" y="348"/>
                  </a:lnTo>
                  <a:lnTo>
                    <a:pt x="78" y="336"/>
                  </a:lnTo>
                  <a:lnTo>
                    <a:pt x="101" y="357"/>
                  </a:lnTo>
                  <a:lnTo>
                    <a:pt x="138" y="295"/>
                  </a:lnTo>
                  <a:lnTo>
                    <a:pt x="269" y="326"/>
                  </a:lnTo>
                  <a:lnTo>
                    <a:pt x="385" y="293"/>
                  </a:lnTo>
                  <a:lnTo>
                    <a:pt x="387" y="278"/>
                  </a:lnTo>
                  <a:lnTo>
                    <a:pt x="449" y="200"/>
                  </a:lnTo>
                  <a:lnTo>
                    <a:pt x="467" y="97"/>
                  </a:lnTo>
                  <a:lnTo>
                    <a:pt x="436" y="63"/>
                  </a:lnTo>
                  <a:lnTo>
                    <a:pt x="436" y="14"/>
                  </a:lnTo>
                  <a:lnTo>
                    <a:pt x="339" y="0"/>
                  </a:lnTo>
                  <a:lnTo>
                    <a:pt x="160" y="123"/>
                  </a:lnTo>
                  <a:lnTo>
                    <a:pt x="115" y="136"/>
                  </a:lnTo>
                  <a:lnTo>
                    <a:pt x="116" y="227"/>
                  </a:lnTo>
                  <a:lnTo>
                    <a:pt x="98" y="246"/>
                  </a:lnTo>
                  <a:lnTo>
                    <a:pt x="0" y="259"/>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30" name="Freeform 481">
              <a:extLst>
                <a:ext uri="{FF2B5EF4-FFF2-40B4-BE49-F238E27FC236}">
                  <a16:creationId xmlns:a16="http://schemas.microsoft.com/office/drawing/2014/main" id="{D3D2C0C6-1F33-4322-967C-58F166C7CFFA}"/>
                </a:ext>
              </a:extLst>
            </p:cNvPr>
            <p:cNvSpPr>
              <a:spLocks noChangeAspect="1"/>
            </p:cNvSpPr>
            <p:nvPr/>
          </p:nvSpPr>
          <p:spPr bwMode="auto">
            <a:xfrm>
              <a:off x="4003700" y="4156152"/>
              <a:ext cx="238127" cy="227014"/>
            </a:xfrm>
            <a:custGeom>
              <a:avLst/>
              <a:gdLst>
                <a:gd name="T0" fmla="*/ 0 w 341"/>
                <a:gd name="T1" fmla="*/ 134845 h 283"/>
                <a:gd name="T2" fmla="*/ 21615 w 341"/>
                <a:gd name="T3" fmla="*/ 44930 h 283"/>
                <a:gd name="T4" fmla="*/ 43200 w 341"/>
                <a:gd name="T5" fmla="*/ 0 h 283"/>
                <a:gd name="T6" fmla="*/ 108015 w 341"/>
                <a:gd name="T7" fmla="*/ 0 h 283"/>
                <a:gd name="T8" fmla="*/ 172829 w 341"/>
                <a:gd name="T9" fmla="*/ 0 h 283"/>
                <a:gd name="T10" fmla="*/ 194415 w 341"/>
                <a:gd name="T11" fmla="*/ 0 h 283"/>
                <a:gd name="T12" fmla="*/ 194415 w 341"/>
                <a:gd name="T13" fmla="*/ 44930 h 283"/>
                <a:gd name="T14" fmla="*/ 172829 w 341"/>
                <a:gd name="T15" fmla="*/ 44930 h 283"/>
                <a:gd name="T16" fmla="*/ 151215 w 341"/>
                <a:gd name="T17" fmla="*/ 134845 h 283"/>
                <a:gd name="T18" fmla="*/ 108015 w 341"/>
                <a:gd name="T19" fmla="*/ 134845 h 283"/>
                <a:gd name="T20" fmla="*/ 86400 w 341"/>
                <a:gd name="T21" fmla="*/ 179775 h 283"/>
                <a:gd name="T22" fmla="*/ 64815 w 341"/>
                <a:gd name="T23" fmla="*/ 179775 h 283"/>
                <a:gd name="T24" fmla="*/ 43200 w 341"/>
                <a:gd name="T25" fmla="*/ 134845 h 283"/>
                <a:gd name="T26" fmla="*/ 0 w 341"/>
                <a:gd name="T27" fmla="*/ 134845 h 2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1"/>
                <a:gd name="T43" fmla="*/ 0 h 283"/>
                <a:gd name="T44" fmla="*/ 341 w 341"/>
                <a:gd name="T45" fmla="*/ 283 h 2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1" h="283">
                  <a:moveTo>
                    <a:pt x="0" y="221"/>
                  </a:moveTo>
                  <a:lnTo>
                    <a:pt x="23" y="64"/>
                  </a:lnTo>
                  <a:lnTo>
                    <a:pt x="60" y="2"/>
                  </a:lnTo>
                  <a:lnTo>
                    <a:pt x="191" y="33"/>
                  </a:lnTo>
                  <a:lnTo>
                    <a:pt x="307" y="0"/>
                  </a:lnTo>
                  <a:lnTo>
                    <a:pt x="330" y="37"/>
                  </a:lnTo>
                  <a:lnTo>
                    <a:pt x="341" y="64"/>
                  </a:lnTo>
                  <a:lnTo>
                    <a:pt x="310" y="86"/>
                  </a:lnTo>
                  <a:lnTo>
                    <a:pt x="251" y="215"/>
                  </a:lnTo>
                  <a:lnTo>
                    <a:pt x="195" y="205"/>
                  </a:lnTo>
                  <a:lnTo>
                    <a:pt x="164" y="268"/>
                  </a:lnTo>
                  <a:lnTo>
                    <a:pt x="99" y="283"/>
                  </a:lnTo>
                  <a:lnTo>
                    <a:pt x="60" y="228"/>
                  </a:lnTo>
                  <a:lnTo>
                    <a:pt x="0" y="221"/>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31" name="Freeform 482">
              <a:extLst>
                <a:ext uri="{FF2B5EF4-FFF2-40B4-BE49-F238E27FC236}">
                  <a16:creationId xmlns:a16="http://schemas.microsoft.com/office/drawing/2014/main" id="{8A0DA80B-591F-467B-940D-2E2B3BC55EC6}"/>
                </a:ext>
              </a:extLst>
            </p:cNvPr>
            <p:cNvSpPr>
              <a:spLocks noChangeAspect="1"/>
            </p:cNvSpPr>
            <p:nvPr/>
          </p:nvSpPr>
          <p:spPr bwMode="auto">
            <a:xfrm>
              <a:off x="3603648" y="4183139"/>
              <a:ext cx="60326" cy="41275"/>
            </a:xfrm>
            <a:custGeom>
              <a:avLst/>
              <a:gdLst>
                <a:gd name="T0" fmla="*/ 0 w 88"/>
                <a:gd name="T1" fmla="*/ 43385 h 52"/>
                <a:gd name="T2" fmla="*/ 20072 w 88"/>
                <a:gd name="T3" fmla="*/ 43385 h 52"/>
                <a:gd name="T4" fmla="*/ 40118 w 88"/>
                <a:gd name="T5" fmla="*/ 43385 h 52"/>
                <a:gd name="T6" fmla="*/ 20072 w 88"/>
                <a:gd name="T7" fmla="*/ 43385 h 52"/>
                <a:gd name="T8" fmla="*/ 20072 w 88"/>
                <a:gd name="T9" fmla="*/ 43385 h 52"/>
                <a:gd name="T10" fmla="*/ 40118 w 88"/>
                <a:gd name="T11" fmla="*/ 43385 h 52"/>
                <a:gd name="T12" fmla="*/ 40118 w 88"/>
                <a:gd name="T13" fmla="*/ 0 h 52"/>
                <a:gd name="T14" fmla="*/ 0 w 88"/>
                <a:gd name="T15" fmla="*/ 43385 h 52"/>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52"/>
                <a:gd name="T26" fmla="*/ 88 w 88"/>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52">
                  <a:moveTo>
                    <a:pt x="0" y="6"/>
                  </a:moveTo>
                  <a:lnTo>
                    <a:pt x="25" y="30"/>
                  </a:lnTo>
                  <a:lnTo>
                    <a:pt x="55" y="21"/>
                  </a:lnTo>
                  <a:lnTo>
                    <a:pt x="37" y="30"/>
                  </a:lnTo>
                  <a:lnTo>
                    <a:pt x="51" y="52"/>
                  </a:lnTo>
                  <a:lnTo>
                    <a:pt x="86" y="30"/>
                  </a:lnTo>
                  <a:lnTo>
                    <a:pt x="88" y="0"/>
                  </a:lnTo>
                  <a:lnTo>
                    <a:pt x="0" y="6"/>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32" name="Freeform 484">
              <a:extLst>
                <a:ext uri="{FF2B5EF4-FFF2-40B4-BE49-F238E27FC236}">
                  <a16:creationId xmlns:a16="http://schemas.microsoft.com/office/drawing/2014/main" id="{95BD7EB4-E1C6-437F-B243-6C9A094906E3}"/>
                </a:ext>
              </a:extLst>
            </p:cNvPr>
            <p:cNvSpPr>
              <a:spLocks noChangeAspect="1"/>
            </p:cNvSpPr>
            <p:nvPr/>
          </p:nvSpPr>
          <p:spPr bwMode="auto">
            <a:xfrm>
              <a:off x="4543454" y="4505403"/>
              <a:ext cx="33339" cy="38100"/>
            </a:xfrm>
            <a:custGeom>
              <a:avLst/>
              <a:gdLst>
                <a:gd name="T0" fmla="*/ 0 w 48"/>
                <a:gd name="T1" fmla="*/ 0 h 49"/>
                <a:gd name="T2" fmla="*/ 20837 w 48"/>
                <a:gd name="T3" fmla="*/ 0 h 49"/>
                <a:gd name="T4" fmla="*/ 20837 w 48"/>
                <a:gd name="T5" fmla="*/ 0 h 49"/>
                <a:gd name="T6" fmla="*/ 20837 w 48"/>
                <a:gd name="T7" fmla="*/ 0 h 49"/>
                <a:gd name="T8" fmla="*/ 0 w 48"/>
                <a:gd name="T9" fmla="*/ 0 h 49"/>
                <a:gd name="T10" fmla="*/ 0 60000 65536"/>
                <a:gd name="T11" fmla="*/ 0 60000 65536"/>
                <a:gd name="T12" fmla="*/ 0 60000 65536"/>
                <a:gd name="T13" fmla="*/ 0 60000 65536"/>
                <a:gd name="T14" fmla="*/ 0 60000 65536"/>
                <a:gd name="T15" fmla="*/ 0 w 48"/>
                <a:gd name="T16" fmla="*/ 0 h 49"/>
                <a:gd name="T17" fmla="*/ 48 w 48"/>
                <a:gd name="T18" fmla="*/ 49 h 49"/>
              </a:gdLst>
              <a:ahLst/>
              <a:cxnLst>
                <a:cxn ang="T10">
                  <a:pos x="T0" y="T1"/>
                </a:cxn>
                <a:cxn ang="T11">
                  <a:pos x="T2" y="T3"/>
                </a:cxn>
                <a:cxn ang="T12">
                  <a:pos x="T4" y="T5"/>
                </a:cxn>
                <a:cxn ang="T13">
                  <a:pos x="T6" y="T7"/>
                </a:cxn>
                <a:cxn ang="T14">
                  <a:pos x="T8" y="T9"/>
                </a:cxn>
              </a:cxnLst>
              <a:rect l="T15" t="T16" r="T17" b="T18"/>
              <a:pathLst>
                <a:path w="48" h="49">
                  <a:moveTo>
                    <a:pt x="0" y="49"/>
                  </a:moveTo>
                  <a:lnTo>
                    <a:pt x="18" y="9"/>
                  </a:lnTo>
                  <a:lnTo>
                    <a:pt x="42" y="0"/>
                  </a:lnTo>
                  <a:lnTo>
                    <a:pt x="48" y="40"/>
                  </a:lnTo>
                  <a:lnTo>
                    <a:pt x="0" y="49"/>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33" name="Freeform 485">
              <a:extLst>
                <a:ext uri="{FF2B5EF4-FFF2-40B4-BE49-F238E27FC236}">
                  <a16:creationId xmlns:a16="http://schemas.microsoft.com/office/drawing/2014/main" id="{EDCF8055-0A5A-4F09-9EEB-026E489DBD99}"/>
                </a:ext>
              </a:extLst>
            </p:cNvPr>
            <p:cNvSpPr>
              <a:spLocks noChangeAspect="1"/>
            </p:cNvSpPr>
            <p:nvPr/>
          </p:nvSpPr>
          <p:spPr bwMode="auto">
            <a:xfrm>
              <a:off x="3584599" y="4086302"/>
              <a:ext cx="130176" cy="98426"/>
            </a:xfrm>
            <a:custGeom>
              <a:avLst/>
              <a:gdLst>
                <a:gd name="T0" fmla="*/ 0 w 182"/>
                <a:gd name="T1" fmla="*/ 0 h 123"/>
                <a:gd name="T2" fmla="*/ 24121 w 182"/>
                <a:gd name="T3" fmla="*/ 44128 h 123"/>
                <a:gd name="T4" fmla="*/ 72361 w 182"/>
                <a:gd name="T5" fmla="*/ 44128 h 123"/>
                <a:gd name="T6" fmla="*/ 24121 w 182"/>
                <a:gd name="T7" fmla="*/ 44128 h 123"/>
                <a:gd name="T8" fmla="*/ 24121 w 182"/>
                <a:gd name="T9" fmla="*/ 44128 h 123"/>
                <a:gd name="T10" fmla="*/ 72361 w 182"/>
                <a:gd name="T11" fmla="*/ 44128 h 123"/>
                <a:gd name="T12" fmla="*/ 120633 w 182"/>
                <a:gd name="T13" fmla="*/ 44128 h 123"/>
                <a:gd name="T14" fmla="*/ 96513 w 182"/>
                <a:gd name="T15" fmla="*/ 0 h 123"/>
                <a:gd name="T16" fmla="*/ 48241 w 182"/>
                <a:gd name="T17" fmla="*/ 0 h 123"/>
                <a:gd name="T18" fmla="*/ 24121 w 182"/>
                <a:gd name="T19" fmla="*/ 0 h 123"/>
                <a:gd name="T20" fmla="*/ 0 w 182"/>
                <a:gd name="T21" fmla="*/ 0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2"/>
                <a:gd name="T34" fmla="*/ 0 h 123"/>
                <a:gd name="T35" fmla="*/ 182 w 182"/>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2" h="123">
                  <a:moveTo>
                    <a:pt x="0" y="53"/>
                  </a:moveTo>
                  <a:lnTo>
                    <a:pt x="27" y="90"/>
                  </a:lnTo>
                  <a:lnTo>
                    <a:pt x="110" y="94"/>
                  </a:lnTo>
                  <a:lnTo>
                    <a:pt x="24" y="106"/>
                  </a:lnTo>
                  <a:lnTo>
                    <a:pt x="24" y="123"/>
                  </a:lnTo>
                  <a:lnTo>
                    <a:pt x="112" y="117"/>
                  </a:lnTo>
                  <a:lnTo>
                    <a:pt x="182" y="123"/>
                  </a:lnTo>
                  <a:lnTo>
                    <a:pt x="161" y="53"/>
                  </a:lnTo>
                  <a:lnTo>
                    <a:pt x="93" y="0"/>
                  </a:lnTo>
                  <a:lnTo>
                    <a:pt x="27" y="15"/>
                  </a:lnTo>
                  <a:lnTo>
                    <a:pt x="0" y="5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34" name="Freeform 486">
              <a:extLst>
                <a:ext uri="{FF2B5EF4-FFF2-40B4-BE49-F238E27FC236}">
                  <a16:creationId xmlns:a16="http://schemas.microsoft.com/office/drawing/2014/main" id="{3BBC63D5-BE14-4584-A3E2-AEEBC8856FF0}"/>
                </a:ext>
              </a:extLst>
            </p:cNvPr>
            <p:cNvSpPr>
              <a:spLocks noChangeAspect="1"/>
            </p:cNvSpPr>
            <p:nvPr/>
          </p:nvSpPr>
          <p:spPr bwMode="auto">
            <a:xfrm>
              <a:off x="3675087" y="4246639"/>
              <a:ext cx="61914" cy="71438"/>
            </a:xfrm>
            <a:custGeom>
              <a:avLst/>
              <a:gdLst>
                <a:gd name="T0" fmla="*/ 0 w 92"/>
                <a:gd name="T1" fmla="*/ 50859 h 87"/>
                <a:gd name="T2" fmla="*/ 17772 w 92"/>
                <a:gd name="T3" fmla="*/ 50859 h 87"/>
                <a:gd name="T4" fmla="*/ 17772 w 92"/>
                <a:gd name="T5" fmla="*/ 101717 h 87"/>
                <a:gd name="T6" fmla="*/ 35521 w 92"/>
                <a:gd name="T7" fmla="*/ 50859 h 87"/>
                <a:gd name="T8" fmla="*/ 35521 w 92"/>
                <a:gd name="T9" fmla="*/ 0 h 87"/>
                <a:gd name="T10" fmla="*/ 0 w 92"/>
                <a:gd name="T11" fmla="*/ 50859 h 87"/>
                <a:gd name="T12" fmla="*/ 0 60000 65536"/>
                <a:gd name="T13" fmla="*/ 0 60000 65536"/>
                <a:gd name="T14" fmla="*/ 0 60000 65536"/>
                <a:gd name="T15" fmla="*/ 0 60000 65536"/>
                <a:gd name="T16" fmla="*/ 0 60000 65536"/>
                <a:gd name="T17" fmla="*/ 0 60000 65536"/>
                <a:gd name="T18" fmla="*/ 0 w 92"/>
                <a:gd name="T19" fmla="*/ 0 h 87"/>
                <a:gd name="T20" fmla="*/ 92 w 92"/>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92" h="87">
                  <a:moveTo>
                    <a:pt x="0" y="25"/>
                  </a:moveTo>
                  <a:lnTo>
                    <a:pt x="12" y="61"/>
                  </a:lnTo>
                  <a:lnTo>
                    <a:pt x="55" y="87"/>
                  </a:lnTo>
                  <a:lnTo>
                    <a:pt x="92" y="44"/>
                  </a:lnTo>
                  <a:lnTo>
                    <a:pt x="63" y="0"/>
                  </a:lnTo>
                  <a:lnTo>
                    <a:pt x="0" y="25"/>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35" name="Freeform 487">
              <a:extLst>
                <a:ext uri="{FF2B5EF4-FFF2-40B4-BE49-F238E27FC236}">
                  <a16:creationId xmlns:a16="http://schemas.microsoft.com/office/drawing/2014/main" id="{43E5D684-AD1C-4476-BCD1-13A8DA17E0C5}"/>
                </a:ext>
              </a:extLst>
            </p:cNvPr>
            <p:cNvSpPr>
              <a:spLocks noChangeAspect="1"/>
            </p:cNvSpPr>
            <p:nvPr/>
          </p:nvSpPr>
          <p:spPr bwMode="auto">
            <a:xfrm>
              <a:off x="4786344" y="4200602"/>
              <a:ext cx="207965" cy="322264"/>
            </a:xfrm>
            <a:custGeom>
              <a:avLst/>
              <a:gdLst>
                <a:gd name="T0" fmla="*/ 0 w 300"/>
                <a:gd name="T1" fmla="*/ 286238 h 397"/>
                <a:gd name="T2" fmla="*/ 0 w 300"/>
                <a:gd name="T3" fmla="*/ 238551 h 397"/>
                <a:gd name="T4" fmla="*/ 20825 w 300"/>
                <a:gd name="T5" fmla="*/ 190863 h 397"/>
                <a:gd name="T6" fmla="*/ 62448 w 300"/>
                <a:gd name="T7" fmla="*/ 190863 h 397"/>
                <a:gd name="T8" fmla="*/ 104070 w 300"/>
                <a:gd name="T9" fmla="*/ 95431 h 397"/>
                <a:gd name="T10" fmla="*/ 41623 w 300"/>
                <a:gd name="T11" fmla="*/ 95431 h 397"/>
                <a:gd name="T12" fmla="*/ 41623 w 300"/>
                <a:gd name="T13" fmla="*/ 47687 h 397"/>
                <a:gd name="T14" fmla="*/ 41623 w 300"/>
                <a:gd name="T15" fmla="*/ 47687 h 397"/>
                <a:gd name="T16" fmla="*/ 62448 w 300"/>
                <a:gd name="T17" fmla="*/ 47687 h 397"/>
                <a:gd name="T18" fmla="*/ 166518 w 300"/>
                <a:gd name="T19" fmla="*/ 0 h 397"/>
                <a:gd name="T20" fmla="*/ 166518 w 300"/>
                <a:gd name="T21" fmla="*/ 47687 h 397"/>
                <a:gd name="T22" fmla="*/ 104070 w 300"/>
                <a:gd name="T23" fmla="*/ 190863 h 397"/>
                <a:gd name="T24" fmla="*/ 20825 w 300"/>
                <a:gd name="T25" fmla="*/ 333982 h 397"/>
                <a:gd name="T26" fmla="*/ 0 w 300"/>
                <a:gd name="T27" fmla="*/ 286238 h 3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0"/>
                <a:gd name="T43" fmla="*/ 0 h 397"/>
                <a:gd name="T44" fmla="*/ 300 w 300"/>
                <a:gd name="T45" fmla="*/ 397 h 3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0" h="397">
                  <a:moveTo>
                    <a:pt x="0" y="373"/>
                  </a:moveTo>
                  <a:lnTo>
                    <a:pt x="0" y="266"/>
                  </a:lnTo>
                  <a:lnTo>
                    <a:pt x="25" y="235"/>
                  </a:lnTo>
                  <a:lnTo>
                    <a:pt x="116" y="201"/>
                  </a:lnTo>
                  <a:lnTo>
                    <a:pt x="205" y="114"/>
                  </a:lnTo>
                  <a:lnTo>
                    <a:pt x="90" y="85"/>
                  </a:lnTo>
                  <a:lnTo>
                    <a:pt x="53" y="32"/>
                  </a:lnTo>
                  <a:lnTo>
                    <a:pt x="66" y="15"/>
                  </a:lnTo>
                  <a:lnTo>
                    <a:pt x="113" y="46"/>
                  </a:lnTo>
                  <a:lnTo>
                    <a:pt x="286" y="0"/>
                  </a:lnTo>
                  <a:lnTo>
                    <a:pt x="300" y="46"/>
                  </a:lnTo>
                  <a:lnTo>
                    <a:pt x="195" y="232"/>
                  </a:lnTo>
                  <a:lnTo>
                    <a:pt x="14" y="397"/>
                  </a:lnTo>
                  <a:lnTo>
                    <a:pt x="0" y="37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36" name="Freeform 488">
              <a:extLst>
                <a:ext uri="{FF2B5EF4-FFF2-40B4-BE49-F238E27FC236}">
                  <a16:creationId xmlns:a16="http://schemas.microsoft.com/office/drawing/2014/main" id="{2C363B7C-E820-48AC-A03B-2D487D07BF5C}"/>
                </a:ext>
              </a:extLst>
            </p:cNvPr>
            <p:cNvSpPr>
              <a:spLocks noChangeAspect="1"/>
            </p:cNvSpPr>
            <p:nvPr/>
          </p:nvSpPr>
          <p:spPr bwMode="auto">
            <a:xfrm>
              <a:off x="4459318" y="4851481"/>
              <a:ext cx="160339" cy="171451"/>
            </a:xfrm>
            <a:custGeom>
              <a:avLst/>
              <a:gdLst>
                <a:gd name="T0" fmla="*/ 0 w 232"/>
                <a:gd name="T1" fmla="*/ 93560 h 212"/>
                <a:gd name="T2" fmla="*/ 20213 w 232"/>
                <a:gd name="T3" fmla="*/ 93560 h 212"/>
                <a:gd name="T4" fmla="*/ 60667 w 232"/>
                <a:gd name="T5" fmla="*/ 46752 h 212"/>
                <a:gd name="T6" fmla="*/ 60667 w 232"/>
                <a:gd name="T7" fmla="*/ 46752 h 212"/>
                <a:gd name="T8" fmla="*/ 80881 w 232"/>
                <a:gd name="T9" fmla="*/ 0 h 212"/>
                <a:gd name="T10" fmla="*/ 101121 w 232"/>
                <a:gd name="T11" fmla="*/ 46752 h 212"/>
                <a:gd name="T12" fmla="*/ 101121 w 232"/>
                <a:gd name="T13" fmla="*/ 46752 h 212"/>
                <a:gd name="T14" fmla="*/ 101121 w 232"/>
                <a:gd name="T15" fmla="*/ 140311 h 212"/>
                <a:gd name="T16" fmla="*/ 101121 w 232"/>
                <a:gd name="T17" fmla="*/ 140311 h 212"/>
                <a:gd name="T18" fmla="*/ 60667 w 232"/>
                <a:gd name="T19" fmla="*/ 140311 h 212"/>
                <a:gd name="T20" fmla="*/ 40454 w 232"/>
                <a:gd name="T21" fmla="*/ 140311 h 212"/>
                <a:gd name="T22" fmla="*/ 0 w 232"/>
                <a:gd name="T23" fmla="*/ 93560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12"/>
                <a:gd name="T38" fmla="*/ 232 w 232"/>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12">
                  <a:moveTo>
                    <a:pt x="0" y="65"/>
                  </a:moveTo>
                  <a:lnTo>
                    <a:pt x="52" y="67"/>
                  </a:lnTo>
                  <a:lnTo>
                    <a:pt x="105" y="28"/>
                  </a:lnTo>
                  <a:lnTo>
                    <a:pt x="108" y="11"/>
                  </a:lnTo>
                  <a:lnTo>
                    <a:pt x="150" y="0"/>
                  </a:lnTo>
                  <a:lnTo>
                    <a:pt x="224" y="23"/>
                  </a:lnTo>
                  <a:lnTo>
                    <a:pt x="232" y="54"/>
                  </a:lnTo>
                  <a:lnTo>
                    <a:pt x="228" y="132"/>
                  </a:lnTo>
                  <a:lnTo>
                    <a:pt x="190" y="212"/>
                  </a:lnTo>
                  <a:lnTo>
                    <a:pt x="122" y="198"/>
                  </a:lnTo>
                  <a:lnTo>
                    <a:pt x="82" y="178"/>
                  </a:lnTo>
                  <a:lnTo>
                    <a:pt x="0" y="65"/>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37" name="Freeform 489">
              <a:extLst>
                <a:ext uri="{FF2B5EF4-FFF2-40B4-BE49-F238E27FC236}">
                  <a16:creationId xmlns:a16="http://schemas.microsoft.com/office/drawing/2014/main" id="{23D504C2-4569-4AC9-956B-4A964E87C51B}"/>
                </a:ext>
              </a:extLst>
            </p:cNvPr>
            <p:cNvSpPr>
              <a:spLocks noChangeAspect="1"/>
            </p:cNvSpPr>
            <p:nvPr/>
          </p:nvSpPr>
          <p:spPr bwMode="auto">
            <a:xfrm>
              <a:off x="4181503" y="4881643"/>
              <a:ext cx="277815" cy="301627"/>
            </a:xfrm>
            <a:custGeom>
              <a:avLst/>
              <a:gdLst>
                <a:gd name="T0" fmla="*/ 0 w 398"/>
                <a:gd name="T1" fmla="*/ 46236 h 374"/>
                <a:gd name="T2" fmla="*/ 21357 w 398"/>
                <a:gd name="T3" fmla="*/ 0 h 374"/>
                <a:gd name="T4" fmla="*/ 170797 w 398"/>
                <a:gd name="T5" fmla="*/ 46236 h 374"/>
                <a:gd name="T6" fmla="*/ 192154 w 398"/>
                <a:gd name="T7" fmla="*/ 46236 h 374"/>
                <a:gd name="T8" fmla="*/ 213510 w 398"/>
                <a:gd name="T9" fmla="*/ 46236 h 374"/>
                <a:gd name="T10" fmla="*/ 192154 w 398"/>
                <a:gd name="T11" fmla="*/ 46236 h 374"/>
                <a:gd name="T12" fmla="*/ 192154 w 398"/>
                <a:gd name="T13" fmla="*/ 46236 h 374"/>
                <a:gd name="T14" fmla="*/ 149440 w 398"/>
                <a:gd name="T15" fmla="*/ 46236 h 374"/>
                <a:gd name="T16" fmla="*/ 149440 w 398"/>
                <a:gd name="T17" fmla="*/ 138761 h 374"/>
                <a:gd name="T18" fmla="*/ 128112 w 398"/>
                <a:gd name="T19" fmla="*/ 138761 h 374"/>
                <a:gd name="T20" fmla="*/ 128112 w 398"/>
                <a:gd name="T21" fmla="*/ 138761 h 374"/>
                <a:gd name="T22" fmla="*/ 128112 w 398"/>
                <a:gd name="T23" fmla="*/ 277523 h 374"/>
                <a:gd name="T24" fmla="*/ 106755 w 398"/>
                <a:gd name="T25" fmla="*/ 277523 h 374"/>
                <a:gd name="T26" fmla="*/ 106755 w 398"/>
                <a:gd name="T27" fmla="*/ 277523 h 374"/>
                <a:gd name="T28" fmla="*/ 85399 w 398"/>
                <a:gd name="T29" fmla="*/ 277523 h 374"/>
                <a:gd name="T30" fmla="*/ 85399 w 398"/>
                <a:gd name="T31" fmla="*/ 277523 h 374"/>
                <a:gd name="T32" fmla="*/ 64042 w 398"/>
                <a:gd name="T33" fmla="*/ 277523 h 374"/>
                <a:gd name="T34" fmla="*/ 42714 w 398"/>
                <a:gd name="T35" fmla="*/ 138761 h 374"/>
                <a:gd name="T36" fmla="*/ 42714 w 398"/>
                <a:gd name="T37" fmla="*/ 138761 h 374"/>
                <a:gd name="T38" fmla="*/ 0 w 398"/>
                <a:gd name="T39" fmla="*/ 46236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8"/>
                <a:gd name="T61" fmla="*/ 0 h 374"/>
                <a:gd name="T62" fmla="*/ 398 w 398"/>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8" h="374">
                  <a:moveTo>
                    <a:pt x="0" y="13"/>
                  </a:moveTo>
                  <a:lnTo>
                    <a:pt x="50" y="0"/>
                  </a:lnTo>
                  <a:lnTo>
                    <a:pt x="288" y="37"/>
                  </a:lnTo>
                  <a:lnTo>
                    <a:pt x="341" y="20"/>
                  </a:lnTo>
                  <a:lnTo>
                    <a:pt x="398" y="27"/>
                  </a:lnTo>
                  <a:lnTo>
                    <a:pt x="350" y="54"/>
                  </a:lnTo>
                  <a:lnTo>
                    <a:pt x="332" y="37"/>
                  </a:lnTo>
                  <a:lnTo>
                    <a:pt x="275" y="48"/>
                  </a:lnTo>
                  <a:lnTo>
                    <a:pt x="275" y="153"/>
                  </a:lnTo>
                  <a:lnTo>
                    <a:pt x="245" y="154"/>
                  </a:lnTo>
                  <a:lnTo>
                    <a:pt x="245" y="236"/>
                  </a:lnTo>
                  <a:lnTo>
                    <a:pt x="245" y="355"/>
                  </a:lnTo>
                  <a:lnTo>
                    <a:pt x="218" y="374"/>
                  </a:lnTo>
                  <a:lnTo>
                    <a:pt x="181" y="374"/>
                  </a:lnTo>
                  <a:lnTo>
                    <a:pt x="162" y="348"/>
                  </a:lnTo>
                  <a:lnTo>
                    <a:pt x="145" y="362"/>
                  </a:lnTo>
                  <a:lnTo>
                    <a:pt x="106" y="321"/>
                  </a:lnTo>
                  <a:lnTo>
                    <a:pt x="85" y="191"/>
                  </a:lnTo>
                  <a:lnTo>
                    <a:pt x="85" y="176"/>
                  </a:lnTo>
                  <a:lnTo>
                    <a:pt x="0" y="1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38" name="Freeform 490">
              <a:extLst>
                <a:ext uri="{FF2B5EF4-FFF2-40B4-BE49-F238E27FC236}">
                  <a16:creationId xmlns:a16="http://schemas.microsoft.com/office/drawing/2014/main" id="{346E73DD-E172-4095-B2BF-FA5C9F19A9D1}"/>
                </a:ext>
              </a:extLst>
            </p:cNvPr>
            <p:cNvSpPr>
              <a:spLocks noChangeAspect="1"/>
            </p:cNvSpPr>
            <p:nvPr/>
          </p:nvSpPr>
          <p:spPr bwMode="auto">
            <a:xfrm>
              <a:off x="3600473" y="3813250"/>
              <a:ext cx="171451" cy="165101"/>
            </a:xfrm>
            <a:custGeom>
              <a:avLst/>
              <a:gdLst>
                <a:gd name="T0" fmla="*/ 0 w 246"/>
                <a:gd name="T1" fmla="*/ 131462 h 207"/>
                <a:gd name="T2" fmla="*/ 63185 w 246"/>
                <a:gd name="T3" fmla="*/ 0 h 207"/>
                <a:gd name="T4" fmla="*/ 126341 w 246"/>
                <a:gd name="T5" fmla="*/ 0 h 207"/>
                <a:gd name="T6" fmla="*/ 126341 w 246"/>
                <a:gd name="T7" fmla="*/ 0 h 207"/>
                <a:gd name="T8" fmla="*/ 126341 w 246"/>
                <a:gd name="T9" fmla="*/ 0 h 207"/>
                <a:gd name="T10" fmla="*/ 84246 w 246"/>
                <a:gd name="T11" fmla="*/ 0 h 207"/>
                <a:gd name="T12" fmla="*/ 63185 w 246"/>
                <a:gd name="T13" fmla="*/ 87658 h 207"/>
                <a:gd name="T14" fmla="*/ 63185 w 246"/>
                <a:gd name="T15" fmla="*/ 87658 h 207"/>
                <a:gd name="T16" fmla="*/ 63185 w 246"/>
                <a:gd name="T17" fmla="*/ 131462 h 207"/>
                <a:gd name="T18" fmla="*/ 0 w 246"/>
                <a:gd name="T19" fmla="*/ 131462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6"/>
                <a:gd name="T31" fmla="*/ 0 h 207"/>
                <a:gd name="T32" fmla="*/ 246 w 246"/>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6" h="207">
                  <a:moveTo>
                    <a:pt x="0" y="207"/>
                  </a:moveTo>
                  <a:lnTo>
                    <a:pt x="116" y="0"/>
                  </a:lnTo>
                  <a:lnTo>
                    <a:pt x="244" y="4"/>
                  </a:lnTo>
                  <a:lnTo>
                    <a:pt x="246" y="16"/>
                  </a:lnTo>
                  <a:lnTo>
                    <a:pt x="244" y="54"/>
                  </a:lnTo>
                  <a:lnTo>
                    <a:pt x="149" y="51"/>
                  </a:lnTo>
                  <a:lnTo>
                    <a:pt x="147" y="130"/>
                  </a:lnTo>
                  <a:lnTo>
                    <a:pt x="115" y="144"/>
                  </a:lnTo>
                  <a:lnTo>
                    <a:pt x="118" y="194"/>
                  </a:lnTo>
                  <a:lnTo>
                    <a:pt x="0" y="20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39" name="Freeform 491">
              <a:extLst>
                <a:ext uri="{FF2B5EF4-FFF2-40B4-BE49-F238E27FC236}">
                  <a16:creationId xmlns:a16="http://schemas.microsoft.com/office/drawing/2014/main" id="{0A4E2FFA-860E-492B-8F9A-FF60B0B19CDC}"/>
                </a:ext>
              </a:extLst>
            </p:cNvPr>
            <p:cNvSpPr>
              <a:spLocks noChangeAspect="1"/>
            </p:cNvSpPr>
            <p:nvPr/>
          </p:nvSpPr>
          <p:spPr bwMode="auto">
            <a:xfrm>
              <a:off x="4394228" y="3929140"/>
              <a:ext cx="341315" cy="466728"/>
            </a:xfrm>
            <a:custGeom>
              <a:avLst/>
              <a:gdLst>
                <a:gd name="T0" fmla="*/ 0 w 488"/>
                <a:gd name="T1" fmla="*/ 232379 h 578"/>
                <a:gd name="T2" fmla="*/ 21540 w 488"/>
                <a:gd name="T3" fmla="*/ 232379 h 578"/>
                <a:gd name="T4" fmla="*/ 21540 w 488"/>
                <a:gd name="T5" fmla="*/ 278900 h 578"/>
                <a:gd name="T6" fmla="*/ 43080 w 488"/>
                <a:gd name="T7" fmla="*/ 325364 h 578"/>
                <a:gd name="T8" fmla="*/ 86189 w 488"/>
                <a:gd name="T9" fmla="*/ 418349 h 578"/>
                <a:gd name="T10" fmla="*/ 150837 w 488"/>
                <a:gd name="T11" fmla="*/ 418349 h 578"/>
                <a:gd name="T12" fmla="*/ 193917 w 488"/>
                <a:gd name="T13" fmla="*/ 418349 h 578"/>
                <a:gd name="T14" fmla="*/ 236997 w 488"/>
                <a:gd name="T15" fmla="*/ 418349 h 578"/>
                <a:gd name="T16" fmla="*/ 215457 w 488"/>
                <a:gd name="T17" fmla="*/ 325364 h 578"/>
                <a:gd name="T18" fmla="*/ 172377 w 488"/>
                <a:gd name="T19" fmla="*/ 325364 h 578"/>
                <a:gd name="T20" fmla="*/ 193917 w 488"/>
                <a:gd name="T21" fmla="*/ 278900 h 578"/>
                <a:gd name="T22" fmla="*/ 193917 w 488"/>
                <a:gd name="T23" fmla="*/ 232379 h 578"/>
                <a:gd name="T24" fmla="*/ 236997 w 488"/>
                <a:gd name="T25" fmla="*/ 232379 h 578"/>
                <a:gd name="T26" fmla="*/ 236997 w 488"/>
                <a:gd name="T27" fmla="*/ 92985 h 578"/>
                <a:gd name="T28" fmla="*/ 258565 w 488"/>
                <a:gd name="T29" fmla="*/ 92985 h 578"/>
                <a:gd name="T30" fmla="*/ 236997 w 488"/>
                <a:gd name="T31" fmla="*/ 46465 h 578"/>
                <a:gd name="T32" fmla="*/ 236997 w 488"/>
                <a:gd name="T33" fmla="*/ 46465 h 578"/>
                <a:gd name="T34" fmla="*/ 215457 w 488"/>
                <a:gd name="T35" fmla="*/ 0 h 578"/>
                <a:gd name="T36" fmla="*/ 193917 w 488"/>
                <a:gd name="T37" fmla="*/ 46465 h 578"/>
                <a:gd name="T38" fmla="*/ 43080 w 488"/>
                <a:gd name="T39" fmla="*/ 46465 h 578"/>
                <a:gd name="T40" fmla="*/ 43080 w 488"/>
                <a:gd name="T41" fmla="*/ 46465 h 578"/>
                <a:gd name="T42" fmla="*/ 43080 w 488"/>
                <a:gd name="T43" fmla="*/ 46465 h 578"/>
                <a:gd name="T44" fmla="*/ 43080 w 488"/>
                <a:gd name="T45" fmla="*/ 46465 h 578"/>
                <a:gd name="T46" fmla="*/ 43080 w 488"/>
                <a:gd name="T47" fmla="*/ 139450 h 578"/>
                <a:gd name="T48" fmla="*/ 21540 w 488"/>
                <a:gd name="T49" fmla="*/ 139450 h 578"/>
                <a:gd name="T50" fmla="*/ 0 w 488"/>
                <a:gd name="T51" fmla="*/ 232379 h 5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8"/>
                <a:gd name="T79" fmla="*/ 0 h 578"/>
                <a:gd name="T80" fmla="*/ 488 w 488"/>
                <a:gd name="T81" fmla="*/ 578 h 5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8" h="578">
                  <a:moveTo>
                    <a:pt x="0" y="306"/>
                  </a:moveTo>
                  <a:lnTo>
                    <a:pt x="22" y="364"/>
                  </a:lnTo>
                  <a:lnTo>
                    <a:pt x="45" y="426"/>
                  </a:lnTo>
                  <a:lnTo>
                    <a:pt x="94" y="450"/>
                  </a:lnTo>
                  <a:lnTo>
                    <a:pt x="165" y="535"/>
                  </a:lnTo>
                  <a:lnTo>
                    <a:pt x="264" y="578"/>
                  </a:lnTo>
                  <a:lnTo>
                    <a:pt x="354" y="568"/>
                  </a:lnTo>
                  <a:lnTo>
                    <a:pt x="409" y="551"/>
                  </a:lnTo>
                  <a:lnTo>
                    <a:pt x="376" y="490"/>
                  </a:lnTo>
                  <a:lnTo>
                    <a:pt x="325" y="455"/>
                  </a:lnTo>
                  <a:lnTo>
                    <a:pt x="358" y="432"/>
                  </a:lnTo>
                  <a:lnTo>
                    <a:pt x="362" y="378"/>
                  </a:lnTo>
                  <a:lnTo>
                    <a:pt x="420" y="307"/>
                  </a:lnTo>
                  <a:lnTo>
                    <a:pt x="443" y="182"/>
                  </a:lnTo>
                  <a:lnTo>
                    <a:pt x="488" y="153"/>
                  </a:lnTo>
                  <a:lnTo>
                    <a:pt x="451" y="126"/>
                  </a:lnTo>
                  <a:lnTo>
                    <a:pt x="438" y="34"/>
                  </a:lnTo>
                  <a:lnTo>
                    <a:pt x="400" y="0"/>
                  </a:lnTo>
                  <a:lnTo>
                    <a:pt x="354" y="41"/>
                  </a:lnTo>
                  <a:lnTo>
                    <a:pt x="90" y="33"/>
                  </a:lnTo>
                  <a:lnTo>
                    <a:pt x="90" y="92"/>
                  </a:lnTo>
                  <a:lnTo>
                    <a:pt x="63" y="94"/>
                  </a:lnTo>
                  <a:lnTo>
                    <a:pt x="63" y="109"/>
                  </a:lnTo>
                  <a:lnTo>
                    <a:pt x="62" y="221"/>
                  </a:lnTo>
                  <a:lnTo>
                    <a:pt x="32" y="227"/>
                  </a:lnTo>
                  <a:lnTo>
                    <a:pt x="0" y="306"/>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40" name="Freeform 492">
              <a:extLst>
                <a:ext uri="{FF2B5EF4-FFF2-40B4-BE49-F238E27FC236}">
                  <a16:creationId xmlns:a16="http://schemas.microsoft.com/office/drawing/2014/main" id="{789CFF05-9579-432F-ADF9-FD7411EC0752}"/>
                </a:ext>
              </a:extLst>
            </p:cNvPr>
            <p:cNvSpPr>
              <a:spLocks noChangeAspect="1"/>
            </p:cNvSpPr>
            <p:nvPr/>
          </p:nvSpPr>
          <p:spPr bwMode="auto">
            <a:xfrm>
              <a:off x="4576793" y="5099134"/>
              <a:ext cx="25400" cy="38100"/>
            </a:xfrm>
            <a:custGeom>
              <a:avLst/>
              <a:gdLst>
                <a:gd name="T0" fmla="*/ 0 w 35"/>
                <a:gd name="T1" fmla="*/ 0 h 47"/>
                <a:gd name="T2" fmla="*/ 24960 w 35"/>
                <a:gd name="T3" fmla="*/ 0 h 47"/>
                <a:gd name="T4" fmla="*/ 24960 w 35"/>
                <a:gd name="T5" fmla="*/ 0 h 47"/>
                <a:gd name="T6" fmla="*/ 24960 w 35"/>
                <a:gd name="T7" fmla="*/ 0 h 47"/>
                <a:gd name="T8" fmla="*/ 0 w 35"/>
                <a:gd name="T9" fmla="*/ 0 h 47"/>
                <a:gd name="T10" fmla="*/ 0 60000 65536"/>
                <a:gd name="T11" fmla="*/ 0 60000 65536"/>
                <a:gd name="T12" fmla="*/ 0 60000 65536"/>
                <a:gd name="T13" fmla="*/ 0 60000 65536"/>
                <a:gd name="T14" fmla="*/ 0 60000 65536"/>
                <a:gd name="T15" fmla="*/ 0 w 35"/>
                <a:gd name="T16" fmla="*/ 0 h 47"/>
                <a:gd name="T17" fmla="*/ 35 w 35"/>
                <a:gd name="T18" fmla="*/ 47 h 47"/>
              </a:gdLst>
              <a:ahLst/>
              <a:cxnLst>
                <a:cxn ang="T10">
                  <a:pos x="T0" y="T1"/>
                </a:cxn>
                <a:cxn ang="T11">
                  <a:pos x="T2" y="T3"/>
                </a:cxn>
                <a:cxn ang="T12">
                  <a:pos x="T4" y="T5"/>
                </a:cxn>
                <a:cxn ang="T13">
                  <a:pos x="T6" y="T7"/>
                </a:cxn>
                <a:cxn ang="T14">
                  <a:pos x="T8" y="T9"/>
                </a:cxn>
              </a:cxnLst>
              <a:rect l="T15" t="T16" r="T17" b="T18"/>
              <a:pathLst>
                <a:path w="35" h="47">
                  <a:moveTo>
                    <a:pt x="0" y="27"/>
                  </a:moveTo>
                  <a:lnTo>
                    <a:pt x="19" y="47"/>
                  </a:lnTo>
                  <a:lnTo>
                    <a:pt x="35" y="31"/>
                  </a:lnTo>
                  <a:lnTo>
                    <a:pt x="31" y="0"/>
                  </a:lnTo>
                  <a:lnTo>
                    <a:pt x="0" y="2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41" name="Freeform 493">
              <a:extLst>
                <a:ext uri="{FF2B5EF4-FFF2-40B4-BE49-F238E27FC236}">
                  <a16:creationId xmlns:a16="http://schemas.microsoft.com/office/drawing/2014/main" id="{DA7D06BC-2A8A-4D52-B293-AB7FDDF8AF4A}"/>
                </a:ext>
              </a:extLst>
            </p:cNvPr>
            <p:cNvSpPr>
              <a:spLocks noChangeAspect="1"/>
            </p:cNvSpPr>
            <p:nvPr/>
          </p:nvSpPr>
          <p:spPr bwMode="auto">
            <a:xfrm>
              <a:off x="4554568" y="4503817"/>
              <a:ext cx="223839" cy="250826"/>
            </a:xfrm>
            <a:custGeom>
              <a:avLst/>
              <a:gdLst>
                <a:gd name="T0" fmla="*/ 0 w 317"/>
                <a:gd name="T1" fmla="*/ 44819 h 313"/>
                <a:gd name="T2" fmla="*/ 22858 w 317"/>
                <a:gd name="T3" fmla="*/ 89584 h 313"/>
                <a:gd name="T4" fmla="*/ 22858 w 317"/>
                <a:gd name="T5" fmla="*/ 134403 h 313"/>
                <a:gd name="T6" fmla="*/ 68605 w 317"/>
                <a:gd name="T7" fmla="*/ 134403 h 313"/>
                <a:gd name="T8" fmla="*/ 68605 w 317"/>
                <a:gd name="T9" fmla="*/ 134403 h 313"/>
                <a:gd name="T10" fmla="*/ 91493 w 317"/>
                <a:gd name="T11" fmla="*/ 179222 h 313"/>
                <a:gd name="T12" fmla="*/ 182957 w 317"/>
                <a:gd name="T13" fmla="*/ 179222 h 313"/>
                <a:gd name="T14" fmla="*/ 205815 w 317"/>
                <a:gd name="T15" fmla="*/ 179222 h 313"/>
                <a:gd name="T16" fmla="*/ 182957 w 317"/>
                <a:gd name="T17" fmla="*/ 89584 h 313"/>
                <a:gd name="T18" fmla="*/ 182957 w 317"/>
                <a:gd name="T19" fmla="*/ 44819 h 313"/>
                <a:gd name="T20" fmla="*/ 91493 w 317"/>
                <a:gd name="T21" fmla="*/ 0 h 313"/>
                <a:gd name="T22" fmla="*/ 45747 w 317"/>
                <a:gd name="T23" fmla="*/ 0 h 313"/>
                <a:gd name="T24" fmla="*/ 45747 w 317"/>
                <a:gd name="T25" fmla="*/ 0 h 313"/>
                <a:gd name="T26" fmla="*/ 45747 w 317"/>
                <a:gd name="T27" fmla="*/ 0 h 313"/>
                <a:gd name="T28" fmla="*/ 45747 w 317"/>
                <a:gd name="T29" fmla="*/ 0 h 313"/>
                <a:gd name="T30" fmla="*/ 22858 w 317"/>
                <a:gd name="T31" fmla="*/ 0 h 313"/>
                <a:gd name="T32" fmla="*/ 22858 w 317"/>
                <a:gd name="T33" fmla="*/ 0 h 313"/>
                <a:gd name="T34" fmla="*/ 22858 w 317"/>
                <a:gd name="T35" fmla="*/ 44819 h 313"/>
                <a:gd name="T36" fmla="*/ 0 w 317"/>
                <a:gd name="T37" fmla="*/ 44819 h 3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7"/>
                <a:gd name="T58" fmla="*/ 0 h 313"/>
                <a:gd name="T59" fmla="*/ 317 w 317"/>
                <a:gd name="T60" fmla="*/ 313 h 3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7" h="313">
                  <a:moveTo>
                    <a:pt x="0" y="98"/>
                  </a:moveTo>
                  <a:lnTo>
                    <a:pt x="1" y="158"/>
                  </a:lnTo>
                  <a:lnTo>
                    <a:pt x="41" y="219"/>
                  </a:lnTo>
                  <a:lnTo>
                    <a:pt x="96" y="248"/>
                  </a:lnTo>
                  <a:lnTo>
                    <a:pt x="123" y="253"/>
                  </a:lnTo>
                  <a:lnTo>
                    <a:pt x="156" y="313"/>
                  </a:lnTo>
                  <a:lnTo>
                    <a:pt x="273" y="304"/>
                  </a:lnTo>
                  <a:lnTo>
                    <a:pt x="317" y="279"/>
                  </a:lnTo>
                  <a:lnTo>
                    <a:pt x="272" y="154"/>
                  </a:lnTo>
                  <a:lnTo>
                    <a:pt x="283" y="109"/>
                  </a:lnTo>
                  <a:lnTo>
                    <a:pt x="133" y="0"/>
                  </a:lnTo>
                  <a:lnTo>
                    <a:pt x="93" y="54"/>
                  </a:lnTo>
                  <a:lnTo>
                    <a:pt x="76" y="40"/>
                  </a:lnTo>
                  <a:lnTo>
                    <a:pt x="64" y="51"/>
                  </a:lnTo>
                  <a:lnTo>
                    <a:pt x="62" y="0"/>
                  </a:lnTo>
                  <a:lnTo>
                    <a:pt x="24" y="1"/>
                  </a:lnTo>
                  <a:lnTo>
                    <a:pt x="30" y="41"/>
                  </a:lnTo>
                  <a:lnTo>
                    <a:pt x="33" y="65"/>
                  </a:lnTo>
                  <a:lnTo>
                    <a:pt x="0" y="98"/>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42" name="Freeform 494">
              <a:extLst>
                <a:ext uri="{FF2B5EF4-FFF2-40B4-BE49-F238E27FC236}">
                  <a16:creationId xmlns:a16="http://schemas.microsoft.com/office/drawing/2014/main" id="{CB20AFF3-89E3-4B89-981F-46CB0CB1BED2}"/>
                </a:ext>
              </a:extLst>
            </p:cNvPr>
            <p:cNvSpPr>
              <a:spLocks noChangeAspect="1"/>
            </p:cNvSpPr>
            <p:nvPr/>
          </p:nvSpPr>
          <p:spPr bwMode="auto">
            <a:xfrm>
              <a:off x="3941790" y="4216479"/>
              <a:ext cx="44450" cy="120651"/>
            </a:xfrm>
            <a:custGeom>
              <a:avLst/>
              <a:gdLst>
                <a:gd name="T0" fmla="*/ 0 w 64"/>
                <a:gd name="T1" fmla="*/ 0 h 150"/>
                <a:gd name="T2" fmla="*/ 20057 w 64"/>
                <a:gd name="T3" fmla="*/ 45744 h 150"/>
                <a:gd name="T4" fmla="*/ 40114 w 64"/>
                <a:gd name="T5" fmla="*/ 91543 h 150"/>
                <a:gd name="T6" fmla="*/ 20057 w 64"/>
                <a:gd name="T7" fmla="*/ 91543 h 150"/>
                <a:gd name="T8" fmla="*/ 0 w 64"/>
                <a:gd name="T9" fmla="*/ 0 h 150"/>
                <a:gd name="T10" fmla="*/ 0 60000 65536"/>
                <a:gd name="T11" fmla="*/ 0 60000 65536"/>
                <a:gd name="T12" fmla="*/ 0 60000 65536"/>
                <a:gd name="T13" fmla="*/ 0 60000 65536"/>
                <a:gd name="T14" fmla="*/ 0 60000 65536"/>
                <a:gd name="T15" fmla="*/ 0 w 64"/>
                <a:gd name="T16" fmla="*/ 0 h 150"/>
                <a:gd name="T17" fmla="*/ 64 w 64"/>
                <a:gd name="T18" fmla="*/ 150 h 150"/>
              </a:gdLst>
              <a:ahLst/>
              <a:cxnLst>
                <a:cxn ang="T10">
                  <a:pos x="T0" y="T1"/>
                </a:cxn>
                <a:cxn ang="T11">
                  <a:pos x="T2" y="T3"/>
                </a:cxn>
                <a:cxn ang="T12">
                  <a:pos x="T4" y="T5"/>
                </a:cxn>
                <a:cxn ang="T13">
                  <a:pos x="T6" y="T7"/>
                </a:cxn>
                <a:cxn ang="T14">
                  <a:pos x="T8" y="T9"/>
                </a:cxn>
              </a:cxnLst>
              <a:rect l="T15" t="T16" r="T17" b="T18"/>
              <a:pathLst>
                <a:path w="64" h="150">
                  <a:moveTo>
                    <a:pt x="0" y="0"/>
                  </a:moveTo>
                  <a:lnTo>
                    <a:pt x="31" y="8"/>
                  </a:lnTo>
                  <a:lnTo>
                    <a:pt x="64" y="144"/>
                  </a:lnTo>
                  <a:lnTo>
                    <a:pt x="41" y="150"/>
                  </a:lnTo>
                  <a:lnTo>
                    <a:pt x="0" y="0"/>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43" name="Freeform 495">
              <a:extLst>
                <a:ext uri="{FF2B5EF4-FFF2-40B4-BE49-F238E27FC236}">
                  <a16:creationId xmlns:a16="http://schemas.microsoft.com/office/drawing/2014/main" id="{B16F2635-6B28-4060-A7CE-B2D8B42D04C8}"/>
                </a:ext>
              </a:extLst>
            </p:cNvPr>
            <p:cNvSpPr>
              <a:spLocks noChangeAspect="1"/>
            </p:cNvSpPr>
            <p:nvPr/>
          </p:nvSpPr>
          <p:spPr bwMode="auto">
            <a:xfrm>
              <a:off x="4554569" y="4387930"/>
              <a:ext cx="109539" cy="123825"/>
            </a:xfrm>
            <a:custGeom>
              <a:avLst/>
              <a:gdLst>
                <a:gd name="T0" fmla="*/ 0 w 157"/>
                <a:gd name="T1" fmla="*/ 91418 h 154"/>
                <a:gd name="T2" fmla="*/ 21714 w 157"/>
                <a:gd name="T3" fmla="*/ 91418 h 154"/>
                <a:gd name="T4" fmla="*/ 43429 w 157"/>
                <a:gd name="T5" fmla="*/ 91418 h 154"/>
                <a:gd name="T6" fmla="*/ 43429 w 157"/>
                <a:gd name="T7" fmla="*/ 45682 h 154"/>
                <a:gd name="T8" fmla="*/ 65114 w 157"/>
                <a:gd name="T9" fmla="*/ 45682 h 154"/>
                <a:gd name="T10" fmla="*/ 86828 w 157"/>
                <a:gd name="T11" fmla="*/ 45682 h 154"/>
                <a:gd name="T12" fmla="*/ 65114 w 157"/>
                <a:gd name="T13" fmla="*/ 0 h 154"/>
                <a:gd name="T14" fmla="*/ 21714 w 157"/>
                <a:gd name="T15" fmla="*/ 45682 h 154"/>
                <a:gd name="T16" fmla="*/ 21714 w 157"/>
                <a:gd name="T17" fmla="*/ 45682 h 154"/>
                <a:gd name="T18" fmla="*/ 21714 w 157"/>
                <a:gd name="T19" fmla="*/ 45682 h 154"/>
                <a:gd name="T20" fmla="*/ 0 w 157"/>
                <a:gd name="T21" fmla="*/ 91418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154"/>
                <a:gd name="T35" fmla="*/ 157 w 157"/>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154">
                  <a:moveTo>
                    <a:pt x="0" y="154"/>
                  </a:moveTo>
                  <a:lnTo>
                    <a:pt x="24" y="145"/>
                  </a:lnTo>
                  <a:lnTo>
                    <a:pt x="62" y="144"/>
                  </a:lnTo>
                  <a:lnTo>
                    <a:pt x="64" y="121"/>
                  </a:lnTo>
                  <a:lnTo>
                    <a:pt x="125" y="110"/>
                  </a:lnTo>
                  <a:lnTo>
                    <a:pt x="157" y="56"/>
                  </a:lnTo>
                  <a:lnTo>
                    <a:pt x="125" y="0"/>
                  </a:lnTo>
                  <a:lnTo>
                    <a:pt x="35" y="10"/>
                  </a:lnTo>
                  <a:lnTo>
                    <a:pt x="45" y="52"/>
                  </a:lnTo>
                  <a:lnTo>
                    <a:pt x="27" y="80"/>
                  </a:lnTo>
                  <a:lnTo>
                    <a:pt x="0" y="154"/>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44" name="Freeform 497">
              <a:extLst>
                <a:ext uri="{FF2B5EF4-FFF2-40B4-BE49-F238E27FC236}">
                  <a16:creationId xmlns:a16="http://schemas.microsoft.com/office/drawing/2014/main" id="{961346D1-3EAA-4D2D-9530-30064623A224}"/>
                </a:ext>
              </a:extLst>
            </p:cNvPr>
            <p:cNvSpPr>
              <a:spLocks noChangeAspect="1"/>
            </p:cNvSpPr>
            <p:nvPr/>
          </p:nvSpPr>
          <p:spPr bwMode="auto">
            <a:xfrm>
              <a:off x="3840192" y="4127576"/>
              <a:ext cx="153989" cy="128588"/>
            </a:xfrm>
            <a:custGeom>
              <a:avLst/>
              <a:gdLst>
                <a:gd name="T0" fmla="*/ 0 w 221"/>
                <a:gd name="T1" fmla="*/ 87859 h 161"/>
                <a:gd name="T2" fmla="*/ 20872 w 221"/>
                <a:gd name="T3" fmla="*/ 87859 h 161"/>
                <a:gd name="T4" fmla="*/ 41743 w 221"/>
                <a:gd name="T5" fmla="*/ 87859 h 161"/>
                <a:gd name="T6" fmla="*/ 41743 w 221"/>
                <a:gd name="T7" fmla="*/ 43930 h 161"/>
                <a:gd name="T8" fmla="*/ 62615 w 221"/>
                <a:gd name="T9" fmla="*/ 43930 h 161"/>
                <a:gd name="T10" fmla="*/ 83458 w 221"/>
                <a:gd name="T11" fmla="*/ 43930 h 161"/>
                <a:gd name="T12" fmla="*/ 104330 w 221"/>
                <a:gd name="T13" fmla="*/ 43930 h 161"/>
                <a:gd name="T14" fmla="*/ 83458 w 221"/>
                <a:gd name="T15" fmla="*/ 0 h 161"/>
                <a:gd name="T16" fmla="*/ 83458 w 221"/>
                <a:gd name="T17" fmla="*/ 0 h 161"/>
                <a:gd name="T18" fmla="*/ 20872 w 221"/>
                <a:gd name="T19" fmla="*/ 0 h 161"/>
                <a:gd name="T20" fmla="*/ 0 w 221"/>
                <a:gd name="T21" fmla="*/ 87859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1"/>
                <a:gd name="T34" fmla="*/ 0 h 161"/>
                <a:gd name="T35" fmla="*/ 221 w 221"/>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1" h="161">
                  <a:moveTo>
                    <a:pt x="0" y="137"/>
                  </a:moveTo>
                  <a:lnTo>
                    <a:pt x="16" y="154"/>
                  </a:lnTo>
                  <a:lnTo>
                    <a:pt x="75" y="161"/>
                  </a:lnTo>
                  <a:lnTo>
                    <a:pt x="69" y="120"/>
                  </a:lnTo>
                  <a:lnTo>
                    <a:pt x="147" y="112"/>
                  </a:lnTo>
                  <a:lnTo>
                    <a:pt x="178" y="120"/>
                  </a:lnTo>
                  <a:lnTo>
                    <a:pt x="221" y="89"/>
                  </a:lnTo>
                  <a:lnTo>
                    <a:pt x="164" y="28"/>
                  </a:lnTo>
                  <a:lnTo>
                    <a:pt x="157" y="0"/>
                  </a:lnTo>
                  <a:lnTo>
                    <a:pt x="37" y="53"/>
                  </a:lnTo>
                  <a:lnTo>
                    <a:pt x="0" y="13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45" name="Freeform 498">
              <a:extLst>
                <a:ext uri="{FF2B5EF4-FFF2-40B4-BE49-F238E27FC236}">
                  <a16:creationId xmlns:a16="http://schemas.microsoft.com/office/drawing/2014/main" id="{F35AA534-632F-44B4-A4FE-606A9993F84D}"/>
                </a:ext>
              </a:extLst>
            </p:cNvPr>
            <p:cNvSpPr>
              <a:spLocks noChangeAspect="1"/>
            </p:cNvSpPr>
            <p:nvPr/>
          </p:nvSpPr>
          <p:spPr bwMode="auto">
            <a:xfrm>
              <a:off x="4395819" y="4673680"/>
              <a:ext cx="241301" cy="230188"/>
            </a:xfrm>
            <a:custGeom>
              <a:avLst/>
              <a:gdLst>
                <a:gd name="T0" fmla="*/ 0 w 345"/>
                <a:gd name="T1" fmla="*/ 91779 h 286"/>
                <a:gd name="T2" fmla="*/ 0 w 345"/>
                <a:gd name="T3" fmla="*/ 137642 h 286"/>
                <a:gd name="T4" fmla="*/ 21473 w 345"/>
                <a:gd name="T5" fmla="*/ 183504 h 286"/>
                <a:gd name="T6" fmla="*/ 42946 w 345"/>
                <a:gd name="T7" fmla="*/ 183504 h 286"/>
                <a:gd name="T8" fmla="*/ 85863 w 345"/>
                <a:gd name="T9" fmla="*/ 183504 h 286"/>
                <a:gd name="T10" fmla="*/ 107335 w 345"/>
                <a:gd name="T11" fmla="*/ 137642 h 286"/>
                <a:gd name="T12" fmla="*/ 107335 w 345"/>
                <a:gd name="T13" fmla="*/ 137642 h 286"/>
                <a:gd name="T14" fmla="*/ 128808 w 345"/>
                <a:gd name="T15" fmla="*/ 137642 h 286"/>
                <a:gd name="T16" fmla="*/ 128808 w 345"/>
                <a:gd name="T17" fmla="*/ 137642 h 286"/>
                <a:gd name="T18" fmla="*/ 171754 w 345"/>
                <a:gd name="T19" fmla="*/ 91779 h 286"/>
                <a:gd name="T20" fmla="*/ 171754 w 345"/>
                <a:gd name="T21" fmla="*/ 91779 h 286"/>
                <a:gd name="T22" fmla="*/ 193198 w 345"/>
                <a:gd name="T23" fmla="*/ 45862 h 286"/>
                <a:gd name="T24" fmla="*/ 171754 w 345"/>
                <a:gd name="T25" fmla="*/ 45862 h 286"/>
                <a:gd name="T26" fmla="*/ 150281 w 345"/>
                <a:gd name="T27" fmla="*/ 45862 h 286"/>
                <a:gd name="T28" fmla="*/ 150281 w 345"/>
                <a:gd name="T29" fmla="*/ 0 h 286"/>
                <a:gd name="T30" fmla="*/ 107335 w 345"/>
                <a:gd name="T31" fmla="*/ 45862 h 286"/>
                <a:gd name="T32" fmla="*/ 107335 w 345"/>
                <a:gd name="T33" fmla="*/ 45862 h 286"/>
                <a:gd name="T34" fmla="*/ 128808 w 345"/>
                <a:gd name="T35" fmla="*/ 45862 h 286"/>
                <a:gd name="T36" fmla="*/ 128808 w 345"/>
                <a:gd name="T37" fmla="*/ 91779 h 286"/>
                <a:gd name="T38" fmla="*/ 42946 w 345"/>
                <a:gd name="T39" fmla="*/ 45862 h 286"/>
                <a:gd name="T40" fmla="*/ 42946 w 345"/>
                <a:gd name="T41" fmla="*/ 91779 h 286"/>
                <a:gd name="T42" fmla="*/ 0 w 345"/>
                <a:gd name="T43" fmla="*/ 91779 h 2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5"/>
                <a:gd name="T67" fmla="*/ 0 h 286"/>
                <a:gd name="T68" fmla="*/ 345 w 345"/>
                <a:gd name="T69" fmla="*/ 286 h 28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5" h="286">
                  <a:moveTo>
                    <a:pt x="0" y="140"/>
                  </a:moveTo>
                  <a:lnTo>
                    <a:pt x="0" y="250"/>
                  </a:lnTo>
                  <a:lnTo>
                    <a:pt x="35" y="277"/>
                  </a:lnTo>
                  <a:lnTo>
                    <a:pt x="92" y="284"/>
                  </a:lnTo>
                  <a:lnTo>
                    <a:pt x="144" y="286"/>
                  </a:lnTo>
                  <a:lnTo>
                    <a:pt x="197" y="247"/>
                  </a:lnTo>
                  <a:lnTo>
                    <a:pt x="200" y="230"/>
                  </a:lnTo>
                  <a:lnTo>
                    <a:pt x="242" y="219"/>
                  </a:lnTo>
                  <a:lnTo>
                    <a:pt x="235" y="204"/>
                  </a:lnTo>
                  <a:lnTo>
                    <a:pt x="328" y="174"/>
                  </a:lnTo>
                  <a:lnTo>
                    <a:pt x="317" y="160"/>
                  </a:lnTo>
                  <a:lnTo>
                    <a:pt x="345" y="73"/>
                  </a:lnTo>
                  <a:lnTo>
                    <a:pt x="324" y="37"/>
                  </a:lnTo>
                  <a:lnTo>
                    <a:pt x="269" y="8"/>
                  </a:lnTo>
                  <a:lnTo>
                    <a:pt x="255" y="0"/>
                  </a:lnTo>
                  <a:lnTo>
                    <a:pt x="201" y="27"/>
                  </a:lnTo>
                  <a:lnTo>
                    <a:pt x="195" y="103"/>
                  </a:lnTo>
                  <a:lnTo>
                    <a:pt x="228" y="117"/>
                  </a:lnTo>
                  <a:lnTo>
                    <a:pt x="228" y="148"/>
                  </a:lnTo>
                  <a:lnTo>
                    <a:pt x="61" y="79"/>
                  </a:lnTo>
                  <a:lnTo>
                    <a:pt x="65" y="140"/>
                  </a:lnTo>
                  <a:lnTo>
                    <a:pt x="0" y="140"/>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46" name="Freeform 499">
              <a:extLst>
                <a:ext uri="{FF2B5EF4-FFF2-40B4-BE49-F238E27FC236}">
                  <a16:creationId xmlns:a16="http://schemas.microsoft.com/office/drawing/2014/main" id="{A8F0A70B-F4F7-40D4-8051-A6BFAE91AE81}"/>
                </a:ext>
              </a:extLst>
            </p:cNvPr>
            <p:cNvSpPr>
              <a:spLocks noChangeAspect="1"/>
            </p:cNvSpPr>
            <p:nvPr/>
          </p:nvSpPr>
          <p:spPr bwMode="auto">
            <a:xfrm>
              <a:off x="4281518" y="5010224"/>
              <a:ext cx="334965" cy="309564"/>
            </a:xfrm>
            <a:custGeom>
              <a:avLst/>
              <a:gdLst>
                <a:gd name="T0" fmla="*/ 0 w 480"/>
                <a:gd name="T1" fmla="*/ 136360 h 385"/>
                <a:gd name="T2" fmla="*/ 21237 w 480"/>
                <a:gd name="T3" fmla="*/ 90907 h 385"/>
                <a:gd name="T4" fmla="*/ 21237 w 480"/>
                <a:gd name="T5" fmla="*/ 136360 h 385"/>
                <a:gd name="T6" fmla="*/ 42502 w 480"/>
                <a:gd name="T7" fmla="*/ 136360 h 385"/>
                <a:gd name="T8" fmla="*/ 63739 w 480"/>
                <a:gd name="T9" fmla="*/ 136360 h 385"/>
                <a:gd name="T10" fmla="*/ 63739 w 480"/>
                <a:gd name="T11" fmla="*/ 45454 h 385"/>
                <a:gd name="T12" fmla="*/ 63739 w 480"/>
                <a:gd name="T13" fmla="*/ 45454 h 385"/>
                <a:gd name="T14" fmla="*/ 63739 w 480"/>
                <a:gd name="T15" fmla="*/ 90907 h 385"/>
                <a:gd name="T16" fmla="*/ 84976 w 480"/>
                <a:gd name="T17" fmla="*/ 90907 h 385"/>
                <a:gd name="T18" fmla="*/ 106241 w 480"/>
                <a:gd name="T19" fmla="*/ 45454 h 385"/>
                <a:gd name="T20" fmla="*/ 148715 w 480"/>
                <a:gd name="T21" fmla="*/ 45454 h 385"/>
                <a:gd name="T22" fmla="*/ 212454 w 480"/>
                <a:gd name="T23" fmla="*/ 0 h 385"/>
                <a:gd name="T24" fmla="*/ 233719 w 480"/>
                <a:gd name="T25" fmla="*/ 0 h 385"/>
                <a:gd name="T26" fmla="*/ 233719 w 480"/>
                <a:gd name="T27" fmla="*/ 45454 h 385"/>
                <a:gd name="T28" fmla="*/ 233719 w 480"/>
                <a:gd name="T29" fmla="*/ 90907 h 385"/>
                <a:gd name="T30" fmla="*/ 233719 w 480"/>
                <a:gd name="T31" fmla="*/ 90907 h 385"/>
                <a:gd name="T32" fmla="*/ 254956 w 480"/>
                <a:gd name="T33" fmla="*/ 90907 h 385"/>
                <a:gd name="T34" fmla="*/ 254956 w 480"/>
                <a:gd name="T35" fmla="*/ 90907 h 385"/>
                <a:gd name="T36" fmla="*/ 254956 w 480"/>
                <a:gd name="T37" fmla="*/ 136360 h 385"/>
                <a:gd name="T38" fmla="*/ 212454 w 480"/>
                <a:gd name="T39" fmla="*/ 181869 h 385"/>
                <a:gd name="T40" fmla="*/ 169979 w 480"/>
                <a:gd name="T41" fmla="*/ 227322 h 385"/>
                <a:gd name="T42" fmla="*/ 127478 w 480"/>
                <a:gd name="T43" fmla="*/ 227322 h 385"/>
                <a:gd name="T44" fmla="*/ 42502 w 480"/>
                <a:gd name="T45" fmla="*/ 272776 h 385"/>
                <a:gd name="T46" fmla="*/ 21237 w 480"/>
                <a:gd name="T47" fmla="*/ 227322 h 385"/>
                <a:gd name="T48" fmla="*/ 21237 w 480"/>
                <a:gd name="T49" fmla="*/ 181869 h 385"/>
                <a:gd name="T50" fmla="*/ 0 w 480"/>
                <a:gd name="T51" fmla="*/ 136360 h 3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0"/>
                <a:gd name="T79" fmla="*/ 0 h 385"/>
                <a:gd name="T80" fmla="*/ 480 w 480"/>
                <a:gd name="T81" fmla="*/ 385 h 3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0" h="385">
                  <a:moveTo>
                    <a:pt x="0" y="202"/>
                  </a:moveTo>
                  <a:lnTo>
                    <a:pt x="17" y="188"/>
                  </a:lnTo>
                  <a:lnTo>
                    <a:pt x="36" y="214"/>
                  </a:lnTo>
                  <a:lnTo>
                    <a:pt x="73" y="214"/>
                  </a:lnTo>
                  <a:lnTo>
                    <a:pt x="100" y="195"/>
                  </a:lnTo>
                  <a:lnTo>
                    <a:pt x="100" y="76"/>
                  </a:lnTo>
                  <a:lnTo>
                    <a:pt x="126" y="106"/>
                  </a:lnTo>
                  <a:lnTo>
                    <a:pt x="124" y="140"/>
                  </a:lnTo>
                  <a:lnTo>
                    <a:pt x="165" y="139"/>
                  </a:lnTo>
                  <a:lnTo>
                    <a:pt x="199" y="102"/>
                  </a:lnTo>
                  <a:lnTo>
                    <a:pt x="264" y="102"/>
                  </a:lnTo>
                  <a:lnTo>
                    <a:pt x="375" y="0"/>
                  </a:lnTo>
                  <a:lnTo>
                    <a:pt x="443" y="14"/>
                  </a:lnTo>
                  <a:lnTo>
                    <a:pt x="453" y="109"/>
                  </a:lnTo>
                  <a:lnTo>
                    <a:pt x="422" y="136"/>
                  </a:lnTo>
                  <a:lnTo>
                    <a:pt x="441" y="156"/>
                  </a:lnTo>
                  <a:lnTo>
                    <a:pt x="457" y="140"/>
                  </a:lnTo>
                  <a:lnTo>
                    <a:pt x="480" y="140"/>
                  </a:lnTo>
                  <a:lnTo>
                    <a:pt x="467" y="195"/>
                  </a:lnTo>
                  <a:lnTo>
                    <a:pt x="397" y="283"/>
                  </a:lnTo>
                  <a:lnTo>
                    <a:pt x="310" y="358"/>
                  </a:lnTo>
                  <a:lnTo>
                    <a:pt x="245" y="383"/>
                  </a:lnTo>
                  <a:lnTo>
                    <a:pt x="56" y="385"/>
                  </a:lnTo>
                  <a:lnTo>
                    <a:pt x="41" y="341"/>
                  </a:lnTo>
                  <a:lnTo>
                    <a:pt x="48" y="307"/>
                  </a:lnTo>
                  <a:lnTo>
                    <a:pt x="0" y="202"/>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47" name="Freeform 500">
              <a:extLst>
                <a:ext uri="{FF2B5EF4-FFF2-40B4-BE49-F238E27FC236}">
                  <a16:creationId xmlns:a16="http://schemas.microsoft.com/office/drawing/2014/main" id="{DB9AF958-FD37-461A-A422-A870CC2F4B4A}"/>
                </a:ext>
              </a:extLst>
            </p:cNvPr>
            <p:cNvSpPr>
              <a:spLocks noChangeAspect="1"/>
            </p:cNvSpPr>
            <p:nvPr/>
          </p:nvSpPr>
          <p:spPr bwMode="auto">
            <a:xfrm>
              <a:off x="4497388" y="5176891"/>
              <a:ext cx="49213" cy="57150"/>
            </a:xfrm>
            <a:custGeom>
              <a:avLst/>
              <a:gdLst>
                <a:gd name="T0" fmla="*/ 0 w 68"/>
                <a:gd name="T1" fmla="*/ 52933 h 69"/>
                <a:gd name="T2" fmla="*/ 24808 w 68"/>
                <a:gd name="T3" fmla="*/ 105927 h 69"/>
                <a:gd name="T4" fmla="*/ 49584 w 68"/>
                <a:gd name="T5" fmla="*/ 52933 h 69"/>
                <a:gd name="T6" fmla="*/ 24808 w 68"/>
                <a:gd name="T7" fmla="*/ 0 h 69"/>
                <a:gd name="T8" fmla="*/ 0 w 68"/>
                <a:gd name="T9" fmla="*/ 52933 h 69"/>
                <a:gd name="T10" fmla="*/ 0 60000 65536"/>
                <a:gd name="T11" fmla="*/ 0 60000 65536"/>
                <a:gd name="T12" fmla="*/ 0 60000 65536"/>
                <a:gd name="T13" fmla="*/ 0 60000 65536"/>
                <a:gd name="T14" fmla="*/ 0 60000 65536"/>
                <a:gd name="T15" fmla="*/ 0 w 68"/>
                <a:gd name="T16" fmla="*/ 0 h 69"/>
                <a:gd name="T17" fmla="*/ 68 w 68"/>
                <a:gd name="T18" fmla="*/ 69 h 69"/>
              </a:gdLst>
              <a:ahLst/>
              <a:cxnLst>
                <a:cxn ang="T10">
                  <a:pos x="T0" y="T1"/>
                </a:cxn>
                <a:cxn ang="T11">
                  <a:pos x="T2" y="T3"/>
                </a:cxn>
                <a:cxn ang="T12">
                  <a:pos x="T4" y="T5"/>
                </a:cxn>
                <a:cxn ang="T13">
                  <a:pos x="T6" y="T7"/>
                </a:cxn>
                <a:cxn ang="T14">
                  <a:pos x="T8" y="T9"/>
                </a:cxn>
              </a:cxnLst>
              <a:rect l="T15" t="T16" r="T17" b="T18"/>
              <a:pathLst>
                <a:path w="68" h="69">
                  <a:moveTo>
                    <a:pt x="0" y="32"/>
                  </a:moveTo>
                  <a:lnTo>
                    <a:pt x="26" y="69"/>
                  </a:lnTo>
                  <a:lnTo>
                    <a:pt x="68" y="32"/>
                  </a:lnTo>
                  <a:lnTo>
                    <a:pt x="50" y="0"/>
                  </a:lnTo>
                  <a:lnTo>
                    <a:pt x="0" y="32"/>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448" name="Group 447">
            <a:extLst>
              <a:ext uri="{FF2B5EF4-FFF2-40B4-BE49-F238E27FC236}">
                <a16:creationId xmlns:a16="http://schemas.microsoft.com/office/drawing/2014/main" id="{3B837F5A-AF1A-4780-8266-E4F49D690FB8}"/>
              </a:ext>
            </a:extLst>
          </p:cNvPr>
          <p:cNvGrpSpPr/>
          <p:nvPr>
            <p:custDataLst>
              <p:tags r:id="rId6"/>
            </p:custDataLst>
          </p:nvPr>
        </p:nvGrpSpPr>
        <p:grpSpPr>
          <a:xfrm>
            <a:off x="4476011" y="3590363"/>
            <a:ext cx="1510977" cy="670861"/>
            <a:chOff x="3681413" y="3490966"/>
            <a:chExt cx="1558925" cy="692150"/>
          </a:xfrm>
          <a:solidFill>
            <a:srgbClr val="5A2149">
              <a:lumMod val="75000"/>
            </a:srgbClr>
          </a:solidFill>
        </p:grpSpPr>
        <p:sp>
          <p:nvSpPr>
            <p:cNvPr id="449" name="Freeform 277">
              <a:extLst>
                <a:ext uri="{FF2B5EF4-FFF2-40B4-BE49-F238E27FC236}">
                  <a16:creationId xmlns:a16="http://schemas.microsoft.com/office/drawing/2014/main" id="{5AD48BB3-9110-48DC-8AF7-AD1DF8164767}"/>
                </a:ext>
              </a:extLst>
            </p:cNvPr>
            <p:cNvSpPr>
              <a:spLocks noChangeAspect="1"/>
            </p:cNvSpPr>
            <p:nvPr/>
          </p:nvSpPr>
          <p:spPr bwMode="auto">
            <a:xfrm>
              <a:off x="3768725" y="3571929"/>
              <a:ext cx="414338" cy="457200"/>
            </a:xfrm>
            <a:custGeom>
              <a:avLst/>
              <a:gdLst>
                <a:gd name="T0" fmla="*/ 0 w 596"/>
                <a:gd name="T1" fmla="*/ 186182 h 566"/>
                <a:gd name="T2" fmla="*/ 20956 w 596"/>
                <a:gd name="T3" fmla="*/ 186182 h 566"/>
                <a:gd name="T4" fmla="*/ 62839 w 596"/>
                <a:gd name="T5" fmla="*/ 279302 h 566"/>
                <a:gd name="T6" fmla="*/ 188518 w 596"/>
                <a:gd name="T7" fmla="*/ 418952 h 566"/>
                <a:gd name="T8" fmla="*/ 188518 w 596"/>
                <a:gd name="T9" fmla="*/ 418952 h 566"/>
                <a:gd name="T10" fmla="*/ 188518 w 596"/>
                <a:gd name="T11" fmla="*/ 418952 h 566"/>
                <a:gd name="T12" fmla="*/ 230430 w 596"/>
                <a:gd name="T13" fmla="*/ 418952 h 566"/>
                <a:gd name="T14" fmla="*/ 314225 w 596"/>
                <a:gd name="T15" fmla="*/ 279302 h 566"/>
                <a:gd name="T16" fmla="*/ 272314 w 596"/>
                <a:gd name="T17" fmla="*/ 232714 h 566"/>
                <a:gd name="T18" fmla="*/ 293269 w 596"/>
                <a:gd name="T19" fmla="*/ 139651 h 566"/>
                <a:gd name="T20" fmla="*/ 272314 w 596"/>
                <a:gd name="T21" fmla="*/ 93119 h 566"/>
                <a:gd name="T22" fmla="*/ 251358 w 596"/>
                <a:gd name="T23" fmla="*/ 46532 h 566"/>
                <a:gd name="T24" fmla="*/ 251358 w 596"/>
                <a:gd name="T25" fmla="*/ 46532 h 566"/>
                <a:gd name="T26" fmla="*/ 251358 w 596"/>
                <a:gd name="T27" fmla="*/ 0 h 566"/>
                <a:gd name="T28" fmla="*/ 167590 w 596"/>
                <a:gd name="T29" fmla="*/ 46532 h 566"/>
                <a:gd name="T30" fmla="*/ 104751 w 596"/>
                <a:gd name="T31" fmla="*/ 46532 h 566"/>
                <a:gd name="T32" fmla="*/ 104751 w 596"/>
                <a:gd name="T33" fmla="*/ 93119 h 566"/>
                <a:gd name="T34" fmla="*/ 83795 w 596"/>
                <a:gd name="T35" fmla="*/ 93119 h 566"/>
                <a:gd name="T36" fmla="*/ 83795 w 596"/>
                <a:gd name="T37" fmla="*/ 93119 h 566"/>
                <a:gd name="T38" fmla="*/ 83795 w 596"/>
                <a:gd name="T39" fmla="*/ 139651 h 566"/>
                <a:gd name="T40" fmla="*/ 20956 w 596"/>
                <a:gd name="T41" fmla="*/ 139651 h 566"/>
                <a:gd name="T42" fmla="*/ 0 w 596"/>
                <a:gd name="T43" fmla="*/ 186182 h 5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6"/>
                <a:gd name="T67" fmla="*/ 0 h 566"/>
                <a:gd name="T68" fmla="*/ 596 w 596"/>
                <a:gd name="T69" fmla="*/ 566 h 5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6" h="566">
                  <a:moveTo>
                    <a:pt x="0" y="302"/>
                  </a:moveTo>
                  <a:lnTo>
                    <a:pt x="2" y="314"/>
                  </a:lnTo>
                  <a:lnTo>
                    <a:pt x="110" y="384"/>
                  </a:lnTo>
                  <a:lnTo>
                    <a:pt x="346" y="540"/>
                  </a:lnTo>
                  <a:lnTo>
                    <a:pt x="349" y="566"/>
                  </a:lnTo>
                  <a:lnTo>
                    <a:pt x="372" y="564"/>
                  </a:lnTo>
                  <a:lnTo>
                    <a:pt x="417" y="551"/>
                  </a:lnTo>
                  <a:lnTo>
                    <a:pt x="596" y="428"/>
                  </a:lnTo>
                  <a:lnTo>
                    <a:pt x="526" y="348"/>
                  </a:lnTo>
                  <a:lnTo>
                    <a:pt x="528" y="218"/>
                  </a:lnTo>
                  <a:lnTo>
                    <a:pt x="521" y="158"/>
                  </a:lnTo>
                  <a:lnTo>
                    <a:pt x="470" y="99"/>
                  </a:lnTo>
                  <a:lnTo>
                    <a:pt x="495" y="79"/>
                  </a:lnTo>
                  <a:lnTo>
                    <a:pt x="506" y="0"/>
                  </a:lnTo>
                  <a:lnTo>
                    <a:pt x="297" y="12"/>
                  </a:lnTo>
                  <a:lnTo>
                    <a:pt x="189" y="59"/>
                  </a:lnTo>
                  <a:lnTo>
                    <a:pt x="216" y="155"/>
                  </a:lnTo>
                  <a:lnTo>
                    <a:pt x="169" y="158"/>
                  </a:lnTo>
                  <a:lnTo>
                    <a:pt x="144" y="169"/>
                  </a:lnTo>
                  <a:lnTo>
                    <a:pt x="148" y="195"/>
                  </a:lnTo>
                  <a:lnTo>
                    <a:pt x="15" y="253"/>
                  </a:lnTo>
                  <a:lnTo>
                    <a:pt x="0" y="302"/>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50" name="Freeform 355">
              <a:extLst>
                <a:ext uri="{FF2B5EF4-FFF2-40B4-BE49-F238E27FC236}">
                  <a16:creationId xmlns:a16="http://schemas.microsoft.com/office/drawing/2014/main" id="{199BC7E7-DF20-4B2F-B5B1-7CB8C8CF2A63}"/>
                </a:ext>
              </a:extLst>
            </p:cNvPr>
            <p:cNvSpPr>
              <a:spLocks noChangeAspect="1"/>
            </p:cNvSpPr>
            <p:nvPr/>
          </p:nvSpPr>
          <p:spPr bwMode="auto">
            <a:xfrm>
              <a:off x="4849813" y="3490966"/>
              <a:ext cx="390525" cy="388937"/>
            </a:xfrm>
            <a:custGeom>
              <a:avLst/>
              <a:gdLst>
                <a:gd name="T0" fmla="*/ 0 w 561"/>
                <a:gd name="T1" fmla="*/ 47722 h 479"/>
                <a:gd name="T2" fmla="*/ 20913 w 561"/>
                <a:gd name="T3" fmla="*/ 0 h 479"/>
                <a:gd name="T4" fmla="*/ 41825 w 561"/>
                <a:gd name="T5" fmla="*/ 47722 h 479"/>
                <a:gd name="T6" fmla="*/ 62738 w 561"/>
                <a:gd name="T7" fmla="*/ 47722 h 479"/>
                <a:gd name="T8" fmla="*/ 62738 w 561"/>
                <a:gd name="T9" fmla="*/ 47722 h 479"/>
                <a:gd name="T10" fmla="*/ 62738 w 561"/>
                <a:gd name="T11" fmla="*/ 47722 h 479"/>
                <a:gd name="T12" fmla="*/ 62738 w 561"/>
                <a:gd name="T13" fmla="*/ 95444 h 479"/>
                <a:gd name="T14" fmla="*/ 104591 w 561"/>
                <a:gd name="T15" fmla="*/ 95444 h 479"/>
                <a:gd name="T16" fmla="*/ 167329 w 561"/>
                <a:gd name="T17" fmla="*/ 95444 h 479"/>
                <a:gd name="T18" fmla="*/ 146416 w 561"/>
                <a:gd name="T19" fmla="*/ 95444 h 479"/>
                <a:gd name="T20" fmla="*/ 188241 w 561"/>
                <a:gd name="T21" fmla="*/ 47722 h 479"/>
                <a:gd name="T22" fmla="*/ 251006 w 561"/>
                <a:gd name="T23" fmla="*/ 95444 h 479"/>
                <a:gd name="T24" fmla="*/ 251006 w 561"/>
                <a:gd name="T25" fmla="*/ 143165 h 479"/>
                <a:gd name="T26" fmla="*/ 251006 w 561"/>
                <a:gd name="T27" fmla="*/ 143165 h 479"/>
                <a:gd name="T28" fmla="*/ 251006 w 561"/>
                <a:gd name="T29" fmla="*/ 238609 h 479"/>
                <a:gd name="T30" fmla="*/ 271919 w 561"/>
                <a:gd name="T31" fmla="*/ 238609 h 479"/>
                <a:gd name="T32" fmla="*/ 251006 w 561"/>
                <a:gd name="T33" fmla="*/ 286330 h 479"/>
                <a:gd name="T34" fmla="*/ 292832 w 561"/>
                <a:gd name="T35" fmla="*/ 334052 h 479"/>
                <a:gd name="T36" fmla="*/ 271919 w 561"/>
                <a:gd name="T37" fmla="*/ 381773 h 479"/>
                <a:gd name="T38" fmla="*/ 209154 w 561"/>
                <a:gd name="T39" fmla="*/ 381773 h 479"/>
                <a:gd name="T40" fmla="*/ 188241 w 561"/>
                <a:gd name="T41" fmla="*/ 334052 h 479"/>
                <a:gd name="T42" fmla="*/ 125503 w 561"/>
                <a:gd name="T43" fmla="*/ 334052 h 479"/>
                <a:gd name="T44" fmla="*/ 104591 w 561"/>
                <a:gd name="T45" fmla="*/ 334052 h 479"/>
                <a:gd name="T46" fmla="*/ 83678 w 561"/>
                <a:gd name="T47" fmla="*/ 286330 h 479"/>
                <a:gd name="T48" fmla="*/ 62738 w 561"/>
                <a:gd name="T49" fmla="*/ 238609 h 479"/>
                <a:gd name="T50" fmla="*/ 62738 w 561"/>
                <a:gd name="T51" fmla="*/ 286330 h 479"/>
                <a:gd name="T52" fmla="*/ 41825 w 561"/>
                <a:gd name="T53" fmla="*/ 190887 h 479"/>
                <a:gd name="T54" fmla="*/ 20913 w 561"/>
                <a:gd name="T55" fmla="*/ 190887 h 479"/>
                <a:gd name="T56" fmla="*/ 41825 w 561"/>
                <a:gd name="T57" fmla="*/ 143165 h 479"/>
                <a:gd name="T58" fmla="*/ 20913 w 561"/>
                <a:gd name="T59" fmla="*/ 95444 h 479"/>
                <a:gd name="T60" fmla="*/ 20913 w 561"/>
                <a:gd name="T61" fmla="*/ 95444 h 479"/>
                <a:gd name="T62" fmla="*/ 0 w 561"/>
                <a:gd name="T63" fmla="*/ 47722 h 4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1"/>
                <a:gd name="T97" fmla="*/ 0 h 479"/>
                <a:gd name="T98" fmla="*/ 561 w 561"/>
                <a:gd name="T99" fmla="*/ 479 h 4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1" h="479">
                  <a:moveTo>
                    <a:pt x="0" y="15"/>
                  </a:moveTo>
                  <a:lnTo>
                    <a:pt x="14" y="0"/>
                  </a:lnTo>
                  <a:lnTo>
                    <a:pt x="58" y="35"/>
                  </a:lnTo>
                  <a:lnTo>
                    <a:pt x="111" y="5"/>
                  </a:lnTo>
                  <a:lnTo>
                    <a:pt x="115" y="34"/>
                  </a:lnTo>
                  <a:lnTo>
                    <a:pt x="140" y="45"/>
                  </a:lnTo>
                  <a:lnTo>
                    <a:pt x="146" y="75"/>
                  </a:lnTo>
                  <a:lnTo>
                    <a:pt x="224" y="109"/>
                  </a:lnTo>
                  <a:lnTo>
                    <a:pt x="293" y="100"/>
                  </a:lnTo>
                  <a:lnTo>
                    <a:pt x="289" y="82"/>
                  </a:lnTo>
                  <a:lnTo>
                    <a:pt x="380" y="49"/>
                  </a:lnTo>
                  <a:lnTo>
                    <a:pt x="500" y="104"/>
                  </a:lnTo>
                  <a:lnTo>
                    <a:pt x="503" y="134"/>
                  </a:lnTo>
                  <a:lnTo>
                    <a:pt x="483" y="191"/>
                  </a:lnTo>
                  <a:lnTo>
                    <a:pt x="486" y="267"/>
                  </a:lnTo>
                  <a:lnTo>
                    <a:pt x="517" y="291"/>
                  </a:lnTo>
                  <a:lnTo>
                    <a:pt x="493" y="331"/>
                  </a:lnTo>
                  <a:lnTo>
                    <a:pt x="561" y="417"/>
                  </a:lnTo>
                  <a:lnTo>
                    <a:pt x="516" y="479"/>
                  </a:lnTo>
                  <a:lnTo>
                    <a:pt x="390" y="459"/>
                  </a:lnTo>
                  <a:lnTo>
                    <a:pt x="361" y="417"/>
                  </a:lnTo>
                  <a:lnTo>
                    <a:pt x="276" y="431"/>
                  </a:lnTo>
                  <a:lnTo>
                    <a:pt x="213" y="394"/>
                  </a:lnTo>
                  <a:lnTo>
                    <a:pt x="170" y="321"/>
                  </a:lnTo>
                  <a:lnTo>
                    <a:pt x="139" y="308"/>
                  </a:lnTo>
                  <a:lnTo>
                    <a:pt x="129" y="324"/>
                  </a:lnTo>
                  <a:lnTo>
                    <a:pt x="91" y="250"/>
                  </a:lnTo>
                  <a:lnTo>
                    <a:pt x="37" y="205"/>
                  </a:lnTo>
                  <a:lnTo>
                    <a:pt x="63" y="134"/>
                  </a:lnTo>
                  <a:lnTo>
                    <a:pt x="40" y="127"/>
                  </a:lnTo>
                  <a:lnTo>
                    <a:pt x="19" y="87"/>
                  </a:lnTo>
                  <a:lnTo>
                    <a:pt x="0" y="15"/>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51" name="Freeform 356">
              <a:extLst>
                <a:ext uri="{FF2B5EF4-FFF2-40B4-BE49-F238E27FC236}">
                  <a16:creationId xmlns:a16="http://schemas.microsoft.com/office/drawing/2014/main" id="{8FA6CB82-BF28-4E45-BAAD-AC6CC1377A53}"/>
                </a:ext>
              </a:extLst>
            </p:cNvPr>
            <p:cNvSpPr>
              <a:spLocks noChangeAspect="1"/>
            </p:cNvSpPr>
            <p:nvPr/>
          </p:nvSpPr>
          <p:spPr bwMode="auto">
            <a:xfrm>
              <a:off x="4735513" y="3562404"/>
              <a:ext cx="203200" cy="217487"/>
            </a:xfrm>
            <a:custGeom>
              <a:avLst/>
              <a:gdLst>
                <a:gd name="T0" fmla="*/ 0 w 290"/>
                <a:gd name="T1" fmla="*/ 94859 h 268"/>
                <a:gd name="T2" fmla="*/ 21575 w 290"/>
                <a:gd name="T3" fmla="*/ 94859 h 268"/>
                <a:gd name="T4" fmla="*/ 64724 w 290"/>
                <a:gd name="T5" fmla="*/ 142261 h 268"/>
                <a:gd name="T6" fmla="*/ 64724 w 290"/>
                <a:gd name="T7" fmla="*/ 142261 h 268"/>
                <a:gd name="T8" fmla="*/ 86298 w 290"/>
                <a:gd name="T9" fmla="*/ 189662 h 268"/>
                <a:gd name="T10" fmla="*/ 129448 w 290"/>
                <a:gd name="T11" fmla="*/ 189662 h 268"/>
                <a:gd name="T12" fmla="*/ 150994 w 290"/>
                <a:gd name="T13" fmla="*/ 142261 h 268"/>
                <a:gd name="T14" fmla="*/ 172568 w 290"/>
                <a:gd name="T15" fmla="*/ 142261 h 268"/>
                <a:gd name="T16" fmla="*/ 129448 w 290"/>
                <a:gd name="T17" fmla="*/ 94859 h 268"/>
                <a:gd name="T18" fmla="*/ 107873 w 290"/>
                <a:gd name="T19" fmla="*/ 47401 h 268"/>
                <a:gd name="T20" fmla="*/ 107873 w 290"/>
                <a:gd name="T21" fmla="*/ 47401 h 268"/>
                <a:gd name="T22" fmla="*/ 107873 w 290"/>
                <a:gd name="T23" fmla="*/ 47401 h 268"/>
                <a:gd name="T24" fmla="*/ 107873 w 290"/>
                <a:gd name="T25" fmla="*/ 0 h 268"/>
                <a:gd name="T26" fmla="*/ 64724 w 290"/>
                <a:gd name="T27" fmla="*/ 47401 h 268"/>
                <a:gd name="T28" fmla="*/ 43149 w 290"/>
                <a:gd name="T29" fmla="*/ 47401 h 268"/>
                <a:gd name="T30" fmla="*/ 43149 w 290"/>
                <a:gd name="T31" fmla="*/ 47401 h 268"/>
                <a:gd name="T32" fmla="*/ 0 w 290"/>
                <a:gd name="T33" fmla="*/ 94859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0"/>
                <a:gd name="T52" fmla="*/ 0 h 268"/>
                <a:gd name="T53" fmla="*/ 290 w 290"/>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0" h="268">
                  <a:moveTo>
                    <a:pt x="0" y="131"/>
                  </a:moveTo>
                  <a:lnTo>
                    <a:pt x="14" y="167"/>
                  </a:lnTo>
                  <a:lnTo>
                    <a:pt x="146" y="228"/>
                  </a:lnTo>
                  <a:lnTo>
                    <a:pt x="147" y="248"/>
                  </a:lnTo>
                  <a:lnTo>
                    <a:pt x="178" y="263"/>
                  </a:lnTo>
                  <a:lnTo>
                    <a:pt x="232" y="268"/>
                  </a:lnTo>
                  <a:lnTo>
                    <a:pt x="275" y="239"/>
                  </a:lnTo>
                  <a:lnTo>
                    <a:pt x="290" y="237"/>
                  </a:lnTo>
                  <a:lnTo>
                    <a:pt x="252" y="163"/>
                  </a:lnTo>
                  <a:lnTo>
                    <a:pt x="198" y="118"/>
                  </a:lnTo>
                  <a:lnTo>
                    <a:pt x="224" y="47"/>
                  </a:lnTo>
                  <a:lnTo>
                    <a:pt x="201" y="40"/>
                  </a:lnTo>
                  <a:lnTo>
                    <a:pt x="180" y="0"/>
                  </a:lnTo>
                  <a:lnTo>
                    <a:pt x="115" y="3"/>
                  </a:lnTo>
                  <a:lnTo>
                    <a:pt x="82" y="29"/>
                  </a:lnTo>
                  <a:lnTo>
                    <a:pt x="71" y="92"/>
                  </a:lnTo>
                  <a:lnTo>
                    <a:pt x="0" y="131"/>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52" name="Freeform 372">
              <a:extLst>
                <a:ext uri="{FF2B5EF4-FFF2-40B4-BE49-F238E27FC236}">
                  <a16:creationId xmlns:a16="http://schemas.microsoft.com/office/drawing/2014/main" id="{405971AB-F5D0-429E-8FEF-84C1E1E3B903}"/>
                </a:ext>
              </a:extLst>
            </p:cNvPr>
            <p:cNvSpPr>
              <a:spLocks noChangeAspect="1"/>
            </p:cNvSpPr>
            <p:nvPr/>
          </p:nvSpPr>
          <p:spPr bwMode="auto">
            <a:xfrm>
              <a:off x="5011738" y="3886254"/>
              <a:ext cx="155575" cy="203200"/>
            </a:xfrm>
            <a:custGeom>
              <a:avLst/>
              <a:gdLst>
                <a:gd name="T0" fmla="*/ 0 w 227"/>
                <a:gd name="T1" fmla="*/ 88134 h 254"/>
                <a:gd name="T2" fmla="*/ 19133 w 227"/>
                <a:gd name="T3" fmla="*/ 132228 h 254"/>
                <a:gd name="T4" fmla="*/ 38292 w 227"/>
                <a:gd name="T5" fmla="*/ 132228 h 254"/>
                <a:gd name="T6" fmla="*/ 76558 w 227"/>
                <a:gd name="T7" fmla="*/ 88134 h 254"/>
                <a:gd name="T8" fmla="*/ 76558 w 227"/>
                <a:gd name="T9" fmla="*/ 88134 h 254"/>
                <a:gd name="T10" fmla="*/ 95718 w 227"/>
                <a:gd name="T11" fmla="*/ 44094 h 254"/>
                <a:gd name="T12" fmla="*/ 95718 w 227"/>
                <a:gd name="T13" fmla="*/ 44094 h 254"/>
                <a:gd name="T14" fmla="*/ 76558 w 227"/>
                <a:gd name="T15" fmla="*/ 0 h 254"/>
                <a:gd name="T16" fmla="*/ 57425 w 227"/>
                <a:gd name="T17" fmla="*/ 0 h 254"/>
                <a:gd name="T18" fmla="*/ 57425 w 227"/>
                <a:gd name="T19" fmla="*/ 0 h 254"/>
                <a:gd name="T20" fmla="*/ 57425 w 227"/>
                <a:gd name="T21" fmla="*/ 0 h 254"/>
                <a:gd name="T22" fmla="*/ 38292 w 227"/>
                <a:gd name="T23" fmla="*/ 44094 h 254"/>
                <a:gd name="T24" fmla="*/ 57425 w 227"/>
                <a:gd name="T25" fmla="*/ 44094 h 254"/>
                <a:gd name="T26" fmla="*/ 38292 w 227"/>
                <a:gd name="T27" fmla="*/ 88134 h 254"/>
                <a:gd name="T28" fmla="*/ 0 w 227"/>
                <a:gd name="T29" fmla="*/ 88134 h 2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7"/>
                <a:gd name="T46" fmla="*/ 0 h 254"/>
                <a:gd name="T47" fmla="*/ 227 w 227"/>
                <a:gd name="T48" fmla="*/ 254 h 2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7" h="254">
                  <a:moveTo>
                    <a:pt x="0" y="179"/>
                  </a:moveTo>
                  <a:lnTo>
                    <a:pt x="31" y="254"/>
                  </a:lnTo>
                  <a:lnTo>
                    <a:pt x="84" y="241"/>
                  </a:lnTo>
                  <a:lnTo>
                    <a:pt x="168" y="179"/>
                  </a:lnTo>
                  <a:lnTo>
                    <a:pt x="167" y="149"/>
                  </a:lnTo>
                  <a:lnTo>
                    <a:pt x="222" y="94"/>
                  </a:lnTo>
                  <a:lnTo>
                    <a:pt x="227" y="75"/>
                  </a:lnTo>
                  <a:lnTo>
                    <a:pt x="195" y="41"/>
                  </a:lnTo>
                  <a:lnTo>
                    <a:pt x="126" y="0"/>
                  </a:lnTo>
                  <a:lnTo>
                    <a:pt x="108" y="0"/>
                  </a:lnTo>
                  <a:lnTo>
                    <a:pt x="118" y="24"/>
                  </a:lnTo>
                  <a:lnTo>
                    <a:pt x="93" y="68"/>
                  </a:lnTo>
                  <a:lnTo>
                    <a:pt x="108" y="89"/>
                  </a:lnTo>
                  <a:lnTo>
                    <a:pt x="86" y="150"/>
                  </a:lnTo>
                  <a:lnTo>
                    <a:pt x="0" y="179"/>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53" name="Freeform 395">
              <a:extLst>
                <a:ext uri="{FF2B5EF4-FFF2-40B4-BE49-F238E27FC236}">
                  <a16:creationId xmlns:a16="http://schemas.microsoft.com/office/drawing/2014/main" id="{440E27C9-7890-47A2-97AB-CD8203CC8011}"/>
                </a:ext>
              </a:extLst>
            </p:cNvPr>
            <p:cNvSpPr>
              <a:spLocks noChangeAspect="1"/>
            </p:cNvSpPr>
            <p:nvPr/>
          </p:nvSpPr>
          <p:spPr bwMode="auto">
            <a:xfrm>
              <a:off x="4654550" y="3698929"/>
              <a:ext cx="430213" cy="412750"/>
            </a:xfrm>
            <a:custGeom>
              <a:avLst/>
              <a:gdLst>
                <a:gd name="T0" fmla="*/ 0 w 618"/>
                <a:gd name="T1" fmla="*/ 90210 h 514"/>
                <a:gd name="T2" fmla="*/ 21074 w 618"/>
                <a:gd name="T3" fmla="*/ 45105 h 514"/>
                <a:gd name="T4" fmla="*/ 21074 w 618"/>
                <a:gd name="T5" fmla="*/ 45105 h 514"/>
                <a:gd name="T6" fmla="*/ 42148 w 618"/>
                <a:gd name="T7" fmla="*/ 45105 h 514"/>
                <a:gd name="T8" fmla="*/ 63222 w 618"/>
                <a:gd name="T9" fmla="*/ 0 h 514"/>
                <a:gd name="T10" fmla="*/ 42148 w 618"/>
                <a:gd name="T11" fmla="*/ 0 h 514"/>
                <a:gd name="T12" fmla="*/ 63222 w 618"/>
                <a:gd name="T13" fmla="*/ 0 h 514"/>
                <a:gd name="T14" fmla="*/ 147490 w 618"/>
                <a:gd name="T15" fmla="*/ 0 h 514"/>
                <a:gd name="T16" fmla="*/ 147490 w 618"/>
                <a:gd name="T17" fmla="*/ 45105 h 514"/>
                <a:gd name="T18" fmla="*/ 168565 w 618"/>
                <a:gd name="T19" fmla="*/ 45105 h 514"/>
                <a:gd name="T20" fmla="*/ 168565 w 618"/>
                <a:gd name="T21" fmla="*/ 45105 h 514"/>
                <a:gd name="T22" fmla="*/ 189639 w 618"/>
                <a:gd name="T23" fmla="*/ 45105 h 514"/>
                <a:gd name="T24" fmla="*/ 210713 w 618"/>
                <a:gd name="T25" fmla="*/ 45105 h 514"/>
                <a:gd name="T26" fmla="*/ 252861 w 618"/>
                <a:gd name="T27" fmla="*/ 135315 h 514"/>
                <a:gd name="T28" fmla="*/ 252861 w 618"/>
                <a:gd name="T29" fmla="*/ 135315 h 514"/>
                <a:gd name="T30" fmla="*/ 273907 w 618"/>
                <a:gd name="T31" fmla="*/ 180420 h 514"/>
                <a:gd name="T32" fmla="*/ 316055 w 618"/>
                <a:gd name="T33" fmla="*/ 180420 h 514"/>
                <a:gd name="T34" fmla="*/ 337129 w 618"/>
                <a:gd name="T35" fmla="*/ 225525 h 514"/>
                <a:gd name="T36" fmla="*/ 316055 w 618"/>
                <a:gd name="T37" fmla="*/ 225525 h 514"/>
                <a:gd name="T38" fmla="*/ 273907 w 618"/>
                <a:gd name="T39" fmla="*/ 270630 h 514"/>
                <a:gd name="T40" fmla="*/ 231787 w 618"/>
                <a:gd name="T41" fmla="*/ 270630 h 514"/>
                <a:gd name="T42" fmla="*/ 189639 w 618"/>
                <a:gd name="T43" fmla="*/ 360841 h 514"/>
                <a:gd name="T44" fmla="*/ 189639 w 618"/>
                <a:gd name="T45" fmla="*/ 315736 h 514"/>
                <a:gd name="T46" fmla="*/ 168565 w 618"/>
                <a:gd name="T47" fmla="*/ 315736 h 514"/>
                <a:gd name="T48" fmla="*/ 126416 w 618"/>
                <a:gd name="T49" fmla="*/ 315736 h 514"/>
                <a:gd name="T50" fmla="*/ 105342 w 618"/>
                <a:gd name="T51" fmla="*/ 270630 h 514"/>
                <a:gd name="T52" fmla="*/ 84296 w 618"/>
                <a:gd name="T53" fmla="*/ 225525 h 514"/>
                <a:gd name="T54" fmla="*/ 63222 w 618"/>
                <a:gd name="T55" fmla="*/ 180420 h 514"/>
                <a:gd name="T56" fmla="*/ 0 w 618"/>
                <a:gd name="T57" fmla="*/ 90210 h 5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8"/>
                <a:gd name="T88" fmla="*/ 0 h 514"/>
                <a:gd name="T89" fmla="*/ 618 w 618"/>
                <a:gd name="T90" fmla="*/ 514 h 5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8" h="514">
                  <a:moveTo>
                    <a:pt x="0" y="136"/>
                  </a:moveTo>
                  <a:lnTo>
                    <a:pt x="9" y="91"/>
                  </a:lnTo>
                  <a:lnTo>
                    <a:pt x="41" y="101"/>
                  </a:lnTo>
                  <a:lnTo>
                    <a:pt x="81" y="72"/>
                  </a:lnTo>
                  <a:lnTo>
                    <a:pt x="98" y="54"/>
                  </a:lnTo>
                  <a:lnTo>
                    <a:pt x="65" y="23"/>
                  </a:lnTo>
                  <a:lnTo>
                    <a:pt x="132" y="0"/>
                  </a:lnTo>
                  <a:lnTo>
                    <a:pt x="264" y="61"/>
                  </a:lnTo>
                  <a:lnTo>
                    <a:pt x="265" y="81"/>
                  </a:lnTo>
                  <a:lnTo>
                    <a:pt x="296" y="96"/>
                  </a:lnTo>
                  <a:lnTo>
                    <a:pt x="325" y="111"/>
                  </a:lnTo>
                  <a:lnTo>
                    <a:pt x="350" y="101"/>
                  </a:lnTo>
                  <a:lnTo>
                    <a:pt x="404" y="118"/>
                  </a:lnTo>
                  <a:lnTo>
                    <a:pt x="475" y="234"/>
                  </a:lnTo>
                  <a:lnTo>
                    <a:pt x="483" y="244"/>
                  </a:lnTo>
                  <a:lnTo>
                    <a:pt x="510" y="287"/>
                  </a:lnTo>
                  <a:lnTo>
                    <a:pt x="603" y="300"/>
                  </a:lnTo>
                  <a:lnTo>
                    <a:pt x="618" y="321"/>
                  </a:lnTo>
                  <a:lnTo>
                    <a:pt x="596" y="382"/>
                  </a:lnTo>
                  <a:lnTo>
                    <a:pt x="510" y="411"/>
                  </a:lnTo>
                  <a:lnTo>
                    <a:pt x="417" y="432"/>
                  </a:lnTo>
                  <a:lnTo>
                    <a:pt x="342" y="514"/>
                  </a:lnTo>
                  <a:lnTo>
                    <a:pt x="342" y="483"/>
                  </a:lnTo>
                  <a:lnTo>
                    <a:pt x="288" y="463"/>
                  </a:lnTo>
                  <a:lnTo>
                    <a:pt x="235" y="491"/>
                  </a:lnTo>
                  <a:lnTo>
                    <a:pt x="182" y="396"/>
                  </a:lnTo>
                  <a:lnTo>
                    <a:pt x="139" y="361"/>
                  </a:lnTo>
                  <a:lnTo>
                    <a:pt x="111" y="265"/>
                  </a:lnTo>
                  <a:lnTo>
                    <a:pt x="0" y="136"/>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54" name="Freeform 417">
              <a:extLst>
                <a:ext uri="{FF2B5EF4-FFF2-40B4-BE49-F238E27FC236}">
                  <a16:creationId xmlns:a16="http://schemas.microsoft.com/office/drawing/2014/main" id="{404C01BC-4A47-416B-88FE-89AA70B5D62F}"/>
                </a:ext>
              </a:extLst>
            </p:cNvPr>
            <p:cNvSpPr>
              <a:spLocks noChangeAspect="1"/>
            </p:cNvSpPr>
            <p:nvPr/>
          </p:nvSpPr>
          <p:spPr bwMode="auto">
            <a:xfrm>
              <a:off x="4672013" y="3565579"/>
              <a:ext cx="142875" cy="130175"/>
            </a:xfrm>
            <a:custGeom>
              <a:avLst/>
              <a:gdLst>
                <a:gd name="T0" fmla="*/ 0 w 210"/>
                <a:gd name="T1" fmla="*/ 87841 h 163"/>
                <a:gd name="T2" fmla="*/ 18935 w 210"/>
                <a:gd name="T3" fmla="*/ 87841 h 163"/>
                <a:gd name="T4" fmla="*/ 18935 w 210"/>
                <a:gd name="T5" fmla="*/ 43920 h 163"/>
                <a:gd name="T6" fmla="*/ 18935 w 210"/>
                <a:gd name="T7" fmla="*/ 43920 h 163"/>
                <a:gd name="T8" fmla="*/ 18935 w 210"/>
                <a:gd name="T9" fmla="*/ 0 h 163"/>
                <a:gd name="T10" fmla="*/ 18935 w 210"/>
                <a:gd name="T11" fmla="*/ 0 h 163"/>
                <a:gd name="T12" fmla="*/ 94723 w 210"/>
                <a:gd name="T13" fmla="*/ 0 h 163"/>
                <a:gd name="T14" fmla="*/ 75763 w 210"/>
                <a:gd name="T15" fmla="*/ 0 h 163"/>
                <a:gd name="T16" fmla="*/ 75763 w 210"/>
                <a:gd name="T17" fmla="*/ 43920 h 163"/>
                <a:gd name="T18" fmla="*/ 37894 w 210"/>
                <a:gd name="T19" fmla="*/ 87841 h 163"/>
                <a:gd name="T20" fmla="*/ 18935 w 210"/>
                <a:gd name="T21" fmla="*/ 87841 h 163"/>
                <a:gd name="T22" fmla="*/ 0 w 210"/>
                <a:gd name="T23" fmla="*/ 87841 h 1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163"/>
                <a:gd name="T38" fmla="*/ 210 w 210"/>
                <a:gd name="T39" fmla="*/ 163 h 1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163">
                  <a:moveTo>
                    <a:pt x="0" y="149"/>
                  </a:moveTo>
                  <a:lnTo>
                    <a:pt x="4" y="133"/>
                  </a:lnTo>
                  <a:lnTo>
                    <a:pt x="34" y="99"/>
                  </a:lnTo>
                  <a:lnTo>
                    <a:pt x="17" y="82"/>
                  </a:lnTo>
                  <a:lnTo>
                    <a:pt x="16" y="41"/>
                  </a:lnTo>
                  <a:lnTo>
                    <a:pt x="34" y="10"/>
                  </a:lnTo>
                  <a:lnTo>
                    <a:pt x="210" y="0"/>
                  </a:lnTo>
                  <a:lnTo>
                    <a:pt x="177" y="26"/>
                  </a:lnTo>
                  <a:lnTo>
                    <a:pt x="166" y="89"/>
                  </a:lnTo>
                  <a:lnTo>
                    <a:pt x="95" y="128"/>
                  </a:lnTo>
                  <a:lnTo>
                    <a:pt x="33" y="163"/>
                  </a:lnTo>
                  <a:lnTo>
                    <a:pt x="0" y="149"/>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55" name="Freeform 420">
              <a:extLst>
                <a:ext uri="{FF2B5EF4-FFF2-40B4-BE49-F238E27FC236}">
                  <a16:creationId xmlns:a16="http://schemas.microsoft.com/office/drawing/2014/main" id="{20ACD15D-F7F1-4B6F-AF09-1D93B77CCBFD}"/>
                </a:ext>
              </a:extLst>
            </p:cNvPr>
            <p:cNvSpPr>
              <a:spLocks noChangeAspect="1"/>
            </p:cNvSpPr>
            <p:nvPr/>
          </p:nvSpPr>
          <p:spPr bwMode="auto">
            <a:xfrm>
              <a:off x="4992688" y="3854504"/>
              <a:ext cx="106363" cy="85725"/>
            </a:xfrm>
            <a:custGeom>
              <a:avLst/>
              <a:gdLst>
                <a:gd name="T0" fmla="*/ 0 w 153"/>
                <a:gd name="T1" fmla="*/ 46752 h 106"/>
                <a:gd name="T2" fmla="*/ 20474 w 153"/>
                <a:gd name="T3" fmla="*/ 46752 h 106"/>
                <a:gd name="T4" fmla="*/ 20474 w 153"/>
                <a:gd name="T5" fmla="*/ 46752 h 106"/>
                <a:gd name="T6" fmla="*/ 40977 w 153"/>
                <a:gd name="T7" fmla="*/ 46752 h 106"/>
                <a:gd name="T8" fmla="*/ 61452 w 153"/>
                <a:gd name="T9" fmla="*/ 0 h 106"/>
                <a:gd name="T10" fmla="*/ 81926 w 153"/>
                <a:gd name="T11" fmla="*/ 46752 h 106"/>
                <a:gd name="T12" fmla="*/ 61452 w 153"/>
                <a:gd name="T13" fmla="*/ 46752 h 106"/>
                <a:gd name="T14" fmla="*/ 61452 w 153"/>
                <a:gd name="T15" fmla="*/ 46752 h 106"/>
                <a:gd name="T16" fmla="*/ 61452 w 153"/>
                <a:gd name="T17" fmla="*/ 93560 h 106"/>
                <a:gd name="T18" fmla="*/ 20474 w 153"/>
                <a:gd name="T19" fmla="*/ 93560 h 106"/>
                <a:gd name="T20" fmla="*/ 0 w 153"/>
                <a:gd name="T21" fmla="*/ 46752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106"/>
                <a:gd name="T35" fmla="*/ 153 w 153"/>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106">
                  <a:moveTo>
                    <a:pt x="0" y="50"/>
                  </a:moveTo>
                  <a:lnTo>
                    <a:pt x="7" y="47"/>
                  </a:lnTo>
                  <a:lnTo>
                    <a:pt x="20" y="64"/>
                  </a:lnTo>
                  <a:lnTo>
                    <a:pt x="86" y="62"/>
                  </a:lnTo>
                  <a:lnTo>
                    <a:pt x="145" y="0"/>
                  </a:lnTo>
                  <a:lnTo>
                    <a:pt x="153" y="38"/>
                  </a:lnTo>
                  <a:lnTo>
                    <a:pt x="135" y="38"/>
                  </a:lnTo>
                  <a:lnTo>
                    <a:pt x="145" y="62"/>
                  </a:lnTo>
                  <a:lnTo>
                    <a:pt x="120" y="106"/>
                  </a:lnTo>
                  <a:lnTo>
                    <a:pt x="27" y="93"/>
                  </a:lnTo>
                  <a:lnTo>
                    <a:pt x="0" y="50"/>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56" name="Freeform 421">
              <a:extLst>
                <a:ext uri="{FF2B5EF4-FFF2-40B4-BE49-F238E27FC236}">
                  <a16:creationId xmlns:a16="http://schemas.microsoft.com/office/drawing/2014/main" id="{5E33D508-F755-4062-A1E8-05B0218F5FF4}"/>
                </a:ext>
              </a:extLst>
            </p:cNvPr>
            <p:cNvSpPr>
              <a:spLocks noChangeAspect="1"/>
            </p:cNvSpPr>
            <p:nvPr/>
          </p:nvSpPr>
          <p:spPr bwMode="auto">
            <a:xfrm>
              <a:off x="4095750" y="3568754"/>
              <a:ext cx="82550" cy="179387"/>
            </a:xfrm>
            <a:custGeom>
              <a:avLst/>
              <a:gdLst>
                <a:gd name="T0" fmla="*/ 0 w 116"/>
                <a:gd name="T1" fmla="*/ 95777 h 221"/>
                <a:gd name="T2" fmla="*/ 23089 w 116"/>
                <a:gd name="T3" fmla="*/ 95777 h 221"/>
                <a:gd name="T4" fmla="*/ 23089 w 116"/>
                <a:gd name="T5" fmla="*/ 47889 h 221"/>
                <a:gd name="T6" fmla="*/ 69298 w 116"/>
                <a:gd name="T7" fmla="*/ 0 h 221"/>
                <a:gd name="T8" fmla="*/ 46209 w 116"/>
                <a:gd name="T9" fmla="*/ 47889 h 221"/>
                <a:gd name="T10" fmla="*/ 69298 w 116"/>
                <a:gd name="T11" fmla="*/ 47889 h 221"/>
                <a:gd name="T12" fmla="*/ 46209 w 116"/>
                <a:gd name="T13" fmla="*/ 95777 h 221"/>
                <a:gd name="T14" fmla="*/ 69298 w 116"/>
                <a:gd name="T15" fmla="*/ 143666 h 221"/>
                <a:gd name="T16" fmla="*/ 46209 w 116"/>
                <a:gd name="T17" fmla="*/ 191555 h 221"/>
                <a:gd name="T18" fmla="*/ 23089 w 116"/>
                <a:gd name="T19" fmla="*/ 143666 h 221"/>
                <a:gd name="T20" fmla="*/ 0 w 116"/>
                <a:gd name="T21" fmla="*/ 95777 h 2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
                <a:gd name="T34" fmla="*/ 0 h 221"/>
                <a:gd name="T35" fmla="*/ 116 w 116"/>
                <a:gd name="T36" fmla="*/ 221 h 2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 h="221">
                  <a:moveTo>
                    <a:pt x="0" y="102"/>
                  </a:moveTo>
                  <a:lnTo>
                    <a:pt x="25" y="82"/>
                  </a:lnTo>
                  <a:lnTo>
                    <a:pt x="36" y="3"/>
                  </a:lnTo>
                  <a:lnTo>
                    <a:pt x="109" y="0"/>
                  </a:lnTo>
                  <a:lnTo>
                    <a:pt x="92" y="27"/>
                  </a:lnTo>
                  <a:lnTo>
                    <a:pt x="111" y="61"/>
                  </a:lnTo>
                  <a:lnTo>
                    <a:pt x="70" y="102"/>
                  </a:lnTo>
                  <a:lnTo>
                    <a:pt x="116" y="130"/>
                  </a:lnTo>
                  <a:lnTo>
                    <a:pt x="58" y="221"/>
                  </a:lnTo>
                  <a:lnTo>
                    <a:pt x="51" y="161"/>
                  </a:lnTo>
                  <a:lnTo>
                    <a:pt x="0" y="102"/>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57" name="Freeform 444">
              <a:extLst>
                <a:ext uri="{FF2B5EF4-FFF2-40B4-BE49-F238E27FC236}">
                  <a16:creationId xmlns:a16="http://schemas.microsoft.com/office/drawing/2014/main" id="{CC3A433C-E3DF-4333-82B6-191014F461D5}"/>
                </a:ext>
              </a:extLst>
            </p:cNvPr>
            <p:cNvSpPr>
              <a:spLocks noChangeAspect="1"/>
            </p:cNvSpPr>
            <p:nvPr/>
          </p:nvSpPr>
          <p:spPr bwMode="auto">
            <a:xfrm>
              <a:off x="4833938" y="4029129"/>
              <a:ext cx="198438" cy="153987"/>
            </a:xfrm>
            <a:custGeom>
              <a:avLst/>
              <a:gdLst>
                <a:gd name="T0" fmla="*/ 0 w 283"/>
                <a:gd name="T1" fmla="*/ 91423 h 191"/>
                <a:gd name="T2" fmla="*/ 43727 w 283"/>
                <a:gd name="T3" fmla="*/ 91423 h 191"/>
                <a:gd name="T4" fmla="*/ 43727 w 283"/>
                <a:gd name="T5" fmla="*/ 45711 h 191"/>
                <a:gd name="T6" fmla="*/ 43727 w 283"/>
                <a:gd name="T7" fmla="*/ 45711 h 191"/>
                <a:gd name="T8" fmla="*/ 87425 w 283"/>
                <a:gd name="T9" fmla="*/ 0 h 191"/>
                <a:gd name="T10" fmla="*/ 153016 w 283"/>
                <a:gd name="T11" fmla="*/ 0 h 191"/>
                <a:gd name="T12" fmla="*/ 174851 w 283"/>
                <a:gd name="T13" fmla="*/ 45711 h 191"/>
                <a:gd name="T14" fmla="*/ 153016 w 283"/>
                <a:gd name="T15" fmla="*/ 45711 h 191"/>
                <a:gd name="T16" fmla="*/ 87425 w 283"/>
                <a:gd name="T17" fmla="*/ 91423 h 191"/>
                <a:gd name="T18" fmla="*/ 0 w 283"/>
                <a:gd name="T19" fmla="*/ 91423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
                <a:gd name="T31" fmla="*/ 0 h 191"/>
                <a:gd name="T32" fmla="*/ 283 w 283"/>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 h="191">
                  <a:moveTo>
                    <a:pt x="0" y="191"/>
                  </a:moveTo>
                  <a:lnTo>
                    <a:pt x="75" y="148"/>
                  </a:lnTo>
                  <a:lnTo>
                    <a:pt x="62" y="127"/>
                  </a:lnTo>
                  <a:lnTo>
                    <a:pt x="84" y="103"/>
                  </a:lnTo>
                  <a:lnTo>
                    <a:pt x="159" y="21"/>
                  </a:lnTo>
                  <a:lnTo>
                    <a:pt x="252" y="0"/>
                  </a:lnTo>
                  <a:lnTo>
                    <a:pt x="283" y="75"/>
                  </a:lnTo>
                  <a:lnTo>
                    <a:pt x="258" y="103"/>
                  </a:lnTo>
                  <a:lnTo>
                    <a:pt x="150" y="154"/>
                  </a:lnTo>
                  <a:lnTo>
                    <a:pt x="0" y="191"/>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58" name="Freeform 445">
              <a:extLst>
                <a:ext uri="{FF2B5EF4-FFF2-40B4-BE49-F238E27FC236}">
                  <a16:creationId xmlns:a16="http://schemas.microsoft.com/office/drawing/2014/main" id="{116755C5-76BE-412E-9C82-EAB919272FFC}"/>
                </a:ext>
              </a:extLst>
            </p:cNvPr>
            <p:cNvSpPr>
              <a:spLocks noChangeAspect="1"/>
            </p:cNvSpPr>
            <p:nvPr/>
          </p:nvSpPr>
          <p:spPr bwMode="auto">
            <a:xfrm>
              <a:off x="4818063" y="4070404"/>
              <a:ext cx="77788" cy="112712"/>
            </a:xfrm>
            <a:custGeom>
              <a:avLst/>
              <a:gdLst>
                <a:gd name="T0" fmla="*/ 0 w 107"/>
                <a:gd name="T1" fmla="*/ 0 h 139"/>
                <a:gd name="T2" fmla="*/ 25936 w 107"/>
                <a:gd name="T3" fmla="*/ 93204 h 139"/>
                <a:gd name="T4" fmla="*/ 77807 w 107"/>
                <a:gd name="T5" fmla="*/ 46573 h 139"/>
                <a:gd name="T6" fmla="*/ 51871 w 107"/>
                <a:gd name="T7" fmla="*/ 46573 h 139"/>
                <a:gd name="T8" fmla="*/ 77807 w 107"/>
                <a:gd name="T9" fmla="*/ 0 h 139"/>
                <a:gd name="T10" fmla="*/ 77807 w 107"/>
                <a:gd name="T11" fmla="*/ 0 h 139"/>
                <a:gd name="T12" fmla="*/ 51871 w 107"/>
                <a:gd name="T13" fmla="*/ 0 h 139"/>
                <a:gd name="T14" fmla="*/ 0 w 107"/>
                <a:gd name="T15" fmla="*/ 0 h 139"/>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139"/>
                <a:gd name="T26" fmla="*/ 107 w 107"/>
                <a:gd name="T27" fmla="*/ 139 h 1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139">
                  <a:moveTo>
                    <a:pt x="0" y="28"/>
                  </a:moveTo>
                  <a:lnTo>
                    <a:pt x="23" y="139"/>
                  </a:lnTo>
                  <a:lnTo>
                    <a:pt x="98" y="96"/>
                  </a:lnTo>
                  <a:lnTo>
                    <a:pt x="85" y="75"/>
                  </a:lnTo>
                  <a:lnTo>
                    <a:pt x="107" y="51"/>
                  </a:lnTo>
                  <a:lnTo>
                    <a:pt x="107" y="20"/>
                  </a:lnTo>
                  <a:lnTo>
                    <a:pt x="53" y="0"/>
                  </a:lnTo>
                  <a:lnTo>
                    <a:pt x="0" y="28"/>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59" name="Freeform 465">
              <a:extLst>
                <a:ext uri="{FF2B5EF4-FFF2-40B4-BE49-F238E27FC236}">
                  <a16:creationId xmlns:a16="http://schemas.microsoft.com/office/drawing/2014/main" id="{6531554A-82B3-4CC3-A3C7-9DCF95847F7C}"/>
                </a:ext>
              </a:extLst>
            </p:cNvPr>
            <p:cNvSpPr>
              <a:spLocks noChangeAspect="1"/>
            </p:cNvSpPr>
            <p:nvPr/>
          </p:nvSpPr>
          <p:spPr bwMode="auto">
            <a:xfrm>
              <a:off x="4860925" y="3775129"/>
              <a:ext cx="38100" cy="12700"/>
            </a:xfrm>
            <a:custGeom>
              <a:avLst/>
              <a:gdLst>
                <a:gd name="T0" fmla="*/ 0 w 54"/>
                <a:gd name="T1" fmla="*/ 0 h 15"/>
                <a:gd name="T2" fmla="*/ 21827 w 54"/>
                <a:gd name="T3" fmla="*/ 0 h 15"/>
                <a:gd name="T4" fmla="*/ 43654 w 54"/>
                <a:gd name="T5" fmla="*/ 0 h 15"/>
                <a:gd name="T6" fmla="*/ 0 w 54"/>
                <a:gd name="T7" fmla="*/ 0 h 15"/>
                <a:gd name="T8" fmla="*/ 0 60000 65536"/>
                <a:gd name="T9" fmla="*/ 0 60000 65536"/>
                <a:gd name="T10" fmla="*/ 0 60000 65536"/>
                <a:gd name="T11" fmla="*/ 0 60000 65536"/>
                <a:gd name="T12" fmla="*/ 0 w 54"/>
                <a:gd name="T13" fmla="*/ 0 h 15"/>
                <a:gd name="T14" fmla="*/ 54 w 54"/>
                <a:gd name="T15" fmla="*/ 15 h 15"/>
              </a:gdLst>
              <a:ahLst/>
              <a:cxnLst>
                <a:cxn ang="T8">
                  <a:pos x="T0" y="T1"/>
                </a:cxn>
                <a:cxn ang="T9">
                  <a:pos x="T2" y="T3"/>
                </a:cxn>
                <a:cxn ang="T10">
                  <a:pos x="T4" y="T5"/>
                </a:cxn>
                <a:cxn ang="T11">
                  <a:pos x="T6" y="T7"/>
                </a:cxn>
              </a:cxnLst>
              <a:rect l="T12" t="T13" r="T14" b="T15"/>
              <a:pathLst>
                <a:path w="54" h="15">
                  <a:moveTo>
                    <a:pt x="0" y="0"/>
                  </a:moveTo>
                  <a:lnTo>
                    <a:pt x="29" y="15"/>
                  </a:lnTo>
                  <a:lnTo>
                    <a:pt x="54" y="5"/>
                  </a:lnTo>
                  <a:lnTo>
                    <a:pt x="0" y="0"/>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60" name="Freeform 466">
              <a:extLst>
                <a:ext uri="{FF2B5EF4-FFF2-40B4-BE49-F238E27FC236}">
                  <a16:creationId xmlns:a16="http://schemas.microsoft.com/office/drawing/2014/main" id="{56F0DC7C-C98F-4961-8A0F-FA0EE3B3C13F}"/>
                </a:ext>
              </a:extLst>
            </p:cNvPr>
            <p:cNvSpPr>
              <a:spLocks noChangeAspect="1"/>
            </p:cNvSpPr>
            <p:nvPr/>
          </p:nvSpPr>
          <p:spPr bwMode="auto">
            <a:xfrm>
              <a:off x="4641850" y="3671941"/>
              <a:ext cx="31750" cy="101600"/>
            </a:xfrm>
            <a:custGeom>
              <a:avLst/>
              <a:gdLst>
                <a:gd name="T0" fmla="*/ 0 w 46"/>
                <a:gd name="T1" fmla="*/ 0 h 125"/>
                <a:gd name="T2" fmla="*/ 22136 w 46"/>
                <a:gd name="T3" fmla="*/ 46979 h 125"/>
                <a:gd name="T4" fmla="*/ 22136 w 46"/>
                <a:gd name="T5" fmla="*/ 46979 h 125"/>
                <a:gd name="T6" fmla="*/ 22136 w 46"/>
                <a:gd name="T7" fmla="*/ 0 h 125"/>
                <a:gd name="T8" fmla="*/ 22136 w 46"/>
                <a:gd name="T9" fmla="*/ 0 h 125"/>
                <a:gd name="T10" fmla="*/ 22136 w 46"/>
                <a:gd name="T11" fmla="*/ 0 h 125"/>
                <a:gd name="T12" fmla="*/ 44272 w 46"/>
                <a:gd name="T13" fmla="*/ 0 h 125"/>
                <a:gd name="T14" fmla="*/ 44272 w 46"/>
                <a:gd name="T15" fmla="*/ 0 h 125"/>
                <a:gd name="T16" fmla="*/ 22136 w 46"/>
                <a:gd name="T17" fmla="*/ 0 h 125"/>
                <a:gd name="T18" fmla="*/ 0 w 46"/>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125"/>
                <a:gd name="T32" fmla="*/ 46 w 46"/>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125">
                  <a:moveTo>
                    <a:pt x="0" y="61"/>
                  </a:moveTo>
                  <a:lnTo>
                    <a:pt x="25" y="125"/>
                  </a:lnTo>
                  <a:lnTo>
                    <a:pt x="28" y="122"/>
                  </a:lnTo>
                  <a:lnTo>
                    <a:pt x="41" y="55"/>
                  </a:lnTo>
                  <a:lnTo>
                    <a:pt x="24" y="60"/>
                  </a:lnTo>
                  <a:lnTo>
                    <a:pt x="28" y="30"/>
                  </a:lnTo>
                  <a:lnTo>
                    <a:pt x="42" y="16"/>
                  </a:lnTo>
                  <a:lnTo>
                    <a:pt x="46" y="0"/>
                  </a:lnTo>
                  <a:lnTo>
                    <a:pt x="31" y="3"/>
                  </a:lnTo>
                  <a:lnTo>
                    <a:pt x="0" y="61"/>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61" name="Freeform 468">
              <a:extLst>
                <a:ext uri="{FF2B5EF4-FFF2-40B4-BE49-F238E27FC236}">
                  <a16:creationId xmlns:a16="http://schemas.microsoft.com/office/drawing/2014/main" id="{2E16571F-D918-4856-AD16-5B70398B02C5}"/>
                </a:ext>
              </a:extLst>
            </p:cNvPr>
            <p:cNvSpPr>
              <a:spLocks noChangeAspect="1"/>
            </p:cNvSpPr>
            <p:nvPr/>
          </p:nvSpPr>
          <p:spPr bwMode="auto">
            <a:xfrm>
              <a:off x="4657725" y="3667179"/>
              <a:ext cx="88900" cy="112712"/>
            </a:xfrm>
            <a:custGeom>
              <a:avLst/>
              <a:gdLst>
                <a:gd name="T0" fmla="*/ 0 w 127"/>
                <a:gd name="T1" fmla="*/ 101662 h 137"/>
                <a:gd name="T2" fmla="*/ 21652 w 127"/>
                <a:gd name="T3" fmla="*/ 50800 h 137"/>
                <a:gd name="T4" fmla="*/ 21652 w 127"/>
                <a:gd name="T5" fmla="*/ 50800 h 137"/>
                <a:gd name="T6" fmla="*/ 21652 w 127"/>
                <a:gd name="T7" fmla="*/ 50800 h 137"/>
                <a:gd name="T8" fmla="*/ 64928 w 127"/>
                <a:gd name="T9" fmla="*/ 0 h 137"/>
                <a:gd name="T10" fmla="*/ 64928 w 127"/>
                <a:gd name="T11" fmla="*/ 50800 h 137"/>
                <a:gd name="T12" fmla="*/ 43276 w 127"/>
                <a:gd name="T13" fmla="*/ 50800 h 137"/>
                <a:gd name="T14" fmla="*/ 43276 w 127"/>
                <a:gd name="T15" fmla="*/ 101662 h 137"/>
                <a:gd name="T16" fmla="*/ 43276 w 127"/>
                <a:gd name="T17" fmla="*/ 101662 h 137"/>
                <a:gd name="T18" fmla="*/ 21652 w 127"/>
                <a:gd name="T19" fmla="*/ 152462 h 137"/>
                <a:gd name="T20" fmla="*/ 21652 w 127"/>
                <a:gd name="T21" fmla="*/ 101662 h 137"/>
                <a:gd name="T22" fmla="*/ 21652 w 127"/>
                <a:gd name="T23" fmla="*/ 50800 h 137"/>
                <a:gd name="T24" fmla="*/ 0 w 127"/>
                <a:gd name="T25" fmla="*/ 101662 h 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
                <a:gd name="T40" fmla="*/ 0 h 137"/>
                <a:gd name="T41" fmla="*/ 127 w 127"/>
                <a:gd name="T42" fmla="*/ 137 h 1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 h="137">
                  <a:moveTo>
                    <a:pt x="0" y="65"/>
                  </a:moveTo>
                  <a:lnTo>
                    <a:pt x="4" y="35"/>
                  </a:lnTo>
                  <a:lnTo>
                    <a:pt x="18" y="21"/>
                  </a:lnTo>
                  <a:lnTo>
                    <a:pt x="51" y="35"/>
                  </a:lnTo>
                  <a:lnTo>
                    <a:pt x="113" y="0"/>
                  </a:lnTo>
                  <a:lnTo>
                    <a:pt x="127" y="36"/>
                  </a:lnTo>
                  <a:lnTo>
                    <a:pt x="60" y="59"/>
                  </a:lnTo>
                  <a:lnTo>
                    <a:pt x="93" y="90"/>
                  </a:lnTo>
                  <a:lnTo>
                    <a:pt x="76" y="108"/>
                  </a:lnTo>
                  <a:lnTo>
                    <a:pt x="36" y="137"/>
                  </a:lnTo>
                  <a:lnTo>
                    <a:pt x="4" y="127"/>
                  </a:lnTo>
                  <a:lnTo>
                    <a:pt x="17" y="60"/>
                  </a:lnTo>
                  <a:lnTo>
                    <a:pt x="0" y="65"/>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62" name="Freeform 470">
              <a:extLst>
                <a:ext uri="{FF2B5EF4-FFF2-40B4-BE49-F238E27FC236}">
                  <a16:creationId xmlns:a16="http://schemas.microsoft.com/office/drawing/2014/main" id="{3664467A-CF24-4817-BF31-AED8C08A2642}"/>
                </a:ext>
              </a:extLst>
            </p:cNvPr>
            <p:cNvSpPr>
              <a:spLocks noChangeAspect="1"/>
            </p:cNvSpPr>
            <p:nvPr/>
          </p:nvSpPr>
          <p:spPr bwMode="auto">
            <a:xfrm>
              <a:off x="4899025" y="3756079"/>
              <a:ext cx="36513" cy="34925"/>
            </a:xfrm>
            <a:custGeom>
              <a:avLst/>
              <a:gdLst>
                <a:gd name="T0" fmla="*/ 0 w 54"/>
                <a:gd name="T1" fmla="*/ 0 h 46"/>
                <a:gd name="T2" fmla="*/ 18411 w 54"/>
                <a:gd name="T3" fmla="*/ 0 h 46"/>
                <a:gd name="T4" fmla="*/ 36821 w 54"/>
                <a:gd name="T5" fmla="*/ 0 h 46"/>
                <a:gd name="T6" fmla="*/ 0 w 54"/>
                <a:gd name="T7" fmla="*/ 0 h 46"/>
                <a:gd name="T8" fmla="*/ 0 60000 65536"/>
                <a:gd name="T9" fmla="*/ 0 60000 65536"/>
                <a:gd name="T10" fmla="*/ 0 60000 65536"/>
                <a:gd name="T11" fmla="*/ 0 60000 65536"/>
                <a:gd name="T12" fmla="*/ 0 w 54"/>
                <a:gd name="T13" fmla="*/ 0 h 46"/>
                <a:gd name="T14" fmla="*/ 54 w 54"/>
                <a:gd name="T15" fmla="*/ 46 h 46"/>
              </a:gdLst>
              <a:ahLst/>
              <a:cxnLst>
                <a:cxn ang="T8">
                  <a:pos x="T0" y="T1"/>
                </a:cxn>
                <a:cxn ang="T9">
                  <a:pos x="T2" y="T3"/>
                </a:cxn>
                <a:cxn ang="T10">
                  <a:pos x="T4" y="T5"/>
                </a:cxn>
                <a:cxn ang="T11">
                  <a:pos x="T6" y="T7"/>
                </a:cxn>
              </a:cxnLst>
              <a:rect l="T12" t="T13" r="T14" b="T15"/>
              <a:pathLst>
                <a:path w="54" h="46">
                  <a:moveTo>
                    <a:pt x="0" y="29"/>
                  </a:moveTo>
                  <a:lnTo>
                    <a:pt x="43" y="0"/>
                  </a:lnTo>
                  <a:lnTo>
                    <a:pt x="54" y="46"/>
                  </a:lnTo>
                  <a:lnTo>
                    <a:pt x="0" y="29"/>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63" name="Freeform 471">
              <a:extLst>
                <a:ext uri="{FF2B5EF4-FFF2-40B4-BE49-F238E27FC236}">
                  <a16:creationId xmlns:a16="http://schemas.microsoft.com/office/drawing/2014/main" id="{F1CD4A19-3CD3-46CE-BD15-03121FA42288}"/>
                </a:ext>
              </a:extLst>
            </p:cNvPr>
            <p:cNvSpPr>
              <a:spLocks noChangeAspect="1"/>
            </p:cNvSpPr>
            <p:nvPr/>
          </p:nvSpPr>
          <p:spPr bwMode="auto">
            <a:xfrm>
              <a:off x="4664075" y="3632254"/>
              <a:ext cx="31750" cy="42862"/>
            </a:xfrm>
            <a:custGeom>
              <a:avLst/>
              <a:gdLst>
                <a:gd name="T0" fmla="*/ 0 w 45"/>
                <a:gd name="T1" fmla="*/ 43384 h 54"/>
                <a:gd name="T2" fmla="*/ 23365 w 45"/>
                <a:gd name="T3" fmla="*/ 43384 h 54"/>
                <a:gd name="T4" fmla="*/ 23365 w 45"/>
                <a:gd name="T5" fmla="*/ 43384 h 54"/>
                <a:gd name="T6" fmla="*/ 23365 w 45"/>
                <a:gd name="T7" fmla="*/ 0 h 54"/>
                <a:gd name="T8" fmla="*/ 0 w 45"/>
                <a:gd name="T9" fmla="*/ 43384 h 54"/>
                <a:gd name="T10" fmla="*/ 0 60000 65536"/>
                <a:gd name="T11" fmla="*/ 0 60000 65536"/>
                <a:gd name="T12" fmla="*/ 0 60000 65536"/>
                <a:gd name="T13" fmla="*/ 0 60000 65536"/>
                <a:gd name="T14" fmla="*/ 0 60000 65536"/>
                <a:gd name="T15" fmla="*/ 0 w 45"/>
                <a:gd name="T16" fmla="*/ 0 h 54"/>
                <a:gd name="T17" fmla="*/ 45 w 45"/>
                <a:gd name="T18" fmla="*/ 54 h 54"/>
              </a:gdLst>
              <a:ahLst/>
              <a:cxnLst>
                <a:cxn ang="T10">
                  <a:pos x="T0" y="T1"/>
                </a:cxn>
                <a:cxn ang="T11">
                  <a:pos x="T2" y="T3"/>
                </a:cxn>
                <a:cxn ang="T12">
                  <a:pos x="T4" y="T5"/>
                </a:cxn>
                <a:cxn ang="T13">
                  <a:pos x="T6" y="T7"/>
                </a:cxn>
                <a:cxn ang="T14">
                  <a:pos x="T8" y="T9"/>
                </a:cxn>
              </a:cxnLst>
              <a:rect l="T15" t="T16" r="T17" b="T18"/>
              <a:pathLst>
                <a:path w="45" h="54">
                  <a:moveTo>
                    <a:pt x="0" y="54"/>
                  </a:moveTo>
                  <a:lnTo>
                    <a:pt x="15" y="51"/>
                  </a:lnTo>
                  <a:lnTo>
                    <a:pt x="45" y="17"/>
                  </a:lnTo>
                  <a:lnTo>
                    <a:pt x="28" y="0"/>
                  </a:lnTo>
                  <a:lnTo>
                    <a:pt x="0" y="54"/>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64" name="Freeform 473">
              <a:extLst>
                <a:ext uri="{FF2B5EF4-FFF2-40B4-BE49-F238E27FC236}">
                  <a16:creationId xmlns:a16="http://schemas.microsoft.com/office/drawing/2014/main" id="{8527EA91-6644-4B54-9C71-89E9C0CB62D7}"/>
                </a:ext>
              </a:extLst>
            </p:cNvPr>
            <p:cNvSpPr>
              <a:spLocks noChangeAspect="1"/>
            </p:cNvSpPr>
            <p:nvPr/>
          </p:nvSpPr>
          <p:spPr bwMode="auto">
            <a:xfrm>
              <a:off x="4137025" y="3675116"/>
              <a:ext cx="322263" cy="342900"/>
            </a:xfrm>
            <a:custGeom>
              <a:avLst/>
              <a:gdLst>
                <a:gd name="T0" fmla="*/ 0 w 460"/>
                <a:gd name="T1" fmla="*/ 140311 h 424"/>
                <a:gd name="T2" fmla="*/ 21903 w 460"/>
                <a:gd name="T3" fmla="*/ 93560 h 424"/>
                <a:gd name="T4" fmla="*/ 43806 w 460"/>
                <a:gd name="T5" fmla="*/ 0 h 424"/>
                <a:gd name="T6" fmla="*/ 87583 w 460"/>
                <a:gd name="T7" fmla="*/ 46752 h 424"/>
                <a:gd name="T8" fmla="*/ 109487 w 460"/>
                <a:gd name="T9" fmla="*/ 46752 h 424"/>
                <a:gd name="T10" fmla="*/ 175196 w 460"/>
                <a:gd name="T11" fmla="*/ 93560 h 424"/>
                <a:gd name="T12" fmla="*/ 175196 w 460"/>
                <a:gd name="T13" fmla="*/ 93560 h 424"/>
                <a:gd name="T14" fmla="*/ 175196 w 460"/>
                <a:gd name="T15" fmla="*/ 46752 h 424"/>
                <a:gd name="T16" fmla="*/ 197099 w 460"/>
                <a:gd name="T17" fmla="*/ 46752 h 424"/>
                <a:gd name="T18" fmla="*/ 262780 w 460"/>
                <a:gd name="T19" fmla="*/ 46752 h 424"/>
                <a:gd name="T20" fmla="*/ 262780 w 460"/>
                <a:gd name="T21" fmla="*/ 93560 h 424"/>
                <a:gd name="T22" fmla="*/ 262780 w 460"/>
                <a:gd name="T23" fmla="*/ 280622 h 424"/>
                <a:gd name="T24" fmla="*/ 262780 w 460"/>
                <a:gd name="T25" fmla="*/ 327373 h 424"/>
                <a:gd name="T26" fmla="*/ 240905 w 460"/>
                <a:gd name="T27" fmla="*/ 327373 h 424"/>
                <a:gd name="T28" fmla="*/ 240905 w 460"/>
                <a:gd name="T29" fmla="*/ 327373 h 424"/>
                <a:gd name="T30" fmla="*/ 109487 w 460"/>
                <a:gd name="T31" fmla="*/ 233814 h 424"/>
                <a:gd name="T32" fmla="*/ 87583 w 460"/>
                <a:gd name="T33" fmla="*/ 233814 h 424"/>
                <a:gd name="T34" fmla="*/ 43806 w 460"/>
                <a:gd name="T35" fmla="*/ 233814 h 424"/>
                <a:gd name="T36" fmla="*/ 0 w 460"/>
                <a:gd name="T37" fmla="*/ 140311 h 4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0"/>
                <a:gd name="T58" fmla="*/ 0 h 424"/>
                <a:gd name="T59" fmla="*/ 460 w 460"/>
                <a:gd name="T60" fmla="*/ 424 h 4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0" h="424">
                  <a:moveTo>
                    <a:pt x="0" y="221"/>
                  </a:moveTo>
                  <a:lnTo>
                    <a:pt x="2" y="91"/>
                  </a:lnTo>
                  <a:lnTo>
                    <a:pt x="60" y="0"/>
                  </a:lnTo>
                  <a:lnTo>
                    <a:pt x="169" y="27"/>
                  </a:lnTo>
                  <a:lnTo>
                    <a:pt x="188" y="57"/>
                  </a:lnTo>
                  <a:lnTo>
                    <a:pt x="279" y="91"/>
                  </a:lnTo>
                  <a:lnTo>
                    <a:pt x="307" y="79"/>
                  </a:lnTo>
                  <a:lnTo>
                    <a:pt x="310" y="33"/>
                  </a:lnTo>
                  <a:lnTo>
                    <a:pt x="339" y="11"/>
                  </a:lnTo>
                  <a:lnTo>
                    <a:pt x="460" y="47"/>
                  </a:lnTo>
                  <a:lnTo>
                    <a:pt x="448" y="98"/>
                  </a:lnTo>
                  <a:lnTo>
                    <a:pt x="460" y="348"/>
                  </a:lnTo>
                  <a:lnTo>
                    <a:pt x="460" y="407"/>
                  </a:lnTo>
                  <a:lnTo>
                    <a:pt x="433" y="409"/>
                  </a:lnTo>
                  <a:lnTo>
                    <a:pt x="433" y="424"/>
                  </a:lnTo>
                  <a:lnTo>
                    <a:pt x="198" y="304"/>
                  </a:lnTo>
                  <a:lnTo>
                    <a:pt x="167" y="315"/>
                  </a:lnTo>
                  <a:lnTo>
                    <a:pt x="70" y="301"/>
                  </a:lnTo>
                  <a:lnTo>
                    <a:pt x="0" y="221"/>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65" name="Freeform 478">
              <a:extLst>
                <a:ext uri="{FF2B5EF4-FFF2-40B4-BE49-F238E27FC236}">
                  <a16:creationId xmlns:a16="http://schemas.microsoft.com/office/drawing/2014/main" id="{DD8EE047-1336-4D42-AC83-E1FAF9DE57FC}"/>
                </a:ext>
              </a:extLst>
            </p:cNvPr>
            <p:cNvSpPr>
              <a:spLocks noChangeAspect="1"/>
            </p:cNvSpPr>
            <p:nvPr/>
          </p:nvSpPr>
          <p:spPr bwMode="auto">
            <a:xfrm>
              <a:off x="3681413" y="3608441"/>
              <a:ext cx="239713" cy="207962"/>
            </a:xfrm>
            <a:custGeom>
              <a:avLst/>
              <a:gdLst>
                <a:gd name="T0" fmla="*/ 0 w 344"/>
                <a:gd name="T1" fmla="*/ 138467 h 258"/>
                <a:gd name="T2" fmla="*/ 42099 w 344"/>
                <a:gd name="T3" fmla="*/ 138467 h 258"/>
                <a:gd name="T4" fmla="*/ 63149 w 344"/>
                <a:gd name="T5" fmla="*/ 46137 h 258"/>
                <a:gd name="T6" fmla="*/ 105248 w 344"/>
                <a:gd name="T7" fmla="*/ 46137 h 258"/>
                <a:gd name="T8" fmla="*/ 105248 w 344"/>
                <a:gd name="T9" fmla="*/ 0 h 258"/>
                <a:gd name="T10" fmla="*/ 168397 w 344"/>
                <a:gd name="T11" fmla="*/ 46137 h 258"/>
                <a:gd name="T12" fmla="*/ 189447 w 344"/>
                <a:gd name="T13" fmla="*/ 46137 h 258"/>
                <a:gd name="T14" fmla="*/ 168397 w 344"/>
                <a:gd name="T15" fmla="*/ 46137 h 258"/>
                <a:gd name="T16" fmla="*/ 126298 w 344"/>
                <a:gd name="T17" fmla="*/ 46137 h 258"/>
                <a:gd name="T18" fmla="*/ 147348 w 344"/>
                <a:gd name="T19" fmla="*/ 92330 h 258"/>
                <a:gd name="T20" fmla="*/ 63149 w 344"/>
                <a:gd name="T21" fmla="*/ 138467 h 258"/>
                <a:gd name="T22" fmla="*/ 63149 w 344"/>
                <a:gd name="T23" fmla="*/ 184604 h 258"/>
                <a:gd name="T24" fmla="*/ 0 w 344"/>
                <a:gd name="T25" fmla="*/ 138467 h 2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4"/>
                <a:gd name="T40" fmla="*/ 0 h 258"/>
                <a:gd name="T41" fmla="*/ 344 w 344"/>
                <a:gd name="T42" fmla="*/ 258 h 2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4" h="258">
                  <a:moveTo>
                    <a:pt x="0" y="254"/>
                  </a:moveTo>
                  <a:lnTo>
                    <a:pt x="84" y="206"/>
                  </a:lnTo>
                  <a:lnTo>
                    <a:pt x="113" y="103"/>
                  </a:lnTo>
                  <a:lnTo>
                    <a:pt x="187" y="50"/>
                  </a:lnTo>
                  <a:lnTo>
                    <a:pt x="211" y="0"/>
                  </a:lnTo>
                  <a:lnTo>
                    <a:pt x="317" y="15"/>
                  </a:lnTo>
                  <a:lnTo>
                    <a:pt x="344" y="111"/>
                  </a:lnTo>
                  <a:lnTo>
                    <a:pt x="297" y="114"/>
                  </a:lnTo>
                  <a:lnTo>
                    <a:pt x="272" y="125"/>
                  </a:lnTo>
                  <a:lnTo>
                    <a:pt x="276" y="151"/>
                  </a:lnTo>
                  <a:lnTo>
                    <a:pt x="143" y="209"/>
                  </a:lnTo>
                  <a:lnTo>
                    <a:pt x="128" y="258"/>
                  </a:lnTo>
                  <a:lnTo>
                    <a:pt x="0" y="254"/>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66" name="Freeform 483">
              <a:extLst>
                <a:ext uri="{FF2B5EF4-FFF2-40B4-BE49-F238E27FC236}">
                  <a16:creationId xmlns:a16="http://schemas.microsoft.com/office/drawing/2014/main" id="{52685E7A-389E-4D7E-8139-E0C812D4A4CD}"/>
                </a:ext>
              </a:extLst>
            </p:cNvPr>
            <p:cNvSpPr>
              <a:spLocks noChangeAspect="1"/>
            </p:cNvSpPr>
            <p:nvPr/>
          </p:nvSpPr>
          <p:spPr bwMode="auto">
            <a:xfrm>
              <a:off x="4984750" y="3854504"/>
              <a:ext cx="11113" cy="39687"/>
            </a:xfrm>
            <a:custGeom>
              <a:avLst/>
              <a:gdLst>
                <a:gd name="T0" fmla="*/ 0 w 15"/>
                <a:gd name="T1" fmla="*/ 0 h 50"/>
                <a:gd name="T2" fmla="*/ 33128 w 15"/>
                <a:gd name="T3" fmla="*/ 0 h 50"/>
                <a:gd name="T4" fmla="*/ 33128 w 15"/>
                <a:gd name="T5" fmla="*/ 0 h 50"/>
                <a:gd name="T6" fmla="*/ 33128 w 15"/>
                <a:gd name="T7" fmla="*/ 0 h 50"/>
                <a:gd name="T8" fmla="*/ 0 w 15"/>
                <a:gd name="T9" fmla="*/ 0 h 50"/>
                <a:gd name="T10" fmla="*/ 0 60000 65536"/>
                <a:gd name="T11" fmla="*/ 0 60000 65536"/>
                <a:gd name="T12" fmla="*/ 0 60000 65536"/>
                <a:gd name="T13" fmla="*/ 0 60000 65536"/>
                <a:gd name="T14" fmla="*/ 0 60000 65536"/>
                <a:gd name="T15" fmla="*/ 0 w 15"/>
                <a:gd name="T16" fmla="*/ 0 h 50"/>
                <a:gd name="T17" fmla="*/ 15 w 15"/>
                <a:gd name="T18" fmla="*/ 50 h 50"/>
              </a:gdLst>
              <a:ahLst/>
              <a:cxnLst>
                <a:cxn ang="T10">
                  <a:pos x="T0" y="T1"/>
                </a:cxn>
                <a:cxn ang="T11">
                  <a:pos x="T2" y="T3"/>
                </a:cxn>
                <a:cxn ang="T12">
                  <a:pos x="T4" y="T5"/>
                </a:cxn>
                <a:cxn ang="T13">
                  <a:pos x="T6" y="T7"/>
                </a:cxn>
                <a:cxn ang="T14">
                  <a:pos x="T8" y="T9"/>
                </a:cxn>
              </a:cxnLst>
              <a:rect l="T15" t="T16" r="T17" b="T18"/>
              <a:pathLst>
                <a:path w="15" h="50">
                  <a:moveTo>
                    <a:pt x="0" y="40"/>
                  </a:moveTo>
                  <a:lnTo>
                    <a:pt x="8" y="50"/>
                  </a:lnTo>
                  <a:lnTo>
                    <a:pt x="15" y="47"/>
                  </a:lnTo>
                  <a:lnTo>
                    <a:pt x="10" y="0"/>
                  </a:lnTo>
                  <a:lnTo>
                    <a:pt x="0" y="40"/>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67" name="Freeform 496">
              <a:extLst>
                <a:ext uri="{FF2B5EF4-FFF2-40B4-BE49-F238E27FC236}">
                  <a16:creationId xmlns:a16="http://schemas.microsoft.com/office/drawing/2014/main" id="{4A633CE9-ACAA-44B7-B96C-8B5987A365E0}"/>
                </a:ext>
              </a:extLst>
            </p:cNvPr>
            <p:cNvSpPr>
              <a:spLocks noChangeAspect="1"/>
            </p:cNvSpPr>
            <p:nvPr/>
          </p:nvSpPr>
          <p:spPr bwMode="auto">
            <a:xfrm>
              <a:off x="4448175" y="3711629"/>
              <a:ext cx="228600" cy="250825"/>
            </a:xfrm>
            <a:custGeom>
              <a:avLst/>
              <a:gdLst>
                <a:gd name="T0" fmla="*/ 0 w 328"/>
                <a:gd name="T1" fmla="*/ 47775 h 309"/>
                <a:gd name="T2" fmla="*/ 21225 w 328"/>
                <a:gd name="T3" fmla="*/ 238878 h 309"/>
                <a:gd name="T4" fmla="*/ 148518 w 328"/>
                <a:gd name="T5" fmla="*/ 238878 h 309"/>
                <a:gd name="T6" fmla="*/ 169743 w 328"/>
                <a:gd name="T7" fmla="*/ 238878 h 309"/>
                <a:gd name="T8" fmla="*/ 190968 w 328"/>
                <a:gd name="T9" fmla="*/ 191102 h 309"/>
                <a:gd name="T10" fmla="*/ 127293 w 328"/>
                <a:gd name="T11" fmla="*/ 95551 h 309"/>
                <a:gd name="T12" fmla="*/ 148518 w 328"/>
                <a:gd name="T13" fmla="*/ 95551 h 309"/>
                <a:gd name="T14" fmla="*/ 169743 w 328"/>
                <a:gd name="T15" fmla="*/ 95551 h 309"/>
                <a:gd name="T16" fmla="*/ 148518 w 328"/>
                <a:gd name="T17" fmla="*/ 47775 h 309"/>
                <a:gd name="T18" fmla="*/ 106096 w 328"/>
                <a:gd name="T19" fmla="*/ 47775 h 309"/>
                <a:gd name="T20" fmla="*/ 106096 w 328"/>
                <a:gd name="T21" fmla="*/ 47775 h 309"/>
                <a:gd name="T22" fmla="*/ 106096 w 328"/>
                <a:gd name="T23" fmla="*/ 47775 h 309"/>
                <a:gd name="T24" fmla="*/ 63647 w 328"/>
                <a:gd name="T25" fmla="*/ 47775 h 309"/>
                <a:gd name="T26" fmla="*/ 21225 w 328"/>
                <a:gd name="T27" fmla="*/ 0 h 309"/>
                <a:gd name="T28" fmla="*/ 0 w 328"/>
                <a:gd name="T29" fmla="*/ 47775 h 3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8"/>
                <a:gd name="T46" fmla="*/ 0 h 309"/>
                <a:gd name="T47" fmla="*/ 328 w 328"/>
                <a:gd name="T48" fmla="*/ 309 h 3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8" h="309">
                  <a:moveTo>
                    <a:pt x="0" y="51"/>
                  </a:moveTo>
                  <a:lnTo>
                    <a:pt x="12" y="301"/>
                  </a:lnTo>
                  <a:lnTo>
                    <a:pt x="276" y="309"/>
                  </a:lnTo>
                  <a:lnTo>
                    <a:pt x="322" y="268"/>
                  </a:lnTo>
                  <a:lnTo>
                    <a:pt x="328" y="242"/>
                  </a:lnTo>
                  <a:lnTo>
                    <a:pt x="227" y="65"/>
                  </a:lnTo>
                  <a:lnTo>
                    <a:pt x="276" y="123"/>
                  </a:lnTo>
                  <a:lnTo>
                    <a:pt x="301" y="75"/>
                  </a:lnTo>
                  <a:lnTo>
                    <a:pt x="276" y="11"/>
                  </a:lnTo>
                  <a:lnTo>
                    <a:pt x="215" y="21"/>
                  </a:lnTo>
                  <a:lnTo>
                    <a:pt x="213" y="4"/>
                  </a:lnTo>
                  <a:lnTo>
                    <a:pt x="181" y="4"/>
                  </a:lnTo>
                  <a:lnTo>
                    <a:pt x="126" y="27"/>
                  </a:lnTo>
                  <a:lnTo>
                    <a:pt x="12" y="0"/>
                  </a:lnTo>
                  <a:lnTo>
                    <a:pt x="0" y="51"/>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468" name="Group 1315">
            <a:extLst>
              <a:ext uri="{FF2B5EF4-FFF2-40B4-BE49-F238E27FC236}">
                <a16:creationId xmlns:a16="http://schemas.microsoft.com/office/drawing/2014/main" id="{081AFB72-2ED6-4936-AD84-62AA749061B3}"/>
              </a:ext>
            </a:extLst>
          </p:cNvPr>
          <p:cNvGrpSpPr>
            <a:grpSpLocks/>
          </p:cNvGrpSpPr>
          <p:nvPr>
            <p:custDataLst>
              <p:tags r:id="rId7"/>
            </p:custDataLst>
          </p:nvPr>
        </p:nvGrpSpPr>
        <p:grpSpPr bwMode="auto">
          <a:xfrm>
            <a:off x="5497640" y="3144935"/>
            <a:ext cx="2273300" cy="1644650"/>
            <a:chOff x="4735513" y="3030591"/>
            <a:chExt cx="2344737" cy="1697037"/>
          </a:xfrm>
          <a:solidFill>
            <a:schemeClr val="accent4">
              <a:lumMod val="60000"/>
              <a:lumOff val="40000"/>
            </a:schemeClr>
          </a:solidFill>
        </p:grpSpPr>
        <p:sp>
          <p:nvSpPr>
            <p:cNvPr id="469" name="Freeform 275">
              <a:extLst>
                <a:ext uri="{FF2B5EF4-FFF2-40B4-BE49-F238E27FC236}">
                  <a16:creationId xmlns:a16="http://schemas.microsoft.com/office/drawing/2014/main" id="{484D878B-8FBE-4473-B0C9-FF492EABF89F}"/>
                </a:ext>
              </a:extLst>
            </p:cNvPr>
            <p:cNvSpPr>
              <a:spLocks noChangeAspect="1"/>
            </p:cNvSpPr>
            <p:nvPr/>
          </p:nvSpPr>
          <p:spPr bwMode="auto">
            <a:xfrm>
              <a:off x="5185794" y="3530202"/>
              <a:ext cx="289818" cy="242434"/>
            </a:xfrm>
            <a:custGeom>
              <a:avLst/>
              <a:gdLst>
                <a:gd name="T0" fmla="*/ 0 w 415"/>
                <a:gd name="T1" fmla="*/ 92131 h 299"/>
                <a:gd name="T2" fmla="*/ 20909 w 415"/>
                <a:gd name="T3" fmla="*/ 138224 h 299"/>
                <a:gd name="T4" fmla="*/ 20909 w 415"/>
                <a:gd name="T5" fmla="*/ 138224 h 299"/>
                <a:gd name="T6" fmla="*/ 20909 w 415"/>
                <a:gd name="T7" fmla="*/ 184262 h 299"/>
                <a:gd name="T8" fmla="*/ 41790 w 415"/>
                <a:gd name="T9" fmla="*/ 184262 h 299"/>
                <a:gd name="T10" fmla="*/ 83608 w 415"/>
                <a:gd name="T11" fmla="*/ 184262 h 299"/>
                <a:gd name="T12" fmla="*/ 104489 w 415"/>
                <a:gd name="T13" fmla="*/ 138224 h 299"/>
                <a:gd name="T14" fmla="*/ 125398 w 415"/>
                <a:gd name="T15" fmla="*/ 138224 h 299"/>
                <a:gd name="T16" fmla="*/ 125398 w 415"/>
                <a:gd name="T17" fmla="*/ 92131 h 299"/>
                <a:gd name="T18" fmla="*/ 146307 w 415"/>
                <a:gd name="T19" fmla="*/ 92131 h 299"/>
                <a:gd name="T20" fmla="*/ 146307 w 415"/>
                <a:gd name="T21" fmla="*/ 92131 h 299"/>
                <a:gd name="T22" fmla="*/ 167188 w 415"/>
                <a:gd name="T23" fmla="*/ 92131 h 299"/>
                <a:gd name="T24" fmla="*/ 167188 w 415"/>
                <a:gd name="T25" fmla="*/ 46093 h 299"/>
                <a:gd name="T26" fmla="*/ 167188 w 415"/>
                <a:gd name="T27" fmla="*/ 46093 h 299"/>
                <a:gd name="T28" fmla="*/ 209006 w 415"/>
                <a:gd name="T29" fmla="*/ 0 h 299"/>
                <a:gd name="T30" fmla="*/ 209006 w 415"/>
                <a:gd name="T31" fmla="*/ 0 h 299"/>
                <a:gd name="T32" fmla="*/ 188097 w 415"/>
                <a:gd name="T33" fmla="*/ 0 h 299"/>
                <a:gd name="T34" fmla="*/ 167188 w 415"/>
                <a:gd name="T35" fmla="*/ 0 h 299"/>
                <a:gd name="T36" fmla="*/ 167188 w 415"/>
                <a:gd name="T37" fmla="*/ 0 h 299"/>
                <a:gd name="T38" fmla="*/ 125398 w 415"/>
                <a:gd name="T39" fmla="*/ 0 h 299"/>
                <a:gd name="T40" fmla="*/ 62699 w 415"/>
                <a:gd name="T41" fmla="*/ 0 h 299"/>
                <a:gd name="T42" fmla="*/ 41790 w 415"/>
                <a:gd name="T43" fmla="*/ 46093 h 299"/>
                <a:gd name="T44" fmla="*/ 20909 w 415"/>
                <a:gd name="T45" fmla="*/ 46093 h 299"/>
                <a:gd name="T46" fmla="*/ 0 w 415"/>
                <a:gd name="T47" fmla="*/ 92131 h 2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5"/>
                <a:gd name="T73" fmla="*/ 0 h 299"/>
                <a:gd name="T74" fmla="*/ 415 w 415"/>
                <a:gd name="T75" fmla="*/ 299 h 2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5" h="299">
                  <a:moveTo>
                    <a:pt x="0" y="145"/>
                  </a:moveTo>
                  <a:lnTo>
                    <a:pt x="3" y="221"/>
                  </a:lnTo>
                  <a:lnTo>
                    <a:pt x="34" y="245"/>
                  </a:lnTo>
                  <a:lnTo>
                    <a:pt x="10" y="285"/>
                  </a:lnTo>
                  <a:lnTo>
                    <a:pt x="57" y="299"/>
                  </a:lnTo>
                  <a:lnTo>
                    <a:pt x="163" y="285"/>
                  </a:lnTo>
                  <a:lnTo>
                    <a:pt x="183" y="241"/>
                  </a:lnTo>
                  <a:lnTo>
                    <a:pt x="256" y="217"/>
                  </a:lnTo>
                  <a:lnTo>
                    <a:pt x="265" y="180"/>
                  </a:lnTo>
                  <a:lnTo>
                    <a:pt x="287" y="170"/>
                  </a:lnTo>
                  <a:lnTo>
                    <a:pt x="277" y="152"/>
                  </a:lnTo>
                  <a:lnTo>
                    <a:pt x="304" y="150"/>
                  </a:lnTo>
                  <a:lnTo>
                    <a:pt x="323" y="112"/>
                  </a:lnTo>
                  <a:lnTo>
                    <a:pt x="314" y="77"/>
                  </a:lnTo>
                  <a:lnTo>
                    <a:pt x="412" y="50"/>
                  </a:lnTo>
                  <a:lnTo>
                    <a:pt x="415" y="41"/>
                  </a:lnTo>
                  <a:lnTo>
                    <a:pt x="378" y="36"/>
                  </a:lnTo>
                  <a:lnTo>
                    <a:pt x="326" y="61"/>
                  </a:lnTo>
                  <a:lnTo>
                    <a:pt x="303" y="0"/>
                  </a:lnTo>
                  <a:lnTo>
                    <a:pt x="258" y="46"/>
                  </a:lnTo>
                  <a:lnTo>
                    <a:pt x="129" y="41"/>
                  </a:lnTo>
                  <a:lnTo>
                    <a:pt x="64" y="111"/>
                  </a:lnTo>
                  <a:lnTo>
                    <a:pt x="20" y="88"/>
                  </a:lnTo>
                  <a:lnTo>
                    <a:pt x="0" y="145"/>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70" name="Freeform 282">
              <a:extLst>
                <a:ext uri="{FF2B5EF4-FFF2-40B4-BE49-F238E27FC236}">
                  <a16:creationId xmlns:a16="http://schemas.microsoft.com/office/drawing/2014/main" id="{D9882407-DE1B-4E28-BF08-CE76D31E1B9E}"/>
                </a:ext>
              </a:extLst>
            </p:cNvPr>
            <p:cNvSpPr>
              <a:spLocks noChangeAspect="1"/>
            </p:cNvSpPr>
            <p:nvPr/>
          </p:nvSpPr>
          <p:spPr bwMode="auto">
            <a:xfrm>
              <a:off x="5745780" y="3843072"/>
              <a:ext cx="94968" cy="140874"/>
            </a:xfrm>
            <a:custGeom>
              <a:avLst/>
              <a:gdLst>
                <a:gd name="T0" fmla="*/ 0 w 139"/>
                <a:gd name="T1" fmla="*/ 47513 h 174"/>
                <a:gd name="T2" fmla="*/ 19072 w 139"/>
                <a:gd name="T3" fmla="*/ 47513 h 174"/>
                <a:gd name="T4" fmla="*/ 19072 w 139"/>
                <a:gd name="T5" fmla="*/ 142596 h 174"/>
                <a:gd name="T6" fmla="*/ 38170 w 139"/>
                <a:gd name="T7" fmla="*/ 142596 h 174"/>
                <a:gd name="T8" fmla="*/ 38170 w 139"/>
                <a:gd name="T9" fmla="*/ 47513 h 174"/>
                <a:gd name="T10" fmla="*/ 57243 w 139"/>
                <a:gd name="T11" fmla="*/ 47513 h 174"/>
                <a:gd name="T12" fmla="*/ 57243 w 139"/>
                <a:gd name="T13" fmla="*/ 142596 h 174"/>
                <a:gd name="T14" fmla="*/ 57243 w 139"/>
                <a:gd name="T15" fmla="*/ 142596 h 174"/>
                <a:gd name="T16" fmla="*/ 57243 w 139"/>
                <a:gd name="T17" fmla="*/ 47513 h 174"/>
                <a:gd name="T18" fmla="*/ 57243 w 139"/>
                <a:gd name="T19" fmla="*/ 47513 h 174"/>
                <a:gd name="T20" fmla="*/ 38170 w 139"/>
                <a:gd name="T21" fmla="*/ 47513 h 174"/>
                <a:gd name="T22" fmla="*/ 57243 w 139"/>
                <a:gd name="T23" fmla="*/ 47513 h 174"/>
                <a:gd name="T24" fmla="*/ 38170 w 139"/>
                <a:gd name="T25" fmla="*/ 47513 h 174"/>
                <a:gd name="T26" fmla="*/ 19072 w 139"/>
                <a:gd name="T27" fmla="*/ 0 h 174"/>
                <a:gd name="T28" fmla="*/ 19072 w 139"/>
                <a:gd name="T29" fmla="*/ 47513 h 174"/>
                <a:gd name="T30" fmla="*/ 19072 w 139"/>
                <a:gd name="T31" fmla="*/ 47513 h 174"/>
                <a:gd name="T32" fmla="*/ 0 w 139"/>
                <a:gd name="T33" fmla="*/ 47513 h 1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174"/>
                <a:gd name="T53" fmla="*/ 139 w 139"/>
                <a:gd name="T54" fmla="*/ 174 h 1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174">
                  <a:moveTo>
                    <a:pt x="0" y="51"/>
                  </a:moveTo>
                  <a:lnTo>
                    <a:pt x="19" y="70"/>
                  </a:lnTo>
                  <a:lnTo>
                    <a:pt x="29" y="150"/>
                  </a:lnTo>
                  <a:lnTo>
                    <a:pt x="64" y="147"/>
                  </a:lnTo>
                  <a:lnTo>
                    <a:pt x="84" y="111"/>
                  </a:lnTo>
                  <a:lnTo>
                    <a:pt x="109" y="119"/>
                  </a:lnTo>
                  <a:lnTo>
                    <a:pt x="126" y="174"/>
                  </a:lnTo>
                  <a:lnTo>
                    <a:pt x="139" y="143"/>
                  </a:lnTo>
                  <a:lnTo>
                    <a:pt x="123" y="85"/>
                  </a:lnTo>
                  <a:lnTo>
                    <a:pt x="109" y="106"/>
                  </a:lnTo>
                  <a:lnTo>
                    <a:pt x="92" y="80"/>
                  </a:lnTo>
                  <a:lnTo>
                    <a:pt x="125" y="44"/>
                  </a:lnTo>
                  <a:lnTo>
                    <a:pt x="60" y="40"/>
                  </a:lnTo>
                  <a:lnTo>
                    <a:pt x="17" y="0"/>
                  </a:lnTo>
                  <a:lnTo>
                    <a:pt x="3" y="23"/>
                  </a:lnTo>
                  <a:lnTo>
                    <a:pt x="20" y="40"/>
                  </a:lnTo>
                  <a:lnTo>
                    <a:pt x="0" y="51"/>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71" name="Freeform 284">
              <a:extLst>
                <a:ext uri="{FF2B5EF4-FFF2-40B4-BE49-F238E27FC236}">
                  <a16:creationId xmlns:a16="http://schemas.microsoft.com/office/drawing/2014/main" id="{A0236F44-DC94-48CA-B546-F320B59050F7}"/>
                </a:ext>
              </a:extLst>
            </p:cNvPr>
            <p:cNvSpPr>
              <a:spLocks noChangeAspect="1"/>
            </p:cNvSpPr>
            <p:nvPr/>
          </p:nvSpPr>
          <p:spPr bwMode="auto">
            <a:xfrm>
              <a:off x="5765428" y="3800482"/>
              <a:ext cx="62221" cy="39314"/>
            </a:xfrm>
            <a:custGeom>
              <a:avLst/>
              <a:gdLst>
                <a:gd name="T0" fmla="*/ 0 w 90"/>
                <a:gd name="T1" fmla="*/ 0 h 51"/>
                <a:gd name="T2" fmla="*/ 20264 w 90"/>
                <a:gd name="T3" fmla="*/ 0 h 51"/>
                <a:gd name="T4" fmla="*/ 40529 w 90"/>
                <a:gd name="T5" fmla="*/ 0 h 51"/>
                <a:gd name="T6" fmla="*/ 40529 w 90"/>
                <a:gd name="T7" fmla="*/ 0 h 51"/>
                <a:gd name="T8" fmla="*/ 20264 w 90"/>
                <a:gd name="T9" fmla="*/ 0 h 51"/>
                <a:gd name="T10" fmla="*/ 0 w 90"/>
                <a:gd name="T11" fmla="*/ 0 h 51"/>
                <a:gd name="T12" fmla="*/ 0 60000 65536"/>
                <a:gd name="T13" fmla="*/ 0 60000 65536"/>
                <a:gd name="T14" fmla="*/ 0 60000 65536"/>
                <a:gd name="T15" fmla="*/ 0 60000 65536"/>
                <a:gd name="T16" fmla="*/ 0 60000 65536"/>
                <a:gd name="T17" fmla="*/ 0 60000 65536"/>
                <a:gd name="T18" fmla="*/ 0 w 90"/>
                <a:gd name="T19" fmla="*/ 0 h 51"/>
                <a:gd name="T20" fmla="*/ 90 w 9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90" h="51">
                  <a:moveTo>
                    <a:pt x="0" y="31"/>
                  </a:moveTo>
                  <a:lnTo>
                    <a:pt x="12" y="51"/>
                  </a:lnTo>
                  <a:lnTo>
                    <a:pt x="90" y="41"/>
                  </a:lnTo>
                  <a:lnTo>
                    <a:pt x="84" y="16"/>
                  </a:lnTo>
                  <a:lnTo>
                    <a:pt x="29" y="0"/>
                  </a:lnTo>
                  <a:lnTo>
                    <a:pt x="0" y="31"/>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72" name="Freeform 290">
              <a:extLst>
                <a:ext uri="{FF2B5EF4-FFF2-40B4-BE49-F238E27FC236}">
                  <a16:creationId xmlns:a16="http://schemas.microsoft.com/office/drawing/2014/main" id="{6DBA65D4-9F44-4D87-A3E9-AF311B6C0E11}"/>
                </a:ext>
              </a:extLst>
            </p:cNvPr>
            <p:cNvSpPr>
              <a:spLocks noChangeAspect="1"/>
            </p:cNvSpPr>
            <p:nvPr/>
          </p:nvSpPr>
          <p:spPr bwMode="auto">
            <a:xfrm>
              <a:off x="5832562" y="3803758"/>
              <a:ext cx="186662" cy="437364"/>
            </a:xfrm>
            <a:custGeom>
              <a:avLst/>
              <a:gdLst>
                <a:gd name="T0" fmla="*/ 0 w 266"/>
                <a:gd name="T1" fmla="*/ 186060 h 543"/>
                <a:gd name="T2" fmla="*/ 22013 w 266"/>
                <a:gd name="T3" fmla="*/ 139587 h 543"/>
                <a:gd name="T4" fmla="*/ 44026 w 266"/>
                <a:gd name="T5" fmla="*/ 46529 h 543"/>
                <a:gd name="T6" fmla="*/ 66039 w 266"/>
                <a:gd name="T7" fmla="*/ 46529 h 543"/>
                <a:gd name="T8" fmla="*/ 88052 w 266"/>
                <a:gd name="T9" fmla="*/ 0 h 543"/>
                <a:gd name="T10" fmla="*/ 110035 w 266"/>
                <a:gd name="T11" fmla="*/ 46529 h 543"/>
                <a:gd name="T12" fmla="*/ 110035 w 266"/>
                <a:gd name="T13" fmla="*/ 46529 h 543"/>
                <a:gd name="T14" fmla="*/ 88052 w 266"/>
                <a:gd name="T15" fmla="*/ 139587 h 543"/>
                <a:gd name="T16" fmla="*/ 110035 w 266"/>
                <a:gd name="T17" fmla="*/ 93058 h 543"/>
                <a:gd name="T18" fmla="*/ 110035 w 266"/>
                <a:gd name="T19" fmla="*/ 139587 h 543"/>
                <a:gd name="T20" fmla="*/ 132048 w 266"/>
                <a:gd name="T21" fmla="*/ 186060 h 543"/>
                <a:gd name="T22" fmla="*/ 132048 w 266"/>
                <a:gd name="T23" fmla="*/ 186060 h 543"/>
                <a:gd name="T24" fmla="*/ 88052 w 266"/>
                <a:gd name="T25" fmla="*/ 232589 h 543"/>
                <a:gd name="T26" fmla="*/ 88052 w 266"/>
                <a:gd name="T27" fmla="*/ 232589 h 543"/>
                <a:gd name="T28" fmla="*/ 110035 w 266"/>
                <a:gd name="T29" fmla="*/ 279118 h 543"/>
                <a:gd name="T30" fmla="*/ 110035 w 266"/>
                <a:gd name="T31" fmla="*/ 325647 h 543"/>
                <a:gd name="T32" fmla="*/ 110035 w 266"/>
                <a:gd name="T33" fmla="*/ 372176 h 543"/>
                <a:gd name="T34" fmla="*/ 110035 w 266"/>
                <a:gd name="T35" fmla="*/ 418705 h 543"/>
                <a:gd name="T36" fmla="*/ 88052 w 266"/>
                <a:gd name="T37" fmla="*/ 279118 h 543"/>
                <a:gd name="T38" fmla="*/ 66039 w 266"/>
                <a:gd name="T39" fmla="*/ 279118 h 543"/>
                <a:gd name="T40" fmla="*/ 44026 w 266"/>
                <a:gd name="T41" fmla="*/ 279118 h 543"/>
                <a:gd name="T42" fmla="*/ 44026 w 266"/>
                <a:gd name="T43" fmla="*/ 279118 h 543"/>
                <a:gd name="T44" fmla="*/ 44026 w 266"/>
                <a:gd name="T45" fmla="*/ 232589 h 543"/>
                <a:gd name="T46" fmla="*/ 0 w 266"/>
                <a:gd name="T47" fmla="*/ 186060 h 5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6"/>
                <a:gd name="T73" fmla="*/ 0 h 543"/>
                <a:gd name="T74" fmla="*/ 266 w 266"/>
                <a:gd name="T75" fmla="*/ 543 h 5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6" h="543">
                  <a:moveTo>
                    <a:pt x="0" y="223"/>
                  </a:moveTo>
                  <a:lnTo>
                    <a:pt x="13" y="192"/>
                  </a:lnTo>
                  <a:lnTo>
                    <a:pt x="89" y="51"/>
                  </a:lnTo>
                  <a:lnTo>
                    <a:pt x="142" y="31"/>
                  </a:lnTo>
                  <a:lnTo>
                    <a:pt x="153" y="0"/>
                  </a:lnTo>
                  <a:lnTo>
                    <a:pt x="190" y="17"/>
                  </a:lnTo>
                  <a:lnTo>
                    <a:pt x="190" y="45"/>
                  </a:lnTo>
                  <a:lnTo>
                    <a:pt x="160" y="133"/>
                  </a:lnTo>
                  <a:lnTo>
                    <a:pt x="193" y="126"/>
                  </a:lnTo>
                  <a:lnTo>
                    <a:pt x="210" y="184"/>
                  </a:lnTo>
                  <a:lnTo>
                    <a:pt x="266" y="199"/>
                  </a:lnTo>
                  <a:lnTo>
                    <a:pt x="238" y="228"/>
                  </a:lnTo>
                  <a:lnTo>
                    <a:pt x="176" y="264"/>
                  </a:lnTo>
                  <a:lnTo>
                    <a:pt x="160" y="300"/>
                  </a:lnTo>
                  <a:lnTo>
                    <a:pt x="193" y="365"/>
                  </a:lnTo>
                  <a:lnTo>
                    <a:pt x="180" y="403"/>
                  </a:lnTo>
                  <a:lnTo>
                    <a:pt x="221" y="491"/>
                  </a:lnTo>
                  <a:lnTo>
                    <a:pt x="190" y="543"/>
                  </a:lnTo>
                  <a:lnTo>
                    <a:pt x="162" y="358"/>
                  </a:lnTo>
                  <a:lnTo>
                    <a:pt x="135" y="328"/>
                  </a:lnTo>
                  <a:lnTo>
                    <a:pt x="94" y="378"/>
                  </a:lnTo>
                  <a:lnTo>
                    <a:pt x="60" y="368"/>
                  </a:lnTo>
                  <a:lnTo>
                    <a:pt x="65" y="300"/>
                  </a:lnTo>
                  <a:lnTo>
                    <a:pt x="0" y="223"/>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73" name="Freeform 291">
              <a:extLst>
                <a:ext uri="{FF2B5EF4-FFF2-40B4-BE49-F238E27FC236}">
                  <a16:creationId xmlns:a16="http://schemas.microsoft.com/office/drawing/2014/main" id="{426973F0-8F86-4511-83EE-FFC19D0171A5}"/>
                </a:ext>
              </a:extLst>
            </p:cNvPr>
            <p:cNvSpPr>
              <a:spLocks noChangeAspect="1"/>
            </p:cNvSpPr>
            <p:nvPr/>
          </p:nvSpPr>
          <p:spPr bwMode="auto">
            <a:xfrm>
              <a:off x="6045422" y="4134648"/>
              <a:ext cx="101518" cy="103199"/>
            </a:xfrm>
            <a:custGeom>
              <a:avLst/>
              <a:gdLst>
                <a:gd name="T0" fmla="*/ 0 w 147"/>
                <a:gd name="T1" fmla="*/ 49160 h 126"/>
                <a:gd name="T2" fmla="*/ 20113 w 147"/>
                <a:gd name="T3" fmla="*/ 98380 h 126"/>
                <a:gd name="T4" fmla="*/ 20113 w 147"/>
                <a:gd name="T5" fmla="*/ 98380 h 126"/>
                <a:gd name="T6" fmla="*/ 40253 w 147"/>
                <a:gd name="T7" fmla="*/ 98380 h 126"/>
                <a:gd name="T8" fmla="*/ 60367 w 147"/>
                <a:gd name="T9" fmla="*/ 98380 h 126"/>
                <a:gd name="T10" fmla="*/ 60367 w 147"/>
                <a:gd name="T11" fmla="*/ 0 h 126"/>
                <a:gd name="T12" fmla="*/ 40253 w 147"/>
                <a:gd name="T13" fmla="*/ 49160 h 126"/>
                <a:gd name="T14" fmla="*/ 20113 w 147"/>
                <a:gd name="T15" fmla="*/ 49160 h 126"/>
                <a:gd name="T16" fmla="*/ 0 w 147"/>
                <a:gd name="T17" fmla="*/ 4916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126"/>
                <a:gd name="T29" fmla="*/ 147 w 147"/>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126">
                  <a:moveTo>
                    <a:pt x="0" y="25"/>
                  </a:moveTo>
                  <a:lnTo>
                    <a:pt x="9" y="89"/>
                  </a:lnTo>
                  <a:lnTo>
                    <a:pt x="29" y="120"/>
                  </a:lnTo>
                  <a:lnTo>
                    <a:pt x="59" y="126"/>
                  </a:lnTo>
                  <a:lnTo>
                    <a:pt x="147" y="68"/>
                  </a:lnTo>
                  <a:lnTo>
                    <a:pt x="144" y="0"/>
                  </a:lnTo>
                  <a:lnTo>
                    <a:pt x="77" y="11"/>
                  </a:lnTo>
                  <a:lnTo>
                    <a:pt x="21" y="8"/>
                  </a:lnTo>
                  <a:lnTo>
                    <a:pt x="0" y="25"/>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74" name="Freeform 311">
              <a:extLst>
                <a:ext uri="{FF2B5EF4-FFF2-40B4-BE49-F238E27FC236}">
                  <a16:creationId xmlns:a16="http://schemas.microsoft.com/office/drawing/2014/main" id="{91D442BE-BFD3-41D5-A891-BF3B118257ED}"/>
                </a:ext>
              </a:extLst>
            </p:cNvPr>
            <p:cNvSpPr>
              <a:spLocks noChangeAspect="1"/>
            </p:cNvSpPr>
            <p:nvPr/>
          </p:nvSpPr>
          <p:spPr bwMode="auto">
            <a:xfrm>
              <a:off x="5582041" y="4250951"/>
              <a:ext cx="37660" cy="88456"/>
            </a:xfrm>
            <a:custGeom>
              <a:avLst/>
              <a:gdLst>
                <a:gd name="T0" fmla="*/ 0 w 55"/>
                <a:gd name="T1" fmla="*/ 0 h 109"/>
                <a:gd name="T2" fmla="*/ 20931 w 55"/>
                <a:gd name="T3" fmla="*/ 44210 h 109"/>
                <a:gd name="T4" fmla="*/ 41834 w 55"/>
                <a:gd name="T5" fmla="*/ 44210 h 109"/>
                <a:gd name="T6" fmla="*/ 20931 w 55"/>
                <a:gd name="T7" fmla="*/ 0 h 109"/>
                <a:gd name="T8" fmla="*/ 0 w 55"/>
                <a:gd name="T9" fmla="*/ 0 h 109"/>
                <a:gd name="T10" fmla="*/ 0 60000 65536"/>
                <a:gd name="T11" fmla="*/ 0 60000 65536"/>
                <a:gd name="T12" fmla="*/ 0 60000 65536"/>
                <a:gd name="T13" fmla="*/ 0 60000 65536"/>
                <a:gd name="T14" fmla="*/ 0 60000 65536"/>
                <a:gd name="T15" fmla="*/ 0 w 55"/>
                <a:gd name="T16" fmla="*/ 0 h 109"/>
                <a:gd name="T17" fmla="*/ 55 w 55"/>
                <a:gd name="T18" fmla="*/ 109 h 109"/>
              </a:gdLst>
              <a:ahLst/>
              <a:cxnLst>
                <a:cxn ang="T10">
                  <a:pos x="T0" y="T1"/>
                </a:cxn>
                <a:cxn ang="T11">
                  <a:pos x="T2" y="T3"/>
                </a:cxn>
                <a:cxn ang="T12">
                  <a:pos x="T4" y="T5"/>
                </a:cxn>
                <a:cxn ang="T13">
                  <a:pos x="T6" y="T7"/>
                </a:cxn>
                <a:cxn ang="T14">
                  <a:pos x="T8" y="T9"/>
                </a:cxn>
              </a:cxnLst>
              <a:rect l="T15" t="T16" r="T17" b="T18"/>
              <a:pathLst>
                <a:path w="55" h="109">
                  <a:moveTo>
                    <a:pt x="0" y="0"/>
                  </a:moveTo>
                  <a:lnTo>
                    <a:pt x="10" y="109"/>
                  </a:lnTo>
                  <a:lnTo>
                    <a:pt x="55" y="91"/>
                  </a:lnTo>
                  <a:lnTo>
                    <a:pt x="33" y="26"/>
                  </a:lnTo>
                  <a:lnTo>
                    <a:pt x="0" y="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75" name="Freeform 316">
              <a:extLst>
                <a:ext uri="{FF2B5EF4-FFF2-40B4-BE49-F238E27FC236}">
                  <a16:creationId xmlns:a16="http://schemas.microsoft.com/office/drawing/2014/main" id="{B348CEF2-68DB-4416-9251-DE9A87370972}"/>
                </a:ext>
              </a:extLst>
            </p:cNvPr>
            <p:cNvSpPr>
              <a:spLocks noChangeAspect="1"/>
            </p:cNvSpPr>
            <p:nvPr/>
          </p:nvSpPr>
          <p:spPr bwMode="auto">
            <a:xfrm>
              <a:off x="6169863" y="4005241"/>
              <a:ext cx="47484" cy="44227"/>
            </a:xfrm>
            <a:custGeom>
              <a:avLst/>
              <a:gdLst>
                <a:gd name="T0" fmla="*/ 0 w 64"/>
                <a:gd name="T1" fmla="*/ 0 h 54"/>
                <a:gd name="T2" fmla="*/ 24464 w 64"/>
                <a:gd name="T3" fmla="*/ 0 h 54"/>
                <a:gd name="T4" fmla="*/ 48896 w 64"/>
                <a:gd name="T5" fmla="*/ 0 h 54"/>
                <a:gd name="T6" fmla="*/ 24464 w 64"/>
                <a:gd name="T7" fmla="*/ 0 h 54"/>
                <a:gd name="T8" fmla="*/ 0 w 64"/>
                <a:gd name="T9" fmla="*/ 0 h 54"/>
                <a:gd name="T10" fmla="*/ 0 60000 65536"/>
                <a:gd name="T11" fmla="*/ 0 60000 65536"/>
                <a:gd name="T12" fmla="*/ 0 60000 65536"/>
                <a:gd name="T13" fmla="*/ 0 60000 65536"/>
                <a:gd name="T14" fmla="*/ 0 60000 65536"/>
                <a:gd name="T15" fmla="*/ 0 w 64"/>
                <a:gd name="T16" fmla="*/ 0 h 54"/>
                <a:gd name="T17" fmla="*/ 64 w 64"/>
                <a:gd name="T18" fmla="*/ 54 h 54"/>
              </a:gdLst>
              <a:ahLst/>
              <a:cxnLst>
                <a:cxn ang="T10">
                  <a:pos x="T0" y="T1"/>
                </a:cxn>
                <a:cxn ang="T11">
                  <a:pos x="T2" y="T3"/>
                </a:cxn>
                <a:cxn ang="T12">
                  <a:pos x="T4" y="T5"/>
                </a:cxn>
                <a:cxn ang="T13">
                  <a:pos x="T6" y="T7"/>
                </a:cxn>
                <a:cxn ang="T14">
                  <a:pos x="T8" y="T9"/>
                </a:cxn>
              </a:cxnLst>
              <a:rect l="T15" t="T16" r="T17" b="T18"/>
              <a:pathLst>
                <a:path w="64" h="54">
                  <a:moveTo>
                    <a:pt x="0" y="43"/>
                  </a:moveTo>
                  <a:lnTo>
                    <a:pt x="20" y="0"/>
                  </a:lnTo>
                  <a:lnTo>
                    <a:pt x="64" y="9"/>
                  </a:lnTo>
                  <a:lnTo>
                    <a:pt x="29" y="54"/>
                  </a:lnTo>
                  <a:lnTo>
                    <a:pt x="0" y="43"/>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76" name="Freeform 344">
              <a:extLst>
                <a:ext uri="{FF2B5EF4-FFF2-40B4-BE49-F238E27FC236}">
                  <a16:creationId xmlns:a16="http://schemas.microsoft.com/office/drawing/2014/main" id="{2F5CFBB7-E182-423E-A4EF-AFA8770E5DF2}"/>
                </a:ext>
              </a:extLst>
            </p:cNvPr>
            <p:cNvSpPr>
              <a:spLocks noChangeAspect="1"/>
            </p:cNvSpPr>
            <p:nvPr/>
          </p:nvSpPr>
          <p:spPr bwMode="auto">
            <a:xfrm>
              <a:off x="5338071" y="3597362"/>
              <a:ext cx="600920" cy="692903"/>
            </a:xfrm>
            <a:custGeom>
              <a:avLst/>
              <a:gdLst>
                <a:gd name="T0" fmla="*/ 0 w 861"/>
                <a:gd name="T1" fmla="*/ 278417 h 859"/>
                <a:gd name="T2" fmla="*/ 21112 w 861"/>
                <a:gd name="T3" fmla="*/ 232033 h 859"/>
                <a:gd name="T4" fmla="*/ 42196 w 861"/>
                <a:gd name="T5" fmla="*/ 232033 h 859"/>
                <a:gd name="T6" fmla="*/ 21112 w 861"/>
                <a:gd name="T7" fmla="*/ 185593 h 859"/>
                <a:gd name="T8" fmla="*/ 42196 w 861"/>
                <a:gd name="T9" fmla="*/ 185593 h 859"/>
                <a:gd name="T10" fmla="*/ 63308 w 861"/>
                <a:gd name="T11" fmla="*/ 185593 h 859"/>
                <a:gd name="T12" fmla="*/ 105532 w 861"/>
                <a:gd name="T13" fmla="*/ 92825 h 859"/>
                <a:gd name="T14" fmla="*/ 105532 w 861"/>
                <a:gd name="T15" fmla="*/ 92825 h 859"/>
                <a:gd name="T16" fmla="*/ 105532 w 861"/>
                <a:gd name="T17" fmla="*/ 46384 h 859"/>
                <a:gd name="T18" fmla="*/ 84420 w 861"/>
                <a:gd name="T19" fmla="*/ 46384 h 859"/>
                <a:gd name="T20" fmla="*/ 84420 w 861"/>
                <a:gd name="T21" fmla="*/ 0 h 859"/>
                <a:gd name="T22" fmla="*/ 126616 w 861"/>
                <a:gd name="T23" fmla="*/ 0 h 859"/>
                <a:gd name="T24" fmla="*/ 147728 w 861"/>
                <a:gd name="T25" fmla="*/ 0 h 859"/>
                <a:gd name="T26" fmla="*/ 168840 w 861"/>
                <a:gd name="T27" fmla="*/ 0 h 859"/>
                <a:gd name="T28" fmla="*/ 189925 w 861"/>
                <a:gd name="T29" fmla="*/ 0 h 859"/>
                <a:gd name="T30" fmla="*/ 168840 w 861"/>
                <a:gd name="T31" fmla="*/ 46384 h 859"/>
                <a:gd name="T32" fmla="*/ 189925 w 861"/>
                <a:gd name="T33" fmla="*/ 46384 h 859"/>
                <a:gd name="T34" fmla="*/ 168840 w 861"/>
                <a:gd name="T35" fmla="*/ 46384 h 859"/>
                <a:gd name="T36" fmla="*/ 168840 w 861"/>
                <a:gd name="T37" fmla="*/ 92825 h 859"/>
                <a:gd name="T38" fmla="*/ 189925 w 861"/>
                <a:gd name="T39" fmla="*/ 92825 h 859"/>
                <a:gd name="T40" fmla="*/ 189925 w 861"/>
                <a:gd name="T41" fmla="*/ 139209 h 859"/>
                <a:gd name="T42" fmla="*/ 232149 w 861"/>
                <a:gd name="T43" fmla="*/ 185593 h 859"/>
                <a:gd name="T44" fmla="*/ 316569 w 861"/>
                <a:gd name="T45" fmla="*/ 185593 h 859"/>
                <a:gd name="T46" fmla="*/ 316569 w 861"/>
                <a:gd name="T47" fmla="*/ 185593 h 859"/>
                <a:gd name="T48" fmla="*/ 316569 w 861"/>
                <a:gd name="T49" fmla="*/ 185593 h 859"/>
                <a:gd name="T50" fmla="*/ 316569 w 861"/>
                <a:gd name="T51" fmla="*/ 185593 h 859"/>
                <a:gd name="T52" fmla="*/ 337653 w 861"/>
                <a:gd name="T53" fmla="*/ 185593 h 859"/>
                <a:gd name="T54" fmla="*/ 358765 w 861"/>
                <a:gd name="T55" fmla="*/ 185593 h 859"/>
                <a:gd name="T56" fmla="*/ 358765 w 861"/>
                <a:gd name="T57" fmla="*/ 185593 h 859"/>
                <a:gd name="T58" fmla="*/ 443185 w 861"/>
                <a:gd name="T59" fmla="*/ 139209 h 859"/>
                <a:gd name="T60" fmla="*/ 443185 w 861"/>
                <a:gd name="T61" fmla="*/ 139209 h 859"/>
                <a:gd name="T62" fmla="*/ 464297 w 861"/>
                <a:gd name="T63" fmla="*/ 139209 h 859"/>
                <a:gd name="T64" fmla="*/ 464297 w 861"/>
                <a:gd name="T65" fmla="*/ 185593 h 859"/>
                <a:gd name="T66" fmla="*/ 422073 w 861"/>
                <a:gd name="T67" fmla="*/ 185593 h 859"/>
                <a:gd name="T68" fmla="*/ 379877 w 861"/>
                <a:gd name="T69" fmla="*/ 278417 h 859"/>
                <a:gd name="T70" fmla="*/ 379877 w 861"/>
                <a:gd name="T71" fmla="*/ 278417 h 859"/>
                <a:gd name="T72" fmla="*/ 358765 w 861"/>
                <a:gd name="T73" fmla="*/ 278417 h 859"/>
                <a:gd name="T74" fmla="*/ 358765 w 861"/>
                <a:gd name="T75" fmla="*/ 278417 h 859"/>
                <a:gd name="T76" fmla="*/ 379877 w 861"/>
                <a:gd name="T77" fmla="*/ 232033 h 859"/>
                <a:gd name="T78" fmla="*/ 337653 w 861"/>
                <a:gd name="T79" fmla="*/ 232033 h 859"/>
                <a:gd name="T80" fmla="*/ 316569 w 861"/>
                <a:gd name="T81" fmla="*/ 185593 h 859"/>
                <a:gd name="T82" fmla="*/ 316569 w 861"/>
                <a:gd name="T83" fmla="*/ 232033 h 859"/>
                <a:gd name="T84" fmla="*/ 316569 w 861"/>
                <a:gd name="T85" fmla="*/ 232033 h 859"/>
                <a:gd name="T86" fmla="*/ 316569 w 861"/>
                <a:gd name="T87" fmla="*/ 232033 h 859"/>
                <a:gd name="T88" fmla="*/ 316569 w 861"/>
                <a:gd name="T89" fmla="*/ 232033 h 859"/>
                <a:gd name="T90" fmla="*/ 316569 w 861"/>
                <a:gd name="T91" fmla="*/ 324802 h 859"/>
                <a:gd name="T92" fmla="*/ 316569 w 861"/>
                <a:gd name="T93" fmla="*/ 278417 h 859"/>
                <a:gd name="T94" fmla="*/ 295457 w 861"/>
                <a:gd name="T95" fmla="*/ 324802 h 859"/>
                <a:gd name="T96" fmla="*/ 189925 w 861"/>
                <a:gd name="T97" fmla="*/ 417625 h 859"/>
                <a:gd name="T98" fmla="*/ 189925 w 861"/>
                <a:gd name="T99" fmla="*/ 556835 h 859"/>
                <a:gd name="T100" fmla="*/ 126616 w 861"/>
                <a:gd name="T101" fmla="*/ 603219 h 859"/>
                <a:gd name="T102" fmla="*/ 105532 w 861"/>
                <a:gd name="T103" fmla="*/ 510450 h 859"/>
                <a:gd name="T104" fmla="*/ 84420 w 861"/>
                <a:gd name="T105" fmla="*/ 417625 h 859"/>
                <a:gd name="T106" fmla="*/ 84420 w 861"/>
                <a:gd name="T107" fmla="*/ 417625 h 859"/>
                <a:gd name="T108" fmla="*/ 63308 w 861"/>
                <a:gd name="T109" fmla="*/ 278417 h 859"/>
                <a:gd name="T110" fmla="*/ 63308 w 861"/>
                <a:gd name="T111" fmla="*/ 278417 h 859"/>
                <a:gd name="T112" fmla="*/ 63308 w 861"/>
                <a:gd name="T113" fmla="*/ 324802 h 859"/>
                <a:gd name="T114" fmla="*/ 42196 w 861"/>
                <a:gd name="T115" fmla="*/ 324802 h 859"/>
                <a:gd name="T116" fmla="*/ 21112 w 861"/>
                <a:gd name="T117" fmla="*/ 278417 h 859"/>
                <a:gd name="T118" fmla="*/ 42196 w 861"/>
                <a:gd name="T119" fmla="*/ 278417 h 859"/>
                <a:gd name="T120" fmla="*/ 21112 w 861"/>
                <a:gd name="T121" fmla="*/ 278417 h 859"/>
                <a:gd name="T122" fmla="*/ 0 w 861"/>
                <a:gd name="T123" fmla="*/ 278417 h 8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1"/>
                <a:gd name="T187" fmla="*/ 0 h 859"/>
                <a:gd name="T188" fmla="*/ 861 w 861"/>
                <a:gd name="T189" fmla="*/ 859 h 8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1" h="859">
                  <a:moveTo>
                    <a:pt x="0" y="391"/>
                  </a:moveTo>
                  <a:lnTo>
                    <a:pt x="24" y="371"/>
                  </a:lnTo>
                  <a:lnTo>
                    <a:pt x="90" y="371"/>
                  </a:lnTo>
                  <a:lnTo>
                    <a:pt x="46" y="283"/>
                  </a:lnTo>
                  <a:lnTo>
                    <a:pt x="71" y="259"/>
                  </a:lnTo>
                  <a:lnTo>
                    <a:pt x="109" y="261"/>
                  </a:lnTo>
                  <a:lnTo>
                    <a:pt x="196" y="163"/>
                  </a:lnTo>
                  <a:lnTo>
                    <a:pt x="190" y="136"/>
                  </a:lnTo>
                  <a:lnTo>
                    <a:pt x="213" y="122"/>
                  </a:lnTo>
                  <a:lnTo>
                    <a:pt x="175" y="91"/>
                  </a:lnTo>
                  <a:lnTo>
                    <a:pt x="173" y="41"/>
                  </a:lnTo>
                  <a:lnTo>
                    <a:pt x="258" y="41"/>
                  </a:lnTo>
                  <a:lnTo>
                    <a:pt x="282" y="19"/>
                  </a:lnTo>
                  <a:lnTo>
                    <a:pt x="329" y="0"/>
                  </a:lnTo>
                  <a:lnTo>
                    <a:pt x="360" y="19"/>
                  </a:lnTo>
                  <a:lnTo>
                    <a:pt x="319" y="67"/>
                  </a:lnTo>
                  <a:lnTo>
                    <a:pt x="337" y="108"/>
                  </a:lnTo>
                  <a:lnTo>
                    <a:pt x="306" y="115"/>
                  </a:lnTo>
                  <a:lnTo>
                    <a:pt x="320" y="164"/>
                  </a:lnTo>
                  <a:lnTo>
                    <a:pt x="381" y="187"/>
                  </a:lnTo>
                  <a:lnTo>
                    <a:pt x="353" y="234"/>
                  </a:lnTo>
                  <a:lnTo>
                    <a:pt x="431" y="279"/>
                  </a:lnTo>
                  <a:lnTo>
                    <a:pt x="584" y="307"/>
                  </a:lnTo>
                  <a:lnTo>
                    <a:pt x="588" y="263"/>
                  </a:lnTo>
                  <a:lnTo>
                    <a:pt x="608" y="259"/>
                  </a:lnTo>
                  <a:lnTo>
                    <a:pt x="611" y="280"/>
                  </a:lnTo>
                  <a:lnTo>
                    <a:pt x="623" y="300"/>
                  </a:lnTo>
                  <a:lnTo>
                    <a:pt x="701" y="290"/>
                  </a:lnTo>
                  <a:lnTo>
                    <a:pt x="695" y="265"/>
                  </a:lnTo>
                  <a:lnTo>
                    <a:pt x="821" y="211"/>
                  </a:lnTo>
                  <a:lnTo>
                    <a:pt x="830" y="244"/>
                  </a:lnTo>
                  <a:lnTo>
                    <a:pt x="861" y="255"/>
                  </a:lnTo>
                  <a:lnTo>
                    <a:pt x="850" y="286"/>
                  </a:lnTo>
                  <a:lnTo>
                    <a:pt x="797" y="306"/>
                  </a:lnTo>
                  <a:lnTo>
                    <a:pt x="721" y="447"/>
                  </a:lnTo>
                  <a:lnTo>
                    <a:pt x="705" y="389"/>
                  </a:lnTo>
                  <a:lnTo>
                    <a:pt x="691" y="410"/>
                  </a:lnTo>
                  <a:lnTo>
                    <a:pt x="674" y="384"/>
                  </a:lnTo>
                  <a:lnTo>
                    <a:pt x="707" y="348"/>
                  </a:lnTo>
                  <a:lnTo>
                    <a:pt x="642" y="344"/>
                  </a:lnTo>
                  <a:lnTo>
                    <a:pt x="599" y="304"/>
                  </a:lnTo>
                  <a:lnTo>
                    <a:pt x="585" y="327"/>
                  </a:lnTo>
                  <a:lnTo>
                    <a:pt x="602" y="344"/>
                  </a:lnTo>
                  <a:lnTo>
                    <a:pt x="582" y="355"/>
                  </a:lnTo>
                  <a:lnTo>
                    <a:pt x="601" y="374"/>
                  </a:lnTo>
                  <a:lnTo>
                    <a:pt x="611" y="454"/>
                  </a:lnTo>
                  <a:lnTo>
                    <a:pt x="585" y="442"/>
                  </a:lnTo>
                  <a:lnTo>
                    <a:pt x="537" y="505"/>
                  </a:lnTo>
                  <a:lnTo>
                    <a:pt x="359" y="635"/>
                  </a:lnTo>
                  <a:lnTo>
                    <a:pt x="346" y="794"/>
                  </a:lnTo>
                  <a:lnTo>
                    <a:pt x="272" y="859"/>
                  </a:lnTo>
                  <a:lnTo>
                    <a:pt x="206" y="736"/>
                  </a:lnTo>
                  <a:lnTo>
                    <a:pt x="179" y="637"/>
                  </a:lnTo>
                  <a:lnTo>
                    <a:pt x="155" y="616"/>
                  </a:lnTo>
                  <a:lnTo>
                    <a:pt x="136" y="437"/>
                  </a:lnTo>
                  <a:lnTo>
                    <a:pt x="122" y="432"/>
                  </a:lnTo>
                  <a:lnTo>
                    <a:pt x="111" y="470"/>
                  </a:lnTo>
                  <a:lnTo>
                    <a:pt x="68" y="480"/>
                  </a:lnTo>
                  <a:lnTo>
                    <a:pt x="26" y="433"/>
                  </a:lnTo>
                  <a:lnTo>
                    <a:pt x="67" y="410"/>
                  </a:lnTo>
                  <a:lnTo>
                    <a:pt x="26" y="418"/>
                  </a:lnTo>
                  <a:lnTo>
                    <a:pt x="0" y="391"/>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77" name="Freeform 345">
              <a:extLst>
                <a:ext uri="{FF2B5EF4-FFF2-40B4-BE49-F238E27FC236}">
                  <a16:creationId xmlns:a16="http://schemas.microsoft.com/office/drawing/2014/main" id="{583EFC47-58D9-43BB-9EBB-112D63FCAA8C}"/>
                </a:ext>
              </a:extLst>
            </p:cNvPr>
            <p:cNvSpPr>
              <a:spLocks noChangeAspect="1"/>
            </p:cNvSpPr>
            <p:nvPr/>
          </p:nvSpPr>
          <p:spPr bwMode="auto">
            <a:xfrm>
              <a:off x="5896419" y="4350873"/>
              <a:ext cx="221048" cy="267005"/>
            </a:xfrm>
            <a:custGeom>
              <a:avLst/>
              <a:gdLst>
                <a:gd name="T0" fmla="*/ 0 w 320"/>
                <a:gd name="T1" fmla="*/ 0 h 332"/>
                <a:gd name="T2" fmla="*/ 41539 w 320"/>
                <a:gd name="T3" fmla="*/ 45512 h 332"/>
                <a:gd name="T4" fmla="*/ 83051 w 320"/>
                <a:gd name="T5" fmla="*/ 45512 h 332"/>
                <a:gd name="T6" fmla="*/ 124590 w 320"/>
                <a:gd name="T7" fmla="*/ 136591 h 332"/>
                <a:gd name="T8" fmla="*/ 103820 w 320"/>
                <a:gd name="T9" fmla="*/ 136591 h 332"/>
                <a:gd name="T10" fmla="*/ 124590 w 320"/>
                <a:gd name="T11" fmla="*/ 136591 h 332"/>
                <a:gd name="T12" fmla="*/ 124590 w 320"/>
                <a:gd name="T13" fmla="*/ 136591 h 332"/>
                <a:gd name="T14" fmla="*/ 166128 w 320"/>
                <a:gd name="T15" fmla="*/ 136591 h 332"/>
                <a:gd name="T16" fmla="*/ 166128 w 320"/>
                <a:gd name="T17" fmla="*/ 227616 h 332"/>
                <a:gd name="T18" fmla="*/ 145359 w 320"/>
                <a:gd name="T19" fmla="*/ 227616 h 332"/>
                <a:gd name="T20" fmla="*/ 103820 w 320"/>
                <a:gd name="T21" fmla="*/ 227616 h 332"/>
                <a:gd name="T22" fmla="*/ 62309 w 320"/>
                <a:gd name="T23" fmla="*/ 45512 h 332"/>
                <a:gd name="T24" fmla="*/ 0 w 320"/>
                <a:gd name="T25" fmla="*/ 0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0"/>
                <a:gd name="T40" fmla="*/ 0 h 332"/>
                <a:gd name="T41" fmla="*/ 320 w 32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0" h="332">
                  <a:moveTo>
                    <a:pt x="0" y="0"/>
                  </a:moveTo>
                  <a:lnTo>
                    <a:pt x="71" y="14"/>
                  </a:lnTo>
                  <a:lnTo>
                    <a:pt x="158" y="100"/>
                  </a:lnTo>
                  <a:lnTo>
                    <a:pt x="232" y="133"/>
                  </a:lnTo>
                  <a:lnTo>
                    <a:pt x="222" y="157"/>
                  </a:lnTo>
                  <a:lnTo>
                    <a:pt x="249" y="154"/>
                  </a:lnTo>
                  <a:lnTo>
                    <a:pt x="245" y="187"/>
                  </a:lnTo>
                  <a:lnTo>
                    <a:pt x="320" y="248"/>
                  </a:lnTo>
                  <a:lnTo>
                    <a:pt x="310" y="331"/>
                  </a:lnTo>
                  <a:lnTo>
                    <a:pt x="279" y="332"/>
                  </a:lnTo>
                  <a:lnTo>
                    <a:pt x="214" y="284"/>
                  </a:lnTo>
                  <a:lnTo>
                    <a:pt x="109" y="117"/>
                  </a:lnTo>
                  <a:lnTo>
                    <a:pt x="0" y="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78" name="Freeform 346">
              <a:extLst>
                <a:ext uri="{FF2B5EF4-FFF2-40B4-BE49-F238E27FC236}">
                  <a16:creationId xmlns:a16="http://schemas.microsoft.com/office/drawing/2014/main" id="{FFC17B00-389B-420A-917C-4CAE7A733638}"/>
                </a:ext>
              </a:extLst>
            </p:cNvPr>
            <p:cNvSpPr>
              <a:spLocks noChangeAspect="1"/>
            </p:cNvSpPr>
            <p:nvPr/>
          </p:nvSpPr>
          <p:spPr bwMode="auto">
            <a:xfrm>
              <a:off x="6104368" y="4622792"/>
              <a:ext cx="186662" cy="67161"/>
            </a:xfrm>
            <a:custGeom>
              <a:avLst/>
              <a:gdLst>
                <a:gd name="T0" fmla="*/ 0 w 268"/>
                <a:gd name="T1" fmla="*/ 0 h 84"/>
                <a:gd name="T2" fmla="*/ 21641 w 268"/>
                <a:gd name="T3" fmla="*/ 0 h 84"/>
                <a:gd name="T4" fmla="*/ 108147 w 268"/>
                <a:gd name="T5" fmla="*/ 0 h 84"/>
                <a:gd name="T6" fmla="*/ 129787 w 268"/>
                <a:gd name="T7" fmla="*/ 0 h 84"/>
                <a:gd name="T8" fmla="*/ 151428 w 268"/>
                <a:gd name="T9" fmla="*/ 0 h 84"/>
                <a:gd name="T10" fmla="*/ 151428 w 268"/>
                <a:gd name="T11" fmla="*/ 41335 h 84"/>
                <a:gd name="T12" fmla="*/ 21641 w 268"/>
                <a:gd name="T13" fmla="*/ 0 h 84"/>
                <a:gd name="T14" fmla="*/ 0 w 268"/>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268"/>
                <a:gd name="T25" fmla="*/ 0 h 84"/>
                <a:gd name="T26" fmla="*/ 268 w 268"/>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8" h="84">
                  <a:moveTo>
                    <a:pt x="0" y="23"/>
                  </a:moveTo>
                  <a:lnTo>
                    <a:pt x="19" y="0"/>
                  </a:lnTo>
                  <a:lnTo>
                    <a:pt x="206" y="26"/>
                  </a:lnTo>
                  <a:lnTo>
                    <a:pt x="225" y="47"/>
                  </a:lnTo>
                  <a:lnTo>
                    <a:pt x="263" y="54"/>
                  </a:lnTo>
                  <a:lnTo>
                    <a:pt x="268" y="84"/>
                  </a:lnTo>
                  <a:lnTo>
                    <a:pt x="48" y="44"/>
                  </a:lnTo>
                  <a:lnTo>
                    <a:pt x="0" y="23"/>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79" name="Freeform 347">
              <a:extLst>
                <a:ext uri="{FF2B5EF4-FFF2-40B4-BE49-F238E27FC236}">
                  <a16:creationId xmlns:a16="http://schemas.microsoft.com/office/drawing/2014/main" id="{9AE92E43-11C4-4E84-B2F4-DAD15A0F9275}"/>
                </a:ext>
              </a:extLst>
            </p:cNvPr>
            <p:cNvSpPr>
              <a:spLocks noChangeAspect="1"/>
            </p:cNvSpPr>
            <p:nvPr/>
          </p:nvSpPr>
          <p:spPr bwMode="auto">
            <a:xfrm>
              <a:off x="6176413" y="4380358"/>
              <a:ext cx="203036" cy="199844"/>
            </a:xfrm>
            <a:custGeom>
              <a:avLst/>
              <a:gdLst>
                <a:gd name="T0" fmla="*/ 0 w 288"/>
                <a:gd name="T1" fmla="*/ 95605 h 246"/>
                <a:gd name="T2" fmla="*/ 22775 w 288"/>
                <a:gd name="T3" fmla="*/ 95605 h 246"/>
                <a:gd name="T4" fmla="*/ 22775 w 288"/>
                <a:gd name="T5" fmla="*/ 95605 h 246"/>
                <a:gd name="T6" fmla="*/ 91099 w 288"/>
                <a:gd name="T7" fmla="*/ 95605 h 246"/>
                <a:gd name="T8" fmla="*/ 91099 w 288"/>
                <a:gd name="T9" fmla="*/ 95605 h 246"/>
                <a:gd name="T10" fmla="*/ 113873 w 288"/>
                <a:gd name="T11" fmla="*/ 0 h 246"/>
                <a:gd name="T12" fmla="*/ 159422 w 288"/>
                <a:gd name="T13" fmla="*/ 47773 h 246"/>
                <a:gd name="T14" fmla="*/ 159422 w 288"/>
                <a:gd name="T15" fmla="*/ 47773 h 246"/>
                <a:gd name="T16" fmla="*/ 182197 w 288"/>
                <a:gd name="T17" fmla="*/ 95605 h 246"/>
                <a:gd name="T18" fmla="*/ 159422 w 288"/>
                <a:gd name="T19" fmla="*/ 95605 h 246"/>
                <a:gd name="T20" fmla="*/ 113873 w 288"/>
                <a:gd name="T21" fmla="*/ 143379 h 246"/>
                <a:gd name="T22" fmla="*/ 113873 w 288"/>
                <a:gd name="T23" fmla="*/ 191152 h 246"/>
                <a:gd name="T24" fmla="*/ 113873 w 288"/>
                <a:gd name="T25" fmla="*/ 191152 h 246"/>
                <a:gd name="T26" fmla="*/ 68324 w 288"/>
                <a:gd name="T27" fmla="*/ 191152 h 246"/>
                <a:gd name="T28" fmla="*/ 45549 w 288"/>
                <a:gd name="T29" fmla="*/ 191152 h 246"/>
                <a:gd name="T30" fmla="*/ 45549 w 288"/>
                <a:gd name="T31" fmla="*/ 191152 h 246"/>
                <a:gd name="T32" fmla="*/ 22775 w 288"/>
                <a:gd name="T33" fmla="*/ 191152 h 246"/>
                <a:gd name="T34" fmla="*/ 0 w 288"/>
                <a:gd name="T35" fmla="*/ 95605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8"/>
                <a:gd name="T55" fmla="*/ 0 h 246"/>
                <a:gd name="T56" fmla="*/ 288 w 288"/>
                <a:gd name="T57" fmla="*/ 246 h 2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8" h="246">
                  <a:moveTo>
                    <a:pt x="0" y="112"/>
                  </a:moveTo>
                  <a:lnTo>
                    <a:pt x="20" y="79"/>
                  </a:lnTo>
                  <a:lnTo>
                    <a:pt x="44" y="99"/>
                  </a:lnTo>
                  <a:lnTo>
                    <a:pt x="133" y="92"/>
                  </a:lnTo>
                  <a:lnTo>
                    <a:pt x="162" y="81"/>
                  </a:lnTo>
                  <a:lnTo>
                    <a:pt x="201" y="0"/>
                  </a:lnTo>
                  <a:lnTo>
                    <a:pt x="250" y="3"/>
                  </a:lnTo>
                  <a:lnTo>
                    <a:pt x="240" y="24"/>
                  </a:lnTo>
                  <a:lnTo>
                    <a:pt x="288" y="99"/>
                  </a:lnTo>
                  <a:lnTo>
                    <a:pt x="262" y="94"/>
                  </a:lnTo>
                  <a:lnTo>
                    <a:pt x="212" y="178"/>
                  </a:lnTo>
                  <a:lnTo>
                    <a:pt x="204" y="231"/>
                  </a:lnTo>
                  <a:lnTo>
                    <a:pt x="174" y="246"/>
                  </a:lnTo>
                  <a:lnTo>
                    <a:pt x="119" y="215"/>
                  </a:lnTo>
                  <a:lnTo>
                    <a:pt x="85" y="229"/>
                  </a:lnTo>
                  <a:lnTo>
                    <a:pt x="79" y="204"/>
                  </a:lnTo>
                  <a:lnTo>
                    <a:pt x="36" y="208"/>
                  </a:lnTo>
                  <a:lnTo>
                    <a:pt x="0" y="112"/>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80" name="Freeform 348">
              <a:extLst>
                <a:ext uri="{FF2B5EF4-FFF2-40B4-BE49-F238E27FC236}">
                  <a16:creationId xmlns:a16="http://schemas.microsoft.com/office/drawing/2014/main" id="{1DA3042D-B027-46A8-8096-CD3BF5D27649}"/>
                </a:ext>
              </a:extLst>
            </p:cNvPr>
            <p:cNvSpPr>
              <a:spLocks noChangeAspect="1"/>
            </p:cNvSpPr>
            <p:nvPr/>
          </p:nvSpPr>
          <p:spPr bwMode="auto">
            <a:xfrm>
              <a:off x="6336877" y="4681762"/>
              <a:ext cx="49122" cy="14743"/>
            </a:xfrm>
            <a:custGeom>
              <a:avLst/>
              <a:gdLst>
                <a:gd name="T0" fmla="*/ 0 w 72"/>
                <a:gd name="T1" fmla="*/ 0 h 19"/>
                <a:gd name="T2" fmla="*/ 19546 w 72"/>
                <a:gd name="T3" fmla="*/ 0 h 19"/>
                <a:gd name="T4" fmla="*/ 39117 w 72"/>
                <a:gd name="T5" fmla="*/ 0 h 19"/>
                <a:gd name="T6" fmla="*/ 19546 w 72"/>
                <a:gd name="T7" fmla="*/ 0 h 19"/>
                <a:gd name="T8" fmla="*/ 0 w 72"/>
                <a:gd name="T9" fmla="*/ 0 h 19"/>
                <a:gd name="T10" fmla="*/ 0 60000 65536"/>
                <a:gd name="T11" fmla="*/ 0 60000 65536"/>
                <a:gd name="T12" fmla="*/ 0 60000 65536"/>
                <a:gd name="T13" fmla="*/ 0 60000 65536"/>
                <a:gd name="T14" fmla="*/ 0 60000 65536"/>
                <a:gd name="T15" fmla="*/ 0 w 72"/>
                <a:gd name="T16" fmla="*/ 0 h 19"/>
                <a:gd name="T17" fmla="*/ 72 w 72"/>
                <a:gd name="T18" fmla="*/ 19 h 19"/>
              </a:gdLst>
              <a:ahLst/>
              <a:cxnLst>
                <a:cxn ang="T10">
                  <a:pos x="T0" y="T1"/>
                </a:cxn>
                <a:cxn ang="T11">
                  <a:pos x="T2" y="T3"/>
                </a:cxn>
                <a:cxn ang="T12">
                  <a:pos x="T4" y="T5"/>
                </a:cxn>
                <a:cxn ang="T13">
                  <a:pos x="T6" y="T7"/>
                </a:cxn>
                <a:cxn ang="T14">
                  <a:pos x="T8" y="T9"/>
                </a:cxn>
              </a:cxnLst>
              <a:rect l="T15" t="T16" r="T17" b="T18"/>
              <a:pathLst>
                <a:path w="72" h="19">
                  <a:moveTo>
                    <a:pt x="0" y="3"/>
                  </a:moveTo>
                  <a:lnTo>
                    <a:pt x="8" y="19"/>
                  </a:lnTo>
                  <a:lnTo>
                    <a:pt x="72" y="6"/>
                  </a:lnTo>
                  <a:lnTo>
                    <a:pt x="22" y="0"/>
                  </a:lnTo>
                  <a:lnTo>
                    <a:pt x="0" y="3"/>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81" name="Freeform 349">
              <a:extLst>
                <a:ext uri="{FF2B5EF4-FFF2-40B4-BE49-F238E27FC236}">
                  <a16:creationId xmlns:a16="http://schemas.microsoft.com/office/drawing/2014/main" id="{4BFEDCE8-EBA9-4A14-AFB5-52083B7F911E}"/>
                </a:ext>
              </a:extLst>
            </p:cNvPr>
            <p:cNvSpPr>
              <a:spLocks noChangeAspect="1"/>
            </p:cNvSpPr>
            <p:nvPr/>
          </p:nvSpPr>
          <p:spPr bwMode="auto">
            <a:xfrm>
              <a:off x="6379449" y="4439328"/>
              <a:ext cx="127716" cy="173635"/>
            </a:xfrm>
            <a:custGeom>
              <a:avLst/>
              <a:gdLst>
                <a:gd name="T0" fmla="*/ 0 w 183"/>
                <a:gd name="T1" fmla="*/ 144097 h 215"/>
                <a:gd name="T2" fmla="*/ 20319 w 183"/>
                <a:gd name="T3" fmla="*/ 144097 h 215"/>
                <a:gd name="T4" fmla="*/ 20319 w 183"/>
                <a:gd name="T5" fmla="*/ 192110 h 215"/>
                <a:gd name="T6" fmla="*/ 20319 w 183"/>
                <a:gd name="T7" fmla="*/ 192110 h 215"/>
                <a:gd name="T8" fmla="*/ 20319 w 183"/>
                <a:gd name="T9" fmla="*/ 144097 h 215"/>
                <a:gd name="T10" fmla="*/ 40637 w 183"/>
                <a:gd name="T11" fmla="*/ 144097 h 215"/>
                <a:gd name="T12" fmla="*/ 40637 w 183"/>
                <a:gd name="T13" fmla="*/ 144097 h 215"/>
                <a:gd name="T14" fmla="*/ 40637 w 183"/>
                <a:gd name="T15" fmla="*/ 144097 h 215"/>
                <a:gd name="T16" fmla="*/ 60928 w 183"/>
                <a:gd name="T17" fmla="*/ 144097 h 215"/>
                <a:gd name="T18" fmla="*/ 40637 w 183"/>
                <a:gd name="T19" fmla="*/ 96026 h 215"/>
                <a:gd name="T20" fmla="*/ 60928 w 183"/>
                <a:gd name="T21" fmla="*/ 96026 h 215"/>
                <a:gd name="T22" fmla="*/ 40637 w 183"/>
                <a:gd name="T23" fmla="*/ 96026 h 215"/>
                <a:gd name="T24" fmla="*/ 20319 w 183"/>
                <a:gd name="T25" fmla="*/ 48013 h 215"/>
                <a:gd name="T26" fmla="*/ 81246 w 183"/>
                <a:gd name="T27" fmla="*/ 48013 h 215"/>
                <a:gd name="T28" fmla="*/ 81246 w 183"/>
                <a:gd name="T29" fmla="*/ 0 h 215"/>
                <a:gd name="T30" fmla="*/ 60928 w 183"/>
                <a:gd name="T31" fmla="*/ 48013 h 215"/>
                <a:gd name="T32" fmla="*/ 40637 w 183"/>
                <a:gd name="T33" fmla="*/ 48013 h 215"/>
                <a:gd name="T34" fmla="*/ 20319 w 183"/>
                <a:gd name="T35" fmla="*/ 48013 h 215"/>
                <a:gd name="T36" fmla="*/ 0 w 183"/>
                <a:gd name="T37" fmla="*/ 144097 h 2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3"/>
                <a:gd name="T58" fmla="*/ 0 h 215"/>
                <a:gd name="T59" fmla="*/ 183 w 183"/>
                <a:gd name="T60" fmla="*/ 215 h 2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3" h="215">
                  <a:moveTo>
                    <a:pt x="0" y="129"/>
                  </a:moveTo>
                  <a:lnTo>
                    <a:pt x="25" y="168"/>
                  </a:lnTo>
                  <a:lnTo>
                    <a:pt x="17" y="206"/>
                  </a:lnTo>
                  <a:lnTo>
                    <a:pt x="46" y="215"/>
                  </a:lnTo>
                  <a:lnTo>
                    <a:pt x="43" y="134"/>
                  </a:lnTo>
                  <a:lnTo>
                    <a:pt x="63" y="129"/>
                  </a:lnTo>
                  <a:lnTo>
                    <a:pt x="66" y="158"/>
                  </a:lnTo>
                  <a:lnTo>
                    <a:pt x="81" y="192"/>
                  </a:lnTo>
                  <a:lnTo>
                    <a:pt x="115" y="177"/>
                  </a:lnTo>
                  <a:lnTo>
                    <a:pt x="76" y="104"/>
                  </a:lnTo>
                  <a:lnTo>
                    <a:pt x="135" y="71"/>
                  </a:lnTo>
                  <a:lnTo>
                    <a:pt x="54" y="92"/>
                  </a:lnTo>
                  <a:lnTo>
                    <a:pt x="42" y="45"/>
                  </a:lnTo>
                  <a:lnTo>
                    <a:pt x="162" y="39"/>
                  </a:lnTo>
                  <a:lnTo>
                    <a:pt x="183" y="0"/>
                  </a:lnTo>
                  <a:lnTo>
                    <a:pt x="148" y="25"/>
                  </a:lnTo>
                  <a:lnTo>
                    <a:pt x="63" y="11"/>
                  </a:lnTo>
                  <a:lnTo>
                    <a:pt x="34" y="30"/>
                  </a:lnTo>
                  <a:lnTo>
                    <a:pt x="0" y="129"/>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82" name="Freeform 350">
              <a:extLst>
                <a:ext uri="{FF2B5EF4-FFF2-40B4-BE49-F238E27FC236}">
                  <a16:creationId xmlns:a16="http://schemas.microsoft.com/office/drawing/2014/main" id="{241F1168-91B0-4AFB-A690-E6311A0740B1}"/>
                </a:ext>
              </a:extLst>
            </p:cNvPr>
            <p:cNvSpPr>
              <a:spLocks noChangeAspect="1"/>
            </p:cNvSpPr>
            <p:nvPr/>
          </p:nvSpPr>
          <p:spPr bwMode="auto">
            <a:xfrm>
              <a:off x="6480967" y="4681762"/>
              <a:ext cx="70407" cy="45866"/>
            </a:xfrm>
            <a:custGeom>
              <a:avLst/>
              <a:gdLst>
                <a:gd name="T0" fmla="*/ 0 w 102"/>
                <a:gd name="T1" fmla="*/ 0 h 57"/>
                <a:gd name="T2" fmla="*/ 22157 w 102"/>
                <a:gd name="T3" fmla="*/ 0 h 57"/>
                <a:gd name="T4" fmla="*/ 66443 w 102"/>
                <a:gd name="T5" fmla="*/ 0 h 57"/>
                <a:gd name="T6" fmla="*/ 22157 w 102"/>
                <a:gd name="T7" fmla="*/ 0 h 57"/>
                <a:gd name="T8" fmla="*/ 0 w 102"/>
                <a:gd name="T9" fmla="*/ 0 h 57"/>
                <a:gd name="T10" fmla="*/ 0 60000 65536"/>
                <a:gd name="T11" fmla="*/ 0 60000 65536"/>
                <a:gd name="T12" fmla="*/ 0 60000 65536"/>
                <a:gd name="T13" fmla="*/ 0 60000 65536"/>
                <a:gd name="T14" fmla="*/ 0 60000 65536"/>
                <a:gd name="T15" fmla="*/ 0 w 102"/>
                <a:gd name="T16" fmla="*/ 0 h 57"/>
                <a:gd name="T17" fmla="*/ 102 w 102"/>
                <a:gd name="T18" fmla="*/ 57 h 57"/>
              </a:gdLst>
              <a:ahLst/>
              <a:cxnLst>
                <a:cxn ang="T10">
                  <a:pos x="T0" y="T1"/>
                </a:cxn>
                <a:cxn ang="T11">
                  <a:pos x="T2" y="T3"/>
                </a:cxn>
                <a:cxn ang="T12">
                  <a:pos x="T4" y="T5"/>
                </a:cxn>
                <a:cxn ang="T13">
                  <a:pos x="T6" y="T7"/>
                </a:cxn>
                <a:cxn ang="T14">
                  <a:pos x="T8" y="T9"/>
                </a:cxn>
              </a:cxnLst>
              <a:rect l="T15" t="T16" r="T17" b="T18"/>
              <a:pathLst>
                <a:path w="102" h="57">
                  <a:moveTo>
                    <a:pt x="0" y="34"/>
                  </a:moveTo>
                  <a:lnTo>
                    <a:pt x="5" y="57"/>
                  </a:lnTo>
                  <a:lnTo>
                    <a:pt x="102" y="0"/>
                  </a:lnTo>
                  <a:lnTo>
                    <a:pt x="30" y="19"/>
                  </a:lnTo>
                  <a:lnTo>
                    <a:pt x="0" y="34"/>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83" name="Freeform 351">
              <a:extLst>
                <a:ext uri="{FF2B5EF4-FFF2-40B4-BE49-F238E27FC236}">
                  <a16:creationId xmlns:a16="http://schemas.microsoft.com/office/drawing/2014/main" id="{316FA7A0-99F8-4F16-8985-0534AD1AB3FF}"/>
                </a:ext>
              </a:extLst>
            </p:cNvPr>
            <p:cNvSpPr>
              <a:spLocks noChangeAspect="1"/>
            </p:cNvSpPr>
            <p:nvPr/>
          </p:nvSpPr>
          <p:spPr bwMode="auto">
            <a:xfrm>
              <a:off x="6553012" y="4431138"/>
              <a:ext cx="27835" cy="70436"/>
            </a:xfrm>
            <a:custGeom>
              <a:avLst/>
              <a:gdLst>
                <a:gd name="T0" fmla="*/ 0 w 35"/>
                <a:gd name="T1" fmla="*/ 47464 h 88"/>
                <a:gd name="T2" fmla="*/ 35256 w 35"/>
                <a:gd name="T3" fmla="*/ 47464 h 88"/>
                <a:gd name="T4" fmla="*/ 35256 w 35"/>
                <a:gd name="T5" fmla="*/ 47464 h 88"/>
                <a:gd name="T6" fmla="*/ 35256 w 35"/>
                <a:gd name="T7" fmla="*/ 47464 h 88"/>
                <a:gd name="T8" fmla="*/ 35256 w 35"/>
                <a:gd name="T9" fmla="*/ 47464 h 88"/>
                <a:gd name="T10" fmla="*/ 35256 w 35"/>
                <a:gd name="T11" fmla="*/ 47464 h 88"/>
                <a:gd name="T12" fmla="*/ 35256 w 35"/>
                <a:gd name="T13" fmla="*/ 47464 h 88"/>
                <a:gd name="T14" fmla="*/ 35256 w 35"/>
                <a:gd name="T15" fmla="*/ 0 h 88"/>
                <a:gd name="T16" fmla="*/ 0 w 35"/>
                <a:gd name="T17" fmla="*/ 47464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88"/>
                <a:gd name="T29" fmla="*/ 35 w 35"/>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88">
                  <a:moveTo>
                    <a:pt x="0" y="32"/>
                  </a:moveTo>
                  <a:lnTo>
                    <a:pt x="9" y="71"/>
                  </a:lnTo>
                  <a:lnTo>
                    <a:pt x="28" y="88"/>
                  </a:lnTo>
                  <a:lnTo>
                    <a:pt x="16" y="51"/>
                  </a:lnTo>
                  <a:lnTo>
                    <a:pt x="35" y="47"/>
                  </a:lnTo>
                  <a:lnTo>
                    <a:pt x="34" y="19"/>
                  </a:lnTo>
                  <a:lnTo>
                    <a:pt x="9" y="37"/>
                  </a:lnTo>
                  <a:lnTo>
                    <a:pt x="18" y="0"/>
                  </a:lnTo>
                  <a:lnTo>
                    <a:pt x="0" y="32"/>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84" name="Freeform 352">
              <a:extLst>
                <a:ext uri="{FF2B5EF4-FFF2-40B4-BE49-F238E27FC236}">
                  <a16:creationId xmlns:a16="http://schemas.microsoft.com/office/drawing/2014/main" id="{9471240C-A5B8-4934-881D-2EDB1465CBA7}"/>
                </a:ext>
              </a:extLst>
            </p:cNvPr>
            <p:cNvSpPr>
              <a:spLocks noChangeAspect="1"/>
            </p:cNvSpPr>
            <p:nvPr/>
          </p:nvSpPr>
          <p:spPr bwMode="auto">
            <a:xfrm>
              <a:off x="6566111" y="4545803"/>
              <a:ext cx="58946" cy="21294"/>
            </a:xfrm>
            <a:custGeom>
              <a:avLst/>
              <a:gdLst>
                <a:gd name="T0" fmla="*/ 0 w 83"/>
                <a:gd name="T1" fmla="*/ 0 h 29"/>
                <a:gd name="T2" fmla="*/ 22511 w 83"/>
                <a:gd name="T3" fmla="*/ 0 h 29"/>
                <a:gd name="T4" fmla="*/ 45022 w 83"/>
                <a:gd name="T5" fmla="*/ 0 h 29"/>
                <a:gd name="T6" fmla="*/ 0 w 83"/>
                <a:gd name="T7" fmla="*/ 0 h 29"/>
                <a:gd name="T8" fmla="*/ 0 60000 65536"/>
                <a:gd name="T9" fmla="*/ 0 60000 65536"/>
                <a:gd name="T10" fmla="*/ 0 60000 65536"/>
                <a:gd name="T11" fmla="*/ 0 60000 65536"/>
                <a:gd name="T12" fmla="*/ 0 w 83"/>
                <a:gd name="T13" fmla="*/ 0 h 29"/>
                <a:gd name="T14" fmla="*/ 83 w 83"/>
                <a:gd name="T15" fmla="*/ 29 h 29"/>
              </a:gdLst>
              <a:ahLst/>
              <a:cxnLst>
                <a:cxn ang="T8">
                  <a:pos x="T0" y="T1"/>
                </a:cxn>
                <a:cxn ang="T9">
                  <a:pos x="T2" y="T3"/>
                </a:cxn>
                <a:cxn ang="T10">
                  <a:pos x="T4" y="T5"/>
                </a:cxn>
                <a:cxn ang="T11">
                  <a:pos x="T6" y="T7"/>
                </a:cxn>
              </a:cxnLst>
              <a:rect l="T12" t="T13" r="T14" b="T15"/>
              <a:pathLst>
                <a:path w="83" h="29">
                  <a:moveTo>
                    <a:pt x="0" y="12"/>
                  </a:moveTo>
                  <a:lnTo>
                    <a:pt x="46" y="0"/>
                  </a:lnTo>
                  <a:lnTo>
                    <a:pt x="83" y="29"/>
                  </a:lnTo>
                  <a:lnTo>
                    <a:pt x="0" y="12"/>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85" name="Freeform 353">
              <a:extLst>
                <a:ext uri="{FF2B5EF4-FFF2-40B4-BE49-F238E27FC236}">
                  <a16:creationId xmlns:a16="http://schemas.microsoft.com/office/drawing/2014/main" id="{21F1ED20-E267-4D43-A70A-FD63487FF041}"/>
                </a:ext>
              </a:extLst>
            </p:cNvPr>
            <p:cNvSpPr>
              <a:spLocks noChangeAspect="1"/>
            </p:cNvSpPr>
            <p:nvPr/>
          </p:nvSpPr>
          <p:spPr bwMode="auto">
            <a:xfrm>
              <a:off x="6625057" y="4491746"/>
              <a:ext cx="214497" cy="204759"/>
            </a:xfrm>
            <a:custGeom>
              <a:avLst/>
              <a:gdLst>
                <a:gd name="T0" fmla="*/ 0 w 307"/>
                <a:gd name="T1" fmla="*/ 46181 h 254"/>
                <a:gd name="T2" fmla="*/ 21471 w 307"/>
                <a:gd name="T3" fmla="*/ 46181 h 254"/>
                <a:gd name="T4" fmla="*/ 42914 w 307"/>
                <a:gd name="T5" fmla="*/ 46181 h 254"/>
                <a:gd name="T6" fmla="*/ 21471 w 307"/>
                <a:gd name="T7" fmla="*/ 92418 h 254"/>
                <a:gd name="T8" fmla="*/ 42914 w 307"/>
                <a:gd name="T9" fmla="*/ 92418 h 254"/>
                <a:gd name="T10" fmla="*/ 42914 w 307"/>
                <a:gd name="T11" fmla="*/ 92418 h 254"/>
                <a:gd name="T12" fmla="*/ 64385 w 307"/>
                <a:gd name="T13" fmla="*/ 92418 h 254"/>
                <a:gd name="T14" fmla="*/ 107299 w 307"/>
                <a:gd name="T15" fmla="*/ 138600 h 254"/>
                <a:gd name="T16" fmla="*/ 128741 w 307"/>
                <a:gd name="T17" fmla="*/ 184781 h 254"/>
                <a:gd name="T18" fmla="*/ 128741 w 307"/>
                <a:gd name="T19" fmla="*/ 184781 h 254"/>
                <a:gd name="T20" fmla="*/ 107299 w 307"/>
                <a:gd name="T21" fmla="*/ 184781 h 254"/>
                <a:gd name="T22" fmla="*/ 150212 w 307"/>
                <a:gd name="T23" fmla="*/ 184781 h 254"/>
                <a:gd name="T24" fmla="*/ 171655 w 307"/>
                <a:gd name="T25" fmla="*/ 184781 h 254"/>
                <a:gd name="T26" fmla="*/ 171655 w 307"/>
                <a:gd name="T27" fmla="*/ 46181 h 254"/>
                <a:gd name="T28" fmla="*/ 107299 w 307"/>
                <a:gd name="T29" fmla="*/ 46181 h 254"/>
                <a:gd name="T30" fmla="*/ 64385 w 307"/>
                <a:gd name="T31" fmla="*/ 92418 h 254"/>
                <a:gd name="T32" fmla="*/ 64385 w 307"/>
                <a:gd name="T33" fmla="*/ 46181 h 254"/>
                <a:gd name="T34" fmla="*/ 42914 w 307"/>
                <a:gd name="T35" fmla="*/ 46181 h 254"/>
                <a:gd name="T36" fmla="*/ 21471 w 307"/>
                <a:gd name="T37" fmla="*/ 0 h 254"/>
                <a:gd name="T38" fmla="*/ 0 w 307"/>
                <a:gd name="T39" fmla="*/ 46181 h 2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7"/>
                <a:gd name="T61" fmla="*/ 0 h 254"/>
                <a:gd name="T62" fmla="*/ 307 w 307"/>
                <a:gd name="T63" fmla="*/ 254 h 2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7" h="254">
                  <a:moveTo>
                    <a:pt x="0" y="30"/>
                  </a:moveTo>
                  <a:lnTo>
                    <a:pt x="43" y="56"/>
                  </a:lnTo>
                  <a:lnTo>
                    <a:pt x="89" y="49"/>
                  </a:lnTo>
                  <a:lnTo>
                    <a:pt x="32" y="67"/>
                  </a:lnTo>
                  <a:lnTo>
                    <a:pt x="59" y="108"/>
                  </a:lnTo>
                  <a:lnTo>
                    <a:pt x="86" y="73"/>
                  </a:lnTo>
                  <a:lnTo>
                    <a:pt x="104" y="108"/>
                  </a:lnTo>
                  <a:lnTo>
                    <a:pt x="215" y="148"/>
                  </a:lnTo>
                  <a:lnTo>
                    <a:pt x="242" y="210"/>
                  </a:lnTo>
                  <a:lnTo>
                    <a:pt x="222" y="207"/>
                  </a:lnTo>
                  <a:lnTo>
                    <a:pt x="203" y="235"/>
                  </a:lnTo>
                  <a:lnTo>
                    <a:pt x="270" y="223"/>
                  </a:lnTo>
                  <a:lnTo>
                    <a:pt x="307" y="254"/>
                  </a:lnTo>
                  <a:lnTo>
                    <a:pt x="303" y="64"/>
                  </a:lnTo>
                  <a:lnTo>
                    <a:pt x="208" y="30"/>
                  </a:lnTo>
                  <a:lnTo>
                    <a:pt x="130" y="87"/>
                  </a:lnTo>
                  <a:lnTo>
                    <a:pt x="100" y="58"/>
                  </a:lnTo>
                  <a:lnTo>
                    <a:pt x="90" y="12"/>
                  </a:lnTo>
                  <a:lnTo>
                    <a:pt x="43" y="0"/>
                  </a:lnTo>
                  <a:lnTo>
                    <a:pt x="0" y="3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86" name="Freeform 354">
              <a:extLst>
                <a:ext uri="{FF2B5EF4-FFF2-40B4-BE49-F238E27FC236}">
                  <a16:creationId xmlns:a16="http://schemas.microsoft.com/office/drawing/2014/main" id="{9A0E7E2B-582C-4153-9610-3870B88F512E}"/>
                </a:ext>
              </a:extLst>
            </p:cNvPr>
            <p:cNvSpPr>
              <a:spLocks noChangeAspect="1"/>
            </p:cNvSpPr>
            <p:nvPr/>
          </p:nvSpPr>
          <p:spPr bwMode="auto">
            <a:xfrm>
              <a:off x="6633243" y="4649001"/>
              <a:ext cx="6550" cy="16381"/>
            </a:xfrm>
            <a:custGeom>
              <a:avLst/>
              <a:gdLst>
                <a:gd name="T0" fmla="*/ 0 w 13"/>
                <a:gd name="T1" fmla="*/ 43385 h 22"/>
                <a:gd name="T2" fmla="*/ 0 w 13"/>
                <a:gd name="T3" fmla="*/ 0 h 22"/>
                <a:gd name="T4" fmla="*/ 0 w 13"/>
                <a:gd name="T5" fmla="*/ 43385 h 22"/>
                <a:gd name="T6" fmla="*/ 0 w 13"/>
                <a:gd name="T7" fmla="*/ 43385 h 22"/>
                <a:gd name="T8" fmla="*/ 0 60000 65536"/>
                <a:gd name="T9" fmla="*/ 0 60000 65536"/>
                <a:gd name="T10" fmla="*/ 0 60000 65536"/>
                <a:gd name="T11" fmla="*/ 0 60000 65536"/>
                <a:gd name="T12" fmla="*/ 0 w 13"/>
                <a:gd name="T13" fmla="*/ 0 h 22"/>
                <a:gd name="T14" fmla="*/ 13 w 13"/>
                <a:gd name="T15" fmla="*/ 22 h 22"/>
              </a:gdLst>
              <a:ahLst/>
              <a:cxnLst>
                <a:cxn ang="T8">
                  <a:pos x="T0" y="T1"/>
                </a:cxn>
                <a:cxn ang="T9">
                  <a:pos x="T2" y="T3"/>
                </a:cxn>
                <a:cxn ang="T10">
                  <a:pos x="T4" y="T5"/>
                </a:cxn>
                <a:cxn ang="T11">
                  <a:pos x="T6" y="T7"/>
                </a:cxn>
              </a:cxnLst>
              <a:rect l="T12" t="T13" r="T14" b="T15"/>
              <a:pathLst>
                <a:path w="13" h="22">
                  <a:moveTo>
                    <a:pt x="0" y="22"/>
                  </a:moveTo>
                  <a:lnTo>
                    <a:pt x="7" y="0"/>
                  </a:lnTo>
                  <a:lnTo>
                    <a:pt x="13" y="14"/>
                  </a:lnTo>
                  <a:lnTo>
                    <a:pt x="0" y="22"/>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87" name="Freeform 364">
              <a:extLst>
                <a:ext uri="{FF2B5EF4-FFF2-40B4-BE49-F238E27FC236}">
                  <a16:creationId xmlns:a16="http://schemas.microsoft.com/office/drawing/2014/main" id="{45E6BF87-6061-469D-AEC6-395C1D2A0696}"/>
                </a:ext>
              </a:extLst>
            </p:cNvPr>
            <p:cNvSpPr>
              <a:spLocks noChangeAspect="1"/>
            </p:cNvSpPr>
            <p:nvPr/>
          </p:nvSpPr>
          <p:spPr bwMode="auto">
            <a:xfrm>
              <a:off x="6490791" y="3408985"/>
              <a:ext cx="130991" cy="144150"/>
            </a:xfrm>
            <a:custGeom>
              <a:avLst/>
              <a:gdLst>
                <a:gd name="T0" fmla="*/ 0 w 185"/>
                <a:gd name="T1" fmla="*/ 45885 h 179"/>
                <a:gd name="T2" fmla="*/ 22303 w 185"/>
                <a:gd name="T3" fmla="*/ 45885 h 179"/>
                <a:gd name="T4" fmla="*/ 22303 w 185"/>
                <a:gd name="T5" fmla="*/ 91715 h 179"/>
                <a:gd name="T6" fmla="*/ 44634 w 185"/>
                <a:gd name="T7" fmla="*/ 91715 h 179"/>
                <a:gd name="T8" fmla="*/ 66937 w 185"/>
                <a:gd name="T9" fmla="*/ 91715 h 179"/>
                <a:gd name="T10" fmla="*/ 44634 w 185"/>
                <a:gd name="T11" fmla="*/ 45885 h 179"/>
                <a:gd name="T12" fmla="*/ 89239 w 185"/>
                <a:gd name="T13" fmla="*/ 45885 h 179"/>
                <a:gd name="T14" fmla="*/ 111542 w 185"/>
                <a:gd name="T15" fmla="*/ 0 h 179"/>
                <a:gd name="T16" fmla="*/ 111542 w 185"/>
                <a:gd name="T17" fmla="*/ 0 h 179"/>
                <a:gd name="T18" fmla="*/ 89239 w 185"/>
                <a:gd name="T19" fmla="*/ 0 h 179"/>
                <a:gd name="T20" fmla="*/ 66937 w 185"/>
                <a:gd name="T21" fmla="*/ 0 h 179"/>
                <a:gd name="T22" fmla="*/ 66937 w 185"/>
                <a:gd name="T23" fmla="*/ 0 h 179"/>
                <a:gd name="T24" fmla="*/ 44634 w 185"/>
                <a:gd name="T25" fmla="*/ 0 h 179"/>
                <a:gd name="T26" fmla="*/ 0 w 185"/>
                <a:gd name="T27" fmla="*/ 45885 h 1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5"/>
                <a:gd name="T43" fmla="*/ 0 h 179"/>
                <a:gd name="T44" fmla="*/ 185 w 185"/>
                <a:gd name="T45" fmla="*/ 179 h 1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5" h="179">
                  <a:moveTo>
                    <a:pt x="0" y="102"/>
                  </a:moveTo>
                  <a:lnTo>
                    <a:pt x="32" y="116"/>
                  </a:lnTo>
                  <a:lnTo>
                    <a:pt x="11" y="169"/>
                  </a:lnTo>
                  <a:lnTo>
                    <a:pt x="64" y="179"/>
                  </a:lnTo>
                  <a:lnTo>
                    <a:pt x="119" y="150"/>
                  </a:lnTo>
                  <a:lnTo>
                    <a:pt x="93" y="108"/>
                  </a:lnTo>
                  <a:lnTo>
                    <a:pt x="156" y="68"/>
                  </a:lnTo>
                  <a:lnTo>
                    <a:pt x="185" y="17"/>
                  </a:lnTo>
                  <a:lnTo>
                    <a:pt x="181" y="10"/>
                  </a:lnTo>
                  <a:lnTo>
                    <a:pt x="168" y="0"/>
                  </a:lnTo>
                  <a:lnTo>
                    <a:pt x="113" y="34"/>
                  </a:lnTo>
                  <a:lnTo>
                    <a:pt x="113" y="54"/>
                  </a:lnTo>
                  <a:lnTo>
                    <a:pt x="73" y="47"/>
                  </a:lnTo>
                  <a:lnTo>
                    <a:pt x="0" y="102"/>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88" name="Freeform 366">
              <a:extLst>
                <a:ext uri="{FF2B5EF4-FFF2-40B4-BE49-F238E27FC236}">
                  <a16:creationId xmlns:a16="http://schemas.microsoft.com/office/drawing/2014/main" id="{517C4321-ECCA-4B0A-B20F-0F2BD1B041C4}"/>
                </a:ext>
              </a:extLst>
            </p:cNvPr>
            <p:cNvSpPr>
              <a:spLocks noChangeAspect="1"/>
            </p:cNvSpPr>
            <p:nvPr/>
          </p:nvSpPr>
          <p:spPr bwMode="auto">
            <a:xfrm>
              <a:off x="5999575" y="3944632"/>
              <a:ext cx="145727" cy="196568"/>
            </a:xfrm>
            <a:custGeom>
              <a:avLst/>
              <a:gdLst>
                <a:gd name="T0" fmla="*/ 0 w 211"/>
                <a:gd name="T1" fmla="*/ 0 h 245"/>
                <a:gd name="T2" fmla="*/ 20449 w 211"/>
                <a:gd name="T3" fmla="*/ 45198 h 245"/>
                <a:gd name="T4" fmla="*/ 20449 w 211"/>
                <a:gd name="T5" fmla="*/ 90397 h 245"/>
                <a:gd name="T6" fmla="*/ 40926 w 211"/>
                <a:gd name="T7" fmla="*/ 45198 h 245"/>
                <a:gd name="T8" fmla="*/ 61376 w 211"/>
                <a:gd name="T9" fmla="*/ 90397 h 245"/>
                <a:gd name="T10" fmla="*/ 81852 w 211"/>
                <a:gd name="T11" fmla="*/ 135595 h 245"/>
                <a:gd name="T12" fmla="*/ 61376 w 211"/>
                <a:gd name="T13" fmla="*/ 135595 h 245"/>
                <a:gd name="T14" fmla="*/ 102302 w 211"/>
                <a:gd name="T15" fmla="*/ 135595 h 245"/>
                <a:gd name="T16" fmla="*/ 81852 w 211"/>
                <a:gd name="T17" fmla="*/ 90397 h 245"/>
                <a:gd name="T18" fmla="*/ 61376 w 211"/>
                <a:gd name="T19" fmla="*/ 45198 h 245"/>
                <a:gd name="T20" fmla="*/ 61376 w 211"/>
                <a:gd name="T21" fmla="*/ 0 h 245"/>
                <a:gd name="T22" fmla="*/ 40926 w 211"/>
                <a:gd name="T23" fmla="*/ 0 h 245"/>
                <a:gd name="T24" fmla="*/ 40926 w 211"/>
                <a:gd name="T25" fmla="*/ 0 h 245"/>
                <a:gd name="T26" fmla="*/ 20449 w 211"/>
                <a:gd name="T27" fmla="*/ 0 h 245"/>
                <a:gd name="T28" fmla="*/ 20449 w 211"/>
                <a:gd name="T29" fmla="*/ 0 h 245"/>
                <a:gd name="T30" fmla="*/ 20449 w 211"/>
                <a:gd name="T31" fmla="*/ 0 h 245"/>
                <a:gd name="T32" fmla="*/ 0 w 211"/>
                <a:gd name="T33" fmla="*/ 0 h 2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1"/>
                <a:gd name="T52" fmla="*/ 0 h 245"/>
                <a:gd name="T53" fmla="*/ 211 w 211"/>
                <a:gd name="T54" fmla="*/ 245 h 2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1" h="245">
                  <a:moveTo>
                    <a:pt x="0" y="53"/>
                  </a:moveTo>
                  <a:lnTo>
                    <a:pt x="28" y="88"/>
                  </a:lnTo>
                  <a:lnTo>
                    <a:pt x="20" y="147"/>
                  </a:lnTo>
                  <a:lnTo>
                    <a:pt x="93" y="122"/>
                  </a:lnTo>
                  <a:lnTo>
                    <a:pt x="126" y="147"/>
                  </a:lnTo>
                  <a:lnTo>
                    <a:pt x="153" y="207"/>
                  </a:lnTo>
                  <a:lnTo>
                    <a:pt x="144" y="245"/>
                  </a:lnTo>
                  <a:lnTo>
                    <a:pt x="211" y="234"/>
                  </a:lnTo>
                  <a:lnTo>
                    <a:pt x="178" y="156"/>
                  </a:lnTo>
                  <a:lnTo>
                    <a:pt x="108" y="98"/>
                  </a:lnTo>
                  <a:lnTo>
                    <a:pt x="127" y="63"/>
                  </a:lnTo>
                  <a:lnTo>
                    <a:pt x="88" y="46"/>
                  </a:lnTo>
                  <a:lnTo>
                    <a:pt x="57" y="0"/>
                  </a:lnTo>
                  <a:lnTo>
                    <a:pt x="38" y="2"/>
                  </a:lnTo>
                  <a:lnTo>
                    <a:pt x="41" y="34"/>
                  </a:lnTo>
                  <a:lnTo>
                    <a:pt x="28" y="24"/>
                  </a:lnTo>
                  <a:lnTo>
                    <a:pt x="0" y="53"/>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89" name="Freeform 368">
              <a:extLst>
                <a:ext uri="{FF2B5EF4-FFF2-40B4-BE49-F238E27FC236}">
                  <a16:creationId xmlns:a16="http://schemas.microsoft.com/office/drawing/2014/main" id="{F2E9753E-D53B-48A3-8A56-0FE6AA136302}"/>
                </a:ext>
              </a:extLst>
            </p:cNvPr>
            <p:cNvSpPr>
              <a:spLocks noChangeAspect="1"/>
            </p:cNvSpPr>
            <p:nvPr/>
          </p:nvSpPr>
          <p:spPr bwMode="auto">
            <a:xfrm>
              <a:off x="5999575" y="4327940"/>
              <a:ext cx="75320" cy="116303"/>
            </a:xfrm>
            <a:custGeom>
              <a:avLst/>
              <a:gdLst>
                <a:gd name="T0" fmla="*/ 0 w 109"/>
                <a:gd name="T1" fmla="*/ 0 h 146"/>
                <a:gd name="T2" fmla="*/ 21373 w 109"/>
                <a:gd name="T3" fmla="*/ 0 h 146"/>
                <a:gd name="T4" fmla="*/ 21373 w 109"/>
                <a:gd name="T5" fmla="*/ 45810 h 146"/>
                <a:gd name="T6" fmla="*/ 42747 w 109"/>
                <a:gd name="T7" fmla="*/ 45810 h 146"/>
                <a:gd name="T8" fmla="*/ 42747 w 109"/>
                <a:gd name="T9" fmla="*/ 45810 h 146"/>
                <a:gd name="T10" fmla="*/ 64092 w 109"/>
                <a:gd name="T11" fmla="*/ 91675 h 146"/>
                <a:gd name="T12" fmla="*/ 21373 w 109"/>
                <a:gd name="T13" fmla="*/ 45810 h 146"/>
                <a:gd name="T14" fmla="*/ 0 w 109"/>
                <a:gd name="T15" fmla="*/ 0 h 146"/>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46"/>
                <a:gd name="T26" fmla="*/ 109 w 109"/>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46">
                  <a:moveTo>
                    <a:pt x="0" y="0"/>
                  </a:moveTo>
                  <a:lnTo>
                    <a:pt x="22" y="0"/>
                  </a:lnTo>
                  <a:lnTo>
                    <a:pt x="29" y="27"/>
                  </a:lnTo>
                  <a:lnTo>
                    <a:pt x="57" y="10"/>
                  </a:lnTo>
                  <a:lnTo>
                    <a:pt x="92" y="43"/>
                  </a:lnTo>
                  <a:lnTo>
                    <a:pt x="109" y="146"/>
                  </a:lnTo>
                  <a:lnTo>
                    <a:pt x="33" y="103"/>
                  </a:lnTo>
                  <a:lnTo>
                    <a:pt x="0" y="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90" name="Freeform 369">
              <a:extLst>
                <a:ext uri="{FF2B5EF4-FFF2-40B4-BE49-F238E27FC236}">
                  <a16:creationId xmlns:a16="http://schemas.microsoft.com/office/drawing/2014/main" id="{9C30C2CF-72EF-4BFC-982E-0C4D0430163F}"/>
                </a:ext>
              </a:extLst>
            </p:cNvPr>
            <p:cNvSpPr>
              <a:spLocks noChangeAspect="1"/>
            </p:cNvSpPr>
            <p:nvPr/>
          </p:nvSpPr>
          <p:spPr bwMode="auto">
            <a:xfrm>
              <a:off x="6191149" y="4318111"/>
              <a:ext cx="194849" cy="142512"/>
            </a:xfrm>
            <a:custGeom>
              <a:avLst/>
              <a:gdLst>
                <a:gd name="T0" fmla="*/ 0 w 280"/>
                <a:gd name="T1" fmla="*/ 147387 h 175"/>
                <a:gd name="T2" fmla="*/ 21282 w 280"/>
                <a:gd name="T3" fmla="*/ 147387 h 175"/>
                <a:gd name="T4" fmla="*/ 63847 w 280"/>
                <a:gd name="T5" fmla="*/ 147387 h 175"/>
                <a:gd name="T6" fmla="*/ 85129 w 280"/>
                <a:gd name="T7" fmla="*/ 147387 h 175"/>
                <a:gd name="T8" fmla="*/ 106411 w 280"/>
                <a:gd name="T9" fmla="*/ 98258 h 175"/>
                <a:gd name="T10" fmla="*/ 127693 w 280"/>
                <a:gd name="T11" fmla="*/ 98258 h 175"/>
                <a:gd name="T12" fmla="*/ 148976 w 280"/>
                <a:gd name="T13" fmla="*/ 49129 h 175"/>
                <a:gd name="T14" fmla="*/ 127693 w 280"/>
                <a:gd name="T15" fmla="*/ 49129 h 175"/>
                <a:gd name="T16" fmla="*/ 106411 w 280"/>
                <a:gd name="T17" fmla="*/ 0 h 175"/>
                <a:gd name="T18" fmla="*/ 85129 w 280"/>
                <a:gd name="T19" fmla="*/ 49129 h 175"/>
                <a:gd name="T20" fmla="*/ 85129 w 280"/>
                <a:gd name="T21" fmla="*/ 98258 h 175"/>
                <a:gd name="T22" fmla="*/ 63847 w 280"/>
                <a:gd name="T23" fmla="*/ 98258 h 175"/>
                <a:gd name="T24" fmla="*/ 42565 w 280"/>
                <a:gd name="T25" fmla="*/ 98258 h 175"/>
                <a:gd name="T26" fmla="*/ 42565 w 280"/>
                <a:gd name="T27" fmla="*/ 98258 h 175"/>
                <a:gd name="T28" fmla="*/ 21282 w 280"/>
                <a:gd name="T29" fmla="*/ 147387 h 175"/>
                <a:gd name="T30" fmla="*/ 0 w 280"/>
                <a:gd name="T31" fmla="*/ 147387 h 1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0"/>
                <a:gd name="T49" fmla="*/ 0 h 175"/>
                <a:gd name="T50" fmla="*/ 280 w 280"/>
                <a:gd name="T51" fmla="*/ 175 h 1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0" h="175">
                  <a:moveTo>
                    <a:pt x="0" y="155"/>
                  </a:moveTo>
                  <a:lnTo>
                    <a:pt x="24" y="175"/>
                  </a:lnTo>
                  <a:lnTo>
                    <a:pt x="113" y="168"/>
                  </a:lnTo>
                  <a:lnTo>
                    <a:pt x="142" y="157"/>
                  </a:lnTo>
                  <a:lnTo>
                    <a:pt x="181" y="76"/>
                  </a:lnTo>
                  <a:lnTo>
                    <a:pt x="230" y="79"/>
                  </a:lnTo>
                  <a:lnTo>
                    <a:pt x="280" y="52"/>
                  </a:lnTo>
                  <a:lnTo>
                    <a:pt x="233" y="30"/>
                  </a:lnTo>
                  <a:lnTo>
                    <a:pt x="219" y="0"/>
                  </a:lnTo>
                  <a:lnTo>
                    <a:pt x="161" y="54"/>
                  </a:lnTo>
                  <a:lnTo>
                    <a:pt x="142" y="85"/>
                  </a:lnTo>
                  <a:lnTo>
                    <a:pt x="126" y="68"/>
                  </a:lnTo>
                  <a:lnTo>
                    <a:pt x="92" y="112"/>
                  </a:lnTo>
                  <a:lnTo>
                    <a:pt x="55" y="117"/>
                  </a:lnTo>
                  <a:lnTo>
                    <a:pt x="42" y="157"/>
                  </a:lnTo>
                  <a:lnTo>
                    <a:pt x="0" y="155"/>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91" name="Freeform 371">
              <a:extLst>
                <a:ext uri="{FF2B5EF4-FFF2-40B4-BE49-F238E27FC236}">
                  <a16:creationId xmlns:a16="http://schemas.microsoft.com/office/drawing/2014/main" id="{AF096910-29D8-49EF-8BB5-F58AD3A687C0}"/>
                </a:ext>
              </a:extLst>
            </p:cNvPr>
            <p:cNvSpPr>
              <a:spLocks noChangeAspect="1"/>
            </p:cNvSpPr>
            <p:nvPr/>
          </p:nvSpPr>
          <p:spPr bwMode="auto">
            <a:xfrm>
              <a:off x="5744143" y="3130514"/>
              <a:ext cx="648405" cy="314509"/>
            </a:xfrm>
            <a:custGeom>
              <a:avLst/>
              <a:gdLst>
                <a:gd name="T0" fmla="*/ 0 w 930"/>
                <a:gd name="T1" fmla="*/ 45419 h 391"/>
                <a:gd name="T2" fmla="*/ 21216 w 930"/>
                <a:gd name="T3" fmla="*/ 90839 h 391"/>
                <a:gd name="T4" fmla="*/ 42432 w 930"/>
                <a:gd name="T5" fmla="*/ 90839 h 391"/>
                <a:gd name="T6" fmla="*/ 42432 w 930"/>
                <a:gd name="T7" fmla="*/ 181733 h 391"/>
                <a:gd name="T8" fmla="*/ 106108 w 930"/>
                <a:gd name="T9" fmla="*/ 181733 h 391"/>
                <a:gd name="T10" fmla="*/ 127324 w 930"/>
                <a:gd name="T11" fmla="*/ 227152 h 391"/>
                <a:gd name="T12" fmla="*/ 191000 w 930"/>
                <a:gd name="T13" fmla="*/ 227152 h 391"/>
                <a:gd name="T14" fmla="*/ 254648 w 930"/>
                <a:gd name="T15" fmla="*/ 272572 h 391"/>
                <a:gd name="T16" fmla="*/ 339540 w 930"/>
                <a:gd name="T17" fmla="*/ 227152 h 391"/>
                <a:gd name="T18" fmla="*/ 381972 w 930"/>
                <a:gd name="T19" fmla="*/ 181733 h 391"/>
                <a:gd name="T20" fmla="*/ 381972 w 930"/>
                <a:gd name="T21" fmla="*/ 181733 h 391"/>
                <a:gd name="T22" fmla="*/ 403216 w 930"/>
                <a:gd name="T23" fmla="*/ 181733 h 391"/>
                <a:gd name="T24" fmla="*/ 445648 w 930"/>
                <a:gd name="T25" fmla="*/ 136258 h 391"/>
                <a:gd name="T26" fmla="*/ 488080 w 930"/>
                <a:gd name="T27" fmla="*/ 136258 h 391"/>
                <a:gd name="T28" fmla="*/ 466864 w 930"/>
                <a:gd name="T29" fmla="*/ 90839 h 391"/>
                <a:gd name="T30" fmla="*/ 445648 w 930"/>
                <a:gd name="T31" fmla="*/ 90839 h 391"/>
                <a:gd name="T32" fmla="*/ 445648 w 930"/>
                <a:gd name="T33" fmla="*/ 45419 h 391"/>
                <a:gd name="T34" fmla="*/ 445648 w 930"/>
                <a:gd name="T35" fmla="*/ 45419 h 391"/>
                <a:gd name="T36" fmla="*/ 403216 w 930"/>
                <a:gd name="T37" fmla="*/ 45419 h 391"/>
                <a:gd name="T38" fmla="*/ 339540 w 930"/>
                <a:gd name="T39" fmla="*/ 45419 h 391"/>
                <a:gd name="T40" fmla="*/ 275892 w 930"/>
                <a:gd name="T41" fmla="*/ 0 h 391"/>
                <a:gd name="T42" fmla="*/ 233432 w 930"/>
                <a:gd name="T43" fmla="*/ 45419 h 391"/>
                <a:gd name="T44" fmla="*/ 212216 w 930"/>
                <a:gd name="T45" fmla="*/ 0 h 391"/>
                <a:gd name="T46" fmla="*/ 191000 w 930"/>
                <a:gd name="T47" fmla="*/ 0 h 391"/>
                <a:gd name="T48" fmla="*/ 169784 w 930"/>
                <a:gd name="T49" fmla="*/ 0 h 391"/>
                <a:gd name="T50" fmla="*/ 169784 w 930"/>
                <a:gd name="T51" fmla="*/ 45419 h 391"/>
                <a:gd name="T52" fmla="*/ 63676 w 930"/>
                <a:gd name="T53" fmla="*/ 0 h 391"/>
                <a:gd name="T54" fmla="*/ 0 w 930"/>
                <a:gd name="T55" fmla="*/ 45419 h 3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30"/>
                <a:gd name="T85" fmla="*/ 0 h 391"/>
                <a:gd name="T86" fmla="*/ 930 w 930"/>
                <a:gd name="T87" fmla="*/ 391 h 3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30" h="391">
                  <a:moveTo>
                    <a:pt x="0" y="123"/>
                  </a:moveTo>
                  <a:lnTo>
                    <a:pt x="28" y="163"/>
                  </a:lnTo>
                  <a:lnTo>
                    <a:pt x="69" y="177"/>
                  </a:lnTo>
                  <a:lnTo>
                    <a:pt x="86" y="261"/>
                  </a:lnTo>
                  <a:lnTo>
                    <a:pt x="216" y="292"/>
                  </a:lnTo>
                  <a:lnTo>
                    <a:pt x="270" y="350"/>
                  </a:lnTo>
                  <a:lnTo>
                    <a:pt x="376" y="345"/>
                  </a:lnTo>
                  <a:lnTo>
                    <a:pt x="497" y="391"/>
                  </a:lnTo>
                  <a:lnTo>
                    <a:pt x="659" y="350"/>
                  </a:lnTo>
                  <a:lnTo>
                    <a:pt x="708" y="317"/>
                  </a:lnTo>
                  <a:lnTo>
                    <a:pt x="708" y="272"/>
                  </a:lnTo>
                  <a:lnTo>
                    <a:pt x="753" y="276"/>
                  </a:lnTo>
                  <a:lnTo>
                    <a:pt x="851" y="211"/>
                  </a:lnTo>
                  <a:lnTo>
                    <a:pt x="930" y="208"/>
                  </a:lnTo>
                  <a:lnTo>
                    <a:pt x="892" y="159"/>
                  </a:lnTo>
                  <a:lnTo>
                    <a:pt x="817" y="171"/>
                  </a:lnTo>
                  <a:lnTo>
                    <a:pt x="815" y="116"/>
                  </a:lnTo>
                  <a:lnTo>
                    <a:pt x="835" y="85"/>
                  </a:lnTo>
                  <a:lnTo>
                    <a:pt x="783" y="78"/>
                  </a:lnTo>
                  <a:lnTo>
                    <a:pt x="643" y="112"/>
                  </a:lnTo>
                  <a:lnTo>
                    <a:pt x="521" y="62"/>
                  </a:lnTo>
                  <a:lnTo>
                    <a:pt x="441" y="70"/>
                  </a:lnTo>
                  <a:lnTo>
                    <a:pt x="413" y="29"/>
                  </a:lnTo>
                  <a:lnTo>
                    <a:pt x="335" y="0"/>
                  </a:lnTo>
                  <a:lnTo>
                    <a:pt x="294" y="30"/>
                  </a:lnTo>
                  <a:lnTo>
                    <a:pt x="291" y="84"/>
                  </a:lnTo>
                  <a:lnTo>
                    <a:pt x="116" y="61"/>
                  </a:lnTo>
                  <a:lnTo>
                    <a:pt x="0" y="123"/>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92" name="Freeform 373">
              <a:extLst>
                <a:ext uri="{FF2B5EF4-FFF2-40B4-BE49-F238E27FC236}">
                  <a16:creationId xmlns:a16="http://schemas.microsoft.com/office/drawing/2014/main" id="{5908110F-5AB4-4203-A495-BAF1A473647E}"/>
                </a:ext>
              </a:extLst>
            </p:cNvPr>
            <p:cNvSpPr>
              <a:spLocks noChangeAspect="1"/>
            </p:cNvSpPr>
            <p:nvPr/>
          </p:nvSpPr>
          <p:spPr bwMode="auto">
            <a:xfrm>
              <a:off x="5585316" y="3748064"/>
              <a:ext cx="163739" cy="98284"/>
            </a:xfrm>
            <a:custGeom>
              <a:avLst/>
              <a:gdLst>
                <a:gd name="T0" fmla="*/ 0 w 235"/>
                <a:gd name="T1" fmla="*/ 51134 h 120"/>
                <a:gd name="T2" fmla="*/ 20914 w 235"/>
                <a:gd name="T3" fmla="*/ 0 h 120"/>
                <a:gd name="T4" fmla="*/ 62713 w 235"/>
                <a:gd name="T5" fmla="*/ 51134 h 120"/>
                <a:gd name="T6" fmla="*/ 83599 w 235"/>
                <a:gd name="T7" fmla="*/ 102267 h 120"/>
                <a:gd name="T8" fmla="*/ 125426 w 235"/>
                <a:gd name="T9" fmla="*/ 102267 h 120"/>
                <a:gd name="T10" fmla="*/ 125426 w 235"/>
                <a:gd name="T11" fmla="*/ 102267 h 120"/>
                <a:gd name="T12" fmla="*/ 41800 w 235"/>
                <a:gd name="T13" fmla="*/ 102267 h 120"/>
                <a:gd name="T14" fmla="*/ 0 w 235"/>
                <a:gd name="T15" fmla="*/ 51134 h 120"/>
                <a:gd name="T16" fmla="*/ 0 60000 65536"/>
                <a:gd name="T17" fmla="*/ 0 60000 65536"/>
                <a:gd name="T18" fmla="*/ 0 60000 65536"/>
                <a:gd name="T19" fmla="*/ 0 60000 65536"/>
                <a:gd name="T20" fmla="*/ 0 60000 65536"/>
                <a:gd name="T21" fmla="*/ 0 60000 65536"/>
                <a:gd name="T22" fmla="*/ 0 60000 65536"/>
                <a:gd name="T23" fmla="*/ 0 60000 65536"/>
                <a:gd name="T24" fmla="*/ 0 w 235"/>
                <a:gd name="T25" fmla="*/ 0 h 120"/>
                <a:gd name="T26" fmla="*/ 235 w 235"/>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5" h="120">
                  <a:moveTo>
                    <a:pt x="0" y="47"/>
                  </a:moveTo>
                  <a:lnTo>
                    <a:pt x="28" y="0"/>
                  </a:lnTo>
                  <a:lnTo>
                    <a:pt x="122" y="31"/>
                  </a:lnTo>
                  <a:lnTo>
                    <a:pt x="171" y="76"/>
                  </a:lnTo>
                  <a:lnTo>
                    <a:pt x="235" y="76"/>
                  </a:lnTo>
                  <a:lnTo>
                    <a:pt x="231" y="120"/>
                  </a:lnTo>
                  <a:lnTo>
                    <a:pt x="78" y="92"/>
                  </a:lnTo>
                  <a:lnTo>
                    <a:pt x="0" y="47"/>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93" name="Freeform 379">
              <a:extLst>
                <a:ext uri="{FF2B5EF4-FFF2-40B4-BE49-F238E27FC236}">
                  <a16:creationId xmlns:a16="http://schemas.microsoft.com/office/drawing/2014/main" id="{B64C0025-7694-4B4C-B3EE-FC1417416207}"/>
                </a:ext>
              </a:extLst>
            </p:cNvPr>
            <p:cNvSpPr>
              <a:spLocks noChangeAspect="1"/>
            </p:cNvSpPr>
            <p:nvPr/>
          </p:nvSpPr>
          <p:spPr bwMode="auto">
            <a:xfrm>
              <a:off x="5192343" y="3569515"/>
              <a:ext cx="345489" cy="343994"/>
            </a:xfrm>
            <a:custGeom>
              <a:avLst/>
              <a:gdLst>
                <a:gd name="T0" fmla="*/ 0 w 491"/>
                <a:gd name="T1" fmla="*/ 140262 h 426"/>
                <a:gd name="T2" fmla="*/ 21702 w 491"/>
                <a:gd name="T3" fmla="*/ 140262 h 426"/>
                <a:gd name="T4" fmla="*/ 86867 w 491"/>
                <a:gd name="T5" fmla="*/ 140262 h 426"/>
                <a:gd name="T6" fmla="*/ 86867 w 491"/>
                <a:gd name="T7" fmla="*/ 140262 h 426"/>
                <a:gd name="T8" fmla="*/ 130300 w 491"/>
                <a:gd name="T9" fmla="*/ 140262 h 426"/>
                <a:gd name="T10" fmla="*/ 152003 w 491"/>
                <a:gd name="T11" fmla="*/ 140262 h 426"/>
                <a:gd name="T12" fmla="*/ 152003 w 491"/>
                <a:gd name="T13" fmla="*/ 93526 h 426"/>
                <a:gd name="T14" fmla="*/ 152003 w 491"/>
                <a:gd name="T15" fmla="*/ 93526 h 426"/>
                <a:gd name="T16" fmla="*/ 173705 w 491"/>
                <a:gd name="T17" fmla="*/ 93526 h 426"/>
                <a:gd name="T18" fmla="*/ 173705 w 491"/>
                <a:gd name="T19" fmla="*/ 46735 h 426"/>
                <a:gd name="T20" fmla="*/ 173705 w 491"/>
                <a:gd name="T21" fmla="*/ 46735 h 426"/>
                <a:gd name="T22" fmla="*/ 217139 w 491"/>
                <a:gd name="T23" fmla="*/ 0 h 426"/>
                <a:gd name="T24" fmla="*/ 260572 w 491"/>
                <a:gd name="T25" fmla="*/ 46735 h 426"/>
                <a:gd name="T26" fmla="*/ 260572 w 491"/>
                <a:gd name="T27" fmla="*/ 93526 h 426"/>
                <a:gd name="T28" fmla="*/ 217139 w 491"/>
                <a:gd name="T29" fmla="*/ 93526 h 426"/>
                <a:gd name="T30" fmla="*/ 217139 w 491"/>
                <a:gd name="T31" fmla="*/ 93526 h 426"/>
                <a:gd name="T32" fmla="*/ 238870 w 491"/>
                <a:gd name="T33" fmla="*/ 140262 h 426"/>
                <a:gd name="T34" fmla="*/ 217139 w 491"/>
                <a:gd name="T35" fmla="*/ 140262 h 426"/>
                <a:gd name="T36" fmla="*/ 217139 w 491"/>
                <a:gd name="T37" fmla="*/ 140262 h 426"/>
                <a:gd name="T38" fmla="*/ 173705 w 491"/>
                <a:gd name="T39" fmla="*/ 233732 h 426"/>
                <a:gd name="T40" fmla="*/ 152003 w 491"/>
                <a:gd name="T41" fmla="*/ 233732 h 426"/>
                <a:gd name="T42" fmla="*/ 152003 w 491"/>
                <a:gd name="T43" fmla="*/ 233732 h 426"/>
                <a:gd name="T44" fmla="*/ 173705 w 491"/>
                <a:gd name="T45" fmla="*/ 327259 h 426"/>
                <a:gd name="T46" fmla="*/ 130300 w 491"/>
                <a:gd name="T47" fmla="*/ 327259 h 426"/>
                <a:gd name="T48" fmla="*/ 108569 w 491"/>
                <a:gd name="T49" fmla="*/ 327259 h 426"/>
                <a:gd name="T50" fmla="*/ 86867 w 491"/>
                <a:gd name="T51" fmla="*/ 280523 h 426"/>
                <a:gd name="T52" fmla="*/ 21702 w 491"/>
                <a:gd name="T53" fmla="*/ 280523 h 426"/>
                <a:gd name="T54" fmla="*/ 43434 w 491"/>
                <a:gd name="T55" fmla="*/ 280523 h 426"/>
                <a:gd name="T56" fmla="*/ 0 w 491"/>
                <a:gd name="T57" fmla="*/ 140262 h 4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1"/>
                <a:gd name="T88" fmla="*/ 0 h 426"/>
                <a:gd name="T89" fmla="*/ 491 w 491"/>
                <a:gd name="T90" fmla="*/ 426 h 4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1" h="426">
                  <a:moveTo>
                    <a:pt x="0" y="235"/>
                  </a:moveTo>
                  <a:lnTo>
                    <a:pt x="47" y="249"/>
                  </a:lnTo>
                  <a:lnTo>
                    <a:pt x="153" y="235"/>
                  </a:lnTo>
                  <a:lnTo>
                    <a:pt x="173" y="191"/>
                  </a:lnTo>
                  <a:lnTo>
                    <a:pt x="246" y="167"/>
                  </a:lnTo>
                  <a:lnTo>
                    <a:pt x="255" y="130"/>
                  </a:lnTo>
                  <a:lnTo>
                    <a:pt x="277" y="120"/>
                  </a:lnTo>
                  <a:lnTo>
                    <a:pt x="267" y="102"/>
                  </a:lnTo>
                  <a:lnTo>
                    <a:pt x="294" y="100"/>
                  </a:lnTo>
                  <a:lnTo>
                    <a:pt x="313" y="62"/>
                  </a:lnTo>
                  <a:lnTo>
                    <a:pt x="304" y="27"/>
                  </a:lnTo>
                  <a:lnTo>
                    <a:pt x="402" y="0"/>
                  </a:lnTo>
                  <a:lnTo>
                    <a:pt x="491" y="54"/>
                  </a:lnTo>
                  <a:lnTo>
                    <a:pt x="467" y="76"/>
                  </a:lnTo>
                  <a:lnTo>
                    <a:pt x="382" y="76"/>
                  </a:lnTo>
                  <a:lnTo>
                    <a:pt x="384" y="126"/>
                  </a:lnTo>
                  <a:lnTo>
                    <a:pt x="422" y="157"/>
                  </a:lnTo>
                  <a:lnTo>
                    <a:pt x="399" y="171"/>
                  </a:lnTo>
                  <a:lnTo>
                    <a:pt x="405" y="198"/>
                  </a:lnTo>
                  <a:lnTo>
                    <a:pt x="318" y="296"/>
                  </a:lnTo>
                  <a:lnTo>
                    <a:pt x="280" y="294"/>
                  </a:lnTo>
                  <a:lnTo>
                    <a:pt x="255" y="318"/>
                  </a:lnTo>
                  <a:lnTo>
                    <a:pt x="299" y="406"/>
                  </a:lnTo>
                  <a:lnTo>
                    <a:pt x="233" y="406"/>
                  </a:lnTo>
                  <a:lnTo>
                    <a:pt x="209" y="426"/>
                  </a:lnTo>
                  <a:lnTo>
                    <a:pt x="158" y="373"/>
                  </a:lnTo>
                  <a:lnTo>
                    <a:pt x="23" y="383"/>
                  </a:lnTo>
                  <a:lnTo>
                    <a:pt x="68" y="321"/>
                  </a:lnTo>
                  <a:lnTo>
                    <a:pt x="0" y="235"/>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94" name="Freeform 381">
              <a:extLst>
                <a:ext uri="{FF2B5EF4-FFF2-40B4-BE49-F238E27FC236}">
                  <a16:creationId xmlns:a16="http://schemas.microsoft.com/office/drawing/2014/main" id="{3DB3CC86-51E7-47EA-BB1F-3EE5F5BBD2CC}"/>
                </a:ext>
              </a:extLst>
            </p:cNvPr>
            <p:cNvSpPr>
              <a:spLocks noChangeAspect="1"/>
            </p:cNvSpPr>
            <p:nvPr/>
          </p:nvSpPr>
          <p:spPr bwMode="auto">
            <a:xfrm>
              <a:off x="6836279" y="4542527"/>
              <a:ext cx="203036" cy="185101"/>
            </a:xfrm>
            <a:custGeom>
              <a:avLst/>
              <a:gdLst>
                <a:gd name="T0" fmla="*/ 0 w 291"/>
                <a:gd name="T1" fmla="*/ 0 h 228"/>
                <a:gd name="T2" fmla="*/ 21398 w 291"/>
                <a:gd name="T3" fmla="*/ 144459 h 228"/>
                <a:gd name="T4" fmla="*/ 21398 w 291"/>
                <a:gd name="T5" fmla="*/ 192593 h 228"/>
                <a:gd name="T6" fmla="*/ 64194 w 291"/>
                <a:gd name="T7" fmla="*/ 144459 h 228"/>
                <a:gd name="T8" fmla="*/ 85592 w 291"/>
                <a:gd name="T9" fmla="*/ 144459 h 228"/>
                <a:gd name="T10" fmla="*/ 107019 w 291"/>
                <a:gd name="T11" fmla="*/ 192593 h 228"/>
                <a:gd name="T12" fmla="*/ 171214 w 291"/>
                <a:gd name="T13" fmla="*/ 192593 h 228"/>
                <a:gd name="T14" fmla="*/ 107019 w 291"/>
                <a:gd name="T15" fmla="*/ 144459 h 228"/>
                <a:gd name="T16" fmla="*/ 107019 w 291"/>
                <a:gd name="T17" fmla="*/ 96325 h 228"/>
                <a:gd name="T18" fmla="*/ 85592 w 291"/>
                <a:gd name="T19" fmla="*/ 96325 h 228"/>
                <a:gd name="T20" fmla="*/ 64194 w 291"/>
                <a:gd name="T21" fmla="*/ 48134 h 228"/>
                <a:gd name="T22" fmla="*/ 0 w 291"/>
                <a:gd name="T23" fmla="*/ 0 h 2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1"/>
                <a:gd name="T37" fmla="*/ 0 h 228"/>
                <a:gd name="T38" fmla="*/ 291 w 291"/>
                <a:gd name="T39" fmla="*/ 228 h 2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1" h="228">
                  <a:moveTo>
                    <a:pt x="0" y="0"/>
                  </a:moveTo>
                  <a:lnTo>
                    <a:pt x="4" y="190"/>
                  </a:lnTo>
                  <a:lnTo>
                    <a:pt x="50" y="195"/>
                  </a:lnTo>
                  <a:lnTo>
                    <a:pt x="99" y="144"/>
                  </a:lnTo>
                  <a:lnTo>
                    <a:pt x="150" y="167"/>
                  </a:lnTo>
                  <a:lnTo>
                    <a:pt x="198" y="217"/>
                  </a:lnTo>
                  <a:lnTo>
                    <a:pt x="291" y="228"/>
                  </a:lnTo>
                  <a:lnTo>
                    <a:pt x="185" y="143"/>
                  </a:lnTo>
                  <a:lnTo>
                    <a:pt x="192" y="102"/>
                  </a:lnTo>
                  <a:lnTo>
                    <a:pt x="142" y="86"/>
                  </a:lnTo>
                  <a:lnTo>
                    <a:pt x="97" y="35"/>
                  </a:lnTo>
                  <a:lnTo>
                    <a:pt x="0" y="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95" name="Freeform 382">
              <a:extLst>
                <a:ext uri="{FF2B5EF4-FFF2-40B4-BE49-F238E27FC236}">
                  <a16:creationId xmlns:a16="http://schemas.microsoft.com/office/drawing/2014/main" id="{E4D3ABEF-C530-4B99-83C6-7F35C269626F}"/>
                </a:ext>
              </a:extLst>
            </p:cNvPr>
            <p:cNvSpPr>
              <a:spLocks noChangeAspect="1"/>
            </p:cNvSpPr>
            <p:nvPr/>
          </p:nvSpPr>
          <p:spPr bwMode="auto">
            <a:xfrm>
              <a:off x="6982007" y="4581841"/>
              <a:ext cx="88419" cy="47503"/>
            </a:xfrm>
            <a:custGeom>
              <a:avLst/>
              <a:gdLst>
                <a:gd name="T0" fmla="*/ 0 w 124"/>
                <a:gd name="T1" fmla="*/ 49685 h 58"/>
                <a:gd name="T2" fmla="*/ 48508 w 124"/>
                <a:gd name="T3" fmla="*/ 49685 h 58"/>
                <a:gd name="T4" fmla="*/ 72778 w 124"/>
                <a:gd name="T5" fmla="*/ 49685 h 58"/>
                <a:gd name="T6" fmla="*/ 72778 w 124"/>
                <a:gd name="T7" fmla="*/ 0 h 58"/>
                <a:gd name="T8" fmla="*/ 48508 w 124"/>
                <a:gd name="T9" fmla="*/ 49685 h 58"/>
                <a:gd name="T10" fmla="*/ 0 w 124"/>
                <a:gd name="T11" fmla="*/ 49685 h 58"/>
                <a:gd name="T12" fmla="*/ 0 60000 65536"/>
                <a:gd name="T13" fmla="*/ 0 60000 65536"/>
                <a:gd name="T14" fmla="*/ 0 60000 65536"/>
                <a:gd name="T15" fmla="*/ 0 60000 65536"/>
                <a:gd name="T16" fmla="*/ 0 60000 65536"/>
                <a:gd name="T17" fmla="*/ 0 60000 65536"/>
                <a:gd name="T18" fmla="*/ 0 w 124"/>
                <a:gd name="T19" fmla="*/ 0 h 58"/>
                <a:gd name="T20" fmla="*/ 124 w 12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24" h="58">
                  <a:moveTo>
                    <a:pt x="0" y="38"/>
                  </a:moveTo>
                  <a:lnTo>
                    <a:pt x="73" y="58"/>
                  </a:lnTo>
                  <a:lnTo>
                    <a:pt x="124" y="17"/>
                  </a:lnTo>
                  <a:lnTo>
                    <a:pt x="102" y="0"/>
                  </a:lnTo>
                  <a:lnTo>
                    <a:pt x="87" y="23"/>
                  </a:lnTo>
                  <a:lnTo>
                    <a:pt x="0" y="38"/>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96" name="Freeform 383">
              <a:extLst>
                <a:ext uri="{FF2B5EF4-FFF2-40B4-BE49-F238E27FC236}">
                  <a16:creationId xmlns:a16="http://schemas.microsoft.com/office/drawing/2014/main" id="{15FCD1E5-9554-4A1A-950F-DF5DF219846C}"/>
                </a:ext>
              </a:extLst>
            </p:cNvPr>
            <p:cNvSpPr>
              <a:spLocks noChangeAspect="1"/>
            </p:cNvSpPr>
            <p:nvPr/>
          </p:nvSpPr>
          <p:spPr bwMode="auto">
            <a:xfrm>
              <a:off x="7036040" y="4544165"/>
              <a:ext cx="44210" cy="49142"/>
            </a:xfrm>
            <a:custGeom>
              <a:avLst/>
              <a:gdLst>
                <a:gd name="T0" fmla="*/ 0 w 64"/>
                <a:gd name="T1" fmla="*/ 0 h 59"/>
                <a:gd name="T2" fmla="*/ 20057 w 64"/>
                <a:gd name="T3" fmla="*/ 54704 h 59"/>
                <a:gd name="T4" fmla="*/ 40114 w 64"/>
                <a:gd name="T5" fmla="*/ 54704 h 59"/>
                <a:gd name="T6" fmla="*/ 40114 w 64"/>
                <a:gd name="T7" fmla="*/ 54704 h 59"/>
                <a:gd name="T8" fmla="*/ 0 w 64"/>
                <a:gd name="T9" fmla="*/ 0 h 59"/>
                <a:gd name="T10" fmla="*/ 0 60000 65536"/>
                <a:gd name="T11" fmla="*/ 0 60000 65536"/>
                <a:gd name="T12" fmla="*/ 0 60000 65536"/>
                <a:gd name="T13" fmla="*/ 0 60000 65536"/>
                <a:gd name="T14" fmla="*/ 0 60000 65536"/>
                <a:gd name="T15" fmla="*/ 0 w 64"/>
                <a:gd name="T16" fmla="*/ 0 h 59"/>
                <a:gd name="T17" fmla="*/ 64 w 64"/>
                <a:gd name="T18" fmla="*/ 59 h 59"/>
              </a:gdLst>
              <a:ahLst/>
              <a:cxnLst>
                <a:cxn ang="T10">
                  <a:pos x="T0" y="T1"/>
                </a:cxn>
                <a:cxn ang="T11">
                  <a:pos x="T2" y="T3"/>
                </a:cxn>
                <a:cxn ang="T12">
                  <a:pos x="T4" y="T5"/>
                </a:cxn>
                <a:cxn ang="T13">
                  <a:pos x="T6" y="T7"/>
                </a:cxn>
                <a:cxn ang="T14">
                  <a:pos x="T8" y="T9"/>
                </a:cxn>
              </a:cxnLst>
              <a:rect l="T15" t="T16" r="T17" b="T18"/>
              <a:pathLst>
                <a:path w="64" h="59">
                  <a:moveTo>
                    <a:pt x="0" y="0"/>
                  </a:moveTo>
                  <a:lnTo>
                    <a:pt x="49" y="27"/>
                  </a:lnTo>
                  <a:lnTo>
                    <a:pt x="64" y="59"/>
                  </a:lnTo>
                  <a:lnTo>
                    <a:pt x="63" y="35"/>
                  </a:lnTo>
                  <a:lnTo>
                    <a:pt x="0" y="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97" name="Freeform 386">
              <a:extLst>
                <a:ext uri="{FF2B5EF4-FFF2-40B4-BE49-F238E27FC236}">
                  <a16:creationId xmlns:a16="http://schemas.microsoft.com/office/drawing/2014/main" id="{0D013F14-965E-4292-9704-3CCBC257B776}"/>
                </a:ext>
              </a:extLst>
            </p:cNvPr>
            <p:cNvSpPr>
              <a:spLocks noChangeAspect="1"/>
            </p:cNvSpPr>
            <p:nvPr/>
          </p:nvSpPr>
          <p:spPr bwMode="auto">
            <a:xfrm>
              <a:off x="6346701" y="4213275"/>
              <a:ext cx="45847" cy="68799"/>
            </a:xfrm>
            <a:custGeom>
              <a:avLst/>
              <a:gdLst>
                <a:gd name="T0" fmla="*/ 0 w 67"/>
                <a:gd name="T1" fmla="*/ 93098 h 85"/>
                <a:gd name="T2" fmla="*/ 18563 w 67"/>
                <a:gd name="T3" fmla="*/ 46549 h 85"/>
                <a:gd name="T4" fmla="*/ 37151 w 67"/>
                <a:gd name="T5" fmla="*/ 0 h 85"/>
                <a:gd name="T6" fmla="*/ 0 w 67"/>
                <a:gd name="T7" fmla="*/ 93098 h 85"/>
                <a:gd name="T8" fmla="*/ 0 60000 65536"/>
                <a:gd name="T9" fmla="*/ 0 60000 65536"/>
                <a:gd name="T10" fmla="*/ 0 60000 65536"/>
                <a:gd name="T11" fmla="*/ 0 60000 65536"/>
                <a:gd name="T12" fmla="*/ 0 w 67"/>
                <a:gd name="T13" fmla="*/ 0 h 85"/>
                <a:gd name="T14" fmla="*/ 67 w 67"/>
                <a:gd name="T15" fmla="*/ 85 h 85"/>
              </a:gdLst>
              <a:ahLst/>
              <a:cxnLst>
                <a:cxn ang="T8">
                  <a:pos x="T0" y="T1"/>
                </a:cxn>
                <a:cxn ang="T9">
                  <a:pos x="T2" y="T3"/>
                </a:cxn>
                <a:cxn ang="T10">
                  <a:pos x="T4" y="T5"/>
                </a:cxn>
                <a:cxn ang="T11">
                  <a:pos x="T6" y="T7"/>
                </a:cxn>
              </a:cxnLst>
              <a:rect l="T12" t="T13" r="T14" b="T15"/>
              <a:pathLst>
                <a:path w="67" h="85">
                  <a:moveTo>
                    <a:pt x="0" y="85"/>
                  </a:moveTo>
                  <a:lnTo>
                    <a:pt x="46" y="44"/>
                  </a:lnTo>
                  <a:lnTo>
                    <a:pt x="67" y="0"/>
                  </a:lnTo>
                  <a:lnTo>
                    <a:pt x="0" y="85"/>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98" name="Freeform 387">
              <a:extLst>
                <a:ext uri="{FF2B5EF4-FFF2-40B4-BE49-F238E27FC236}">
                  <a16:creationId xmlns:a16="http://schemas.microsoft.com/office/drawing/2014/main" id="{6685E4E7-4DFF-4E48-A444-BB0E2735FEFF}"/>
                </a:ext>
              </a:extLst>
            </p:cNvPr>
            <p:cNvSpPr>
              <a:spLocks noChangeAspect="1"/>
            </p:cNvSpPr>
            <p:nvPr/>
          </p:nvSpPr>
          <p:spPr bwMode="auto">
            <a:xfrm>
              <a:off x="6402372" y="4041279"/>
              <a:ext cx="81869" cy="144150"/>
            </a:xfrm>
            <a:custGeom>
              <a:avLst/>
              <a:gdLst>
                <a:gd name="T0" fmla="*/ 0 w 119"/>
                <a:gd name="T1" fmla="*/ 45367 h 178"/>
                <a:gd name="T2" fmla="*/ 21106 w 119"/>
                <a:gd name="T3" fmla="*/ 0 h 178"/>
                <a:gd name="T4" fmla="*/ 42184 w 119"/>
                <a:gd name="T5" fmla="*/ 45367 h 178"/>
                <a:gd name="T6" fmla="*/ 42184 w 119"/>
                <a:gd name="T7" fmla="*/ 45367 h 178"/>
                <a:gd name="T8" fmla="*/ 21106 w 119"/>
                <a:gd name="T9" fmla="*/ 45367 h 178"/>
                <a:gd name="T10" fmla="*/ 21106 w 119"/>
                <a:gd name="T11" fmla="*/ 45367 h 178"/>
                <a:gd name="T12" fmla="*/ 63290 w 119"/>
                <a:gd name="T13" fmla="*/ 136154 h 178"/>
                <a:gd name="T14" fmla="*/ 63290 w 119"/>
                <a:gd name="T15" fmla="*/ 136154 h 178"/>
                <a:gd name="T16" fmla="*/ 42184 w 119"/>
                <a:gd name="T17" fmla="*/ 136154 h 178"/>
                <a:gd name="T18" fmla="*/ 42184 w 119"/>
                <a:gd name="T19" fmla="*/ 136154 h 178"/>
                <a:gd name="T20" fmla="*/ 21106 w 119"/>
                <a:gd name="T21" fmla="*/ 136154 h 178"/>
                <a:gd name="T22" fmla="*/ 0 w 119"/>
                <a:gd name="T23" fmla="*/ 45367 h 1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178"/>
                <a:gd name="T38" fmla="*/ 119 w 119"/>
                <a:gd name="T39" fmla="*/ 178 h 1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178">
                  <a:moveTo>
                    <a:pt x="0" y="69"/>
                  </a:moveTo>
                  <a:lnTo>
                    <a:pt x="22" y="0"/>
                  </a:lnTo>
                  <a:lnTo>
                    <a:pt x="65" y="3"/>
                  </a:lnTo>
                  <a:lnTo>
                    <a:pt x="75" y="48"/>
                  </a:lnTo>
                  <a:lnTo>
                    <a:pt x="44" y="96"/>
                  </a:lnTo>
                  <a:lnTo>
                    <a:pt x="49" y="124"/>
                  </a:lnTo>
                  <a:lnTo>
                    <a:pt x="114" y="141"/>
                  </a:lnTo>
                  <a:lnTo>
                    <a:pt x="119" y="178"/>
                  </a:lnTo>
                  <a:lnTo>
                    <a:pt x="80" y="141"/>
                  </a:lnTo>
                  <a:lnTo>
                    <a:pt x="80" y="160"/>
                  </a:lnTo>
                  <a:lnTo>
                    <a:pt x="22" y="141"/>
                  </a:lnTo>
                  <a:lnTo>
                    <a:pt x="0" y="69"/>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99" name="Freeform 388">
              <a:extLst>
                <a:ext uri="{FF2B5EF4-FFF2-40B4-BE49-F238E27FC236}">
                  <a16:creationId xmlns:a16="http://schemas.microsoft.com/office/drawing/2014/main" id="{9FAE51D1-A023-47F1-9403-281BDAE5DE03}"/>
                </a:ext>
              </a:extLst>
            </p:cNvPr>
            <p:cNvSpPr>
              <a:spLocks noChangeAspect="1"/>
            </p:cNvSpPr>
            <p:nvPr/>
          </p:nvSpPr>
          <p:spPr bwMode="auto">
            <a:xfrm>
              <a:off x="6407284" y="4164133"/>
              <a:ext cx="26198" cy="27848"/>
            </a:xfrm>
            <a:custGeom>
              <a:avLst/>
              <a:gdLst>
                <a:gd name="T0" fmla="*/ 0 w 35"/>
                <a:gd name="T1" fmla="*/ 0 h 38"/>
                <a:gd name="T2" fmla="*/ 38878 w 35"/>
                <a:gd name="T3" fmla="*/ 0 h 38"/>
                <a:gd name="T4" fmla="*/ 77708 w 35"/>
                <a:gd name="T5" fmla="*/ 34946 h 38"/>
                <a:gd name="T6" fmla="*/ 38878 w 35"/>
                <a:gd name="T7" fmla="*/ 34946 h 38"/>
                <a:gd name="T8" fmla="*/ 0 w 35"/>
                <a:gd name="T9" fmla="*/ 0 h 38"/>
                <a:gd name="T10" fmla="*/ 0 60000 65536"/>
                <a:gd name="T11" fmla="*/ 0 60000 65536"/>
                <a:gd name="T12" fmla="*/ 0 60000 65536"/>
                <a:gd name="T13" fmla="*/ 0 60000 65536"/>
                <a:gd name="T14" fmla="*/ 0 60000 65536"/>
                <a:gd name="T15" fmla="*/ 0 w 35"/>
                <a:gd name="T16" fmla="*/ 0 h 38"/>
                <a:gd name="T17" fmla="*/ 35 w 35"/>
                <a:gd name="T18" fmla="*/ 38 h 38"/>
              </a:gdLst>
              <a:ahLst/>
              <a:cxnLst>
                <a:cxn ang="T10">
                  <a:pos x="T0" y="T1"/>
                </a:cxn>
                <a:cxn ang="T11">
                  <a:pos x="T2" y="T3"/>
                </a:cxn>
                <a:cxn ang="T12">
                  <a:pos x="T4" y="T5"/>
                </a:cxn>
                <a:cxn ang="T13">
                  <a:pos x="T6" y="T7"/>
                </a:cxn>
                <a:cxn ang="T14">
                  <a:pos x="T8" y="T9"/>
                </a:cxn>
              </a:cxnLst>
              <a:rect l="T15" t="T16" r="T17" b="T18"/>
              <a:pathLst>
                <a:path w="35" h="38">
                  <a:moveTo>
                    <a:pt x="0" y="0"/>
                  </a:moveTo>
                  <a:lnTo>
                    <a:pt x="18" y="0"/>
                  </a:lnTo>
                  <a:lnTo>
                    <a:pt x="35" y="9"/>
                  </a:lnTo>
                  <a:lnTo>
                    <a:pt x="25" y="38"/>
                  </a:lnTo>
                  <a:lnTo>
                    <a:pt x="0" y="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00" name="Freeform 389">
              <a:extLst>
                <a:ext uri="{FF2B5EF4-FFF2-40B4-BE49-F238E27FC236}">
                  <a16:creationId xmlns:a16="http://schemas.microsoft.com/office/drawing/2014/main" id="{F3E9AE96-D7D6-4F48-A052-15D035CD8416}"/>
                </a:ext>
              </a:extLst>
            </p:cNvPr>
            <p:cNvSpPr>
              <a:spLocks noChangeAspect="1"/>
            </p:cNvSpPr>
            <p:nvPr/>
          </p:nvSpPr>
          <p:spPr bwMode="auto">
            <a:xfrm>
              <a:off x="6440031" y="4200171"/>
              <a:ext cx="24561" cy="37676"/>
            </a:xfrm>
            <a:custGeom>
              <a:avLst/>
              <a:gdLst>
                <a:gd name="T0" fmla="*/ 0 w 32"/>
                <a:gd name="T1" fmla="*/ 0 h 46"/>
                <a:gd name="T2" fmla="*/ 33014 w 32"/>
                <a:gd name="T3" fmla="*/ 43384 h 46"/>
                <a:gd name="T4" fmla="*/ 33014 w 32"/>
                <a:gd name="T5" fmla="*/ 43384 h 46"/>
                <a:gd name="T6" fmla="*/ 0 w 32"/>
                <a:gd name="T7" fmla="*/ 0 h 46"/>
                <a:gd name="T8" fmla="*/ 0 60000 65536"/>
                <a:gd name="T9" fmla="*/ 0 60000 65536"/>
                <a:gd name="T10" fmla="*/ 0 60000 65536"/>
                <a:gd name="T11" fmla="*/ 0 60000 65536"/>
                <a:gd name="T12" fmla="*/ 0 w 32"/>
                <a:gd name="T13" fmla="*/ 0 h 46"/>
                <a:gd name="T14" fmla="*/ 32 w 32"/>
                <a:gd name="T15" fmla="*/ 46 h 46"/>
              </a:gdLst>
              <a:ahLst/>
              <a:cxnLst>
                <a:cxn ang="T8">
                  <a:pos x="T0" y="T1"/>
                </a:cxn>
                <a:cxn ang="T9">
                  <a:pos x="T2" y="T3"/>
                </a:cxn>
                <a:cxn ang="T10">
                  <a:pos x="T4" y="T5"/>
                </a:cxn>
                <a:cxn ang="T11">
                  <a:pos x="T6" y="T7"/>
                </a:cxn>
              </a:cxnLst>
              <a:rect l="T12" t="T13" r="T14" b="T15"/>
              <a:pathLst>
                <a:path w="32" h="46">
                  <a:moveTo>
                    <a:pt x="0" y="0"/>
                  </a:moveTo>
                  <a:lnTo>
                    <a:pt x="2" y="46"/>
                  </a:lnTo>
                  <a:lnTo>
                    <a:pt x="32" y="27"/>
                  </a:lnTo>
                  <a:lnTo>
                    <a:pt x="0" y="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01" name="Freeform 390">
              <a:extLst>
                <a:ext uri="{FF2B5EF4-FFF2-40B4-BE49-F238E27FC236}">
                  <a16:creationId xmlns:a16="http://schemas.microsoft.com/office/drawing/2014/main" id="{1CEDB0F7-13EC-482D-807D-3B26A9D595FD}"/>
                </a:ext>
              </a:extLst>
            </p:cNvPr>
            <p:cNvSpPr>
              <a:spLocks noChangeAspect="1"/>
            </p:cNvSpPr>
            <p:nvPr/>
          </p:nvSpPr>
          <p:spPr bwMode="auto">
            <a:xfrm>
              <a:off x="6443306" y="4250951"/>
              <a:ext cx="90057" cy="99922"/>
            </a:xfrm>
            <a:custGeom>
              <a:avLst/>
              <a:gdLst>
                <a:gd name="T0" fmla="*/ 0 w 128"/>
                <a:gd name="T1" fmla="*/ 98778 h 122"/>
                <a:gd name="T2" fmla="*/ 20654 w 128"/>
                <a:gd name="T3" fmla="*/ 49359 h 122"/>
                <a:gd name="T4" fmla="*/ 41281 w 128"/>
                <a:gd name="T5" fmla="*/ 49359 h 122"/>
                <a:gd name="T6" fmla="*/ 61936 w 128"/>
                <a:gd name="T7" fmla="*/ 0 h 122"/>
                <a:gd name="T8" fmla="*/ 61936 w 128"/>
                <a:gd name="T9" fmla="*/ 49359 h 122"/>
                <a:gd name="T10" fmla="*/ 61936 w 128"/>
                <a:gd name="T11" fmla="*/ 98778 h 122"/>
                <a:gd name="T12" fmla="*/ 61936 w 128"/>
                <a:gd name="T13" fmla="*/ 98778 h 122"/>
                <a:gd name="T14" fmla="*/ 61936 w 128"/>
                <a:gd name="T15" fmla="*/ 98778 h 122"/>
                <a:gd name="T16" fmla="*/ 41281 w 128"/>
                <a:gd name="T17" fmla="*/ 98778 h 122"/>
                <a:gd name="T18" fmla="*/ 20654 w 128"/>
                <a:gd name="T19" fmla="*/ 49359 h 122"/>
                <a:gd name="T20" fmla="*/ 0 w 128"/>
                <a:gd name="T21" fmla="*/ 98778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122"/>
                <a:gd name="T35" fmla="*/ 128 w 128"/>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122">
                  <a:moveTo>
                    <a:pt x="0" y="84"/>
                  </a:moveTo>
                  <a:lnTo>
                    <a:pt x="29" y="40"/>
                  </a:lnTo>
                  <a:lnTo>
                    <a:pt x="60" y="48"/>
                  </a:lnTo>
                  <a:lnTo>
                    <a:pt x="107" y="0"/>
                  </a:lnTo>
                  <a:lnTo>
                    <a:pt x="128" y="29"/>
                  </a:lnTo>
                  <a:lnTo>
                    <a:pt x="125" y="101"/>
                  </a:lnTo>
                  <a:lnTo>
                    <a:pt x="112" y="71"/>
                  </a:lnTo>
                  <a:lnTo>
                    <a:pt x="101" y="122"/>
                  </a:lnTo>
                  <a:lnTo>
                    <a:pt x="70" y="108"/>
                  </a:lnTo>
                  <a:lnTo>
                    <a:pt x="50" y="56"/>
                  </a:lnTo>
                  <a:lnTo>
                    <a:pt x="0" y="84"/>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02" name="Freeform 391">
              <a:extLst>
                <a:ext uri="{FF2B5EF4-FFF2-40B4-BE49-F238E27FC236}">
                  <a16:creationId xmlns:a16="http://schemas.microsoft.com/office/drawing/2014/main" id="{8842C0A7-017A-46A9-A709-8FD143EF5B79}"/>
                </a:ext>
              </a:extLst>
            </p:cNvPr>
            <p:cNvSpPr>
              <a:spLocks noChangeAspect="1"/>
            </p:cNvSpPr>
            <p:nvPr/>
          </p:nvSpPr>
          <p:spPr bwMode="auto">
            <a:xfrm>
              <a:off x="6454768" y="4229656"/>
              <a:ext cx="19649" cy="37676"/>
            </a:xfrm>
            <a:custGeom>
              <a:avLst/>
              <a:gdLst>
                <a:gd name="T0" fmla="*/ 0 w 28"/>
                <a:gd name="T1" fmla="*/ 43384 h 48"/>
                <a:gd name="T2" fmla="*/ 18775 w 28"/>
                <a:gd name="T3" fmla="*/ 43384 h 48"/>
                <a:gd name="T4" fmla="*/ 18775 w 28"/>
                <a:gd name="T5" fmla="*/ 0 h 48"/>
                <a:gd name="T6" fmla="*/ 18775 w 28"/>
                <a:gd name="T7" fmla="*/ 43384 h 48"/>
                <a:gd name="T8" fmla="*/ 0 w 28"/>
                <a:gd name="T9" fmla="*/ 43384 h 48"/>
                <a:gd name="T10" fmla="*/ 0 60000 65536"/>
                <a:gd name="T11" fmla="*/ 0 60000 65536"/>
                <a:gd name="T12" fmla="*/ 0 60000 65536"/>
                <a:gd name="T13" fmla="*/ 0 60000 65536"/>
                <a:gd name="T14" fmla="*/ 0 60000 65536"/>
                <a:gd name="T15" fmla="*/ 0 w 28"/>
                <a:gd name="T16" fmla="*/ 0 h 48"/>
                <a:gd name="T17" fmla="*/ 28 w 28"/>
                <a:gd name="T18" fmla="*/ 48 h 48"/>
              </a:gdLst>
              <a:ahLst/>
              <a:cxnLst>
                <a:cxn ang="T10">
                  <a:pos x="T0" y="T1"/>
                </a:cxn>
                <a:cxn ang="T11">
                  <a:pos x="T2" y="T3"/>
                </a:cxn>
                <a:cxn ang="T12">
                  <a:pos x="T4" y="T5"/>
                </a:cxn>
                <a:cxn ang="T13">
                  <a:pos x="T6" y="T7"/>
                </a:cxn>
                <a:cxn ang="T14">
                  <a:pos x="T8" y="T9"/>
                </a:cxn>
              </a:cxnLst>
              <a:rect l="T15" t="T16" r="T17" b="T18"/>
              <a:pathLst>
                <a:path w="28" h="48">
                  <a:moveTo>
                    <a:pt x="0" y="30"/>
                  </a:moveTo>
                  <a:lnTo>
                    <a:pt x="7" y="21"/>
                  </a:lnTo>
                  <a:lnTo>
                    <a:pt x="28" y="0"/>
                  </a:lnTo>
                  <a:lnTo>
                    <a:pt x="18" y="48"/>
                  </a:lnTo>
                  <a:lnTo>
                    <a:pt x="0" y="3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03" name="Freeform 418">
              <a:extLst>
                <a:ext uri="{FF2B5EF4-FFF2-40B4-BE49-F238E27FC236}">
                  <a16:creationId xmlns:a16="http://schemas.microsoft.com/office/drawing/2014/main" id="{CC719716-AA02-465A-A336-72310AA9D332}"/>
                </a:ext>
              </a:extLst>
            </p:cNvPr>
            <p:cNvSpPr>
              <a:spLocks noChangeAspect="1"/>
            </p:cNvSpPr>
            <p:nvPr/>
          </p:nvSpPr>
          <p:spPr bwMode="auto">
            <a:xfrm>
              <a:off x="5945541" y="3987222"/>
              <a:ext cx="160464" cy="363651"/>
            </a:xfrm>
            <a:custGeom>
              <a:avLst/>
              <a:gdLst>
                <a:gd name="T0" fmla="*/ 0 w 231"/>
                <a:gd name="T1" fmla="*/ 95658 h 448"/>
                <a:gd name="T2" fmla="*/ 20435 w 231"/>
                <a:gd name="T3" fmla="*/ 47829 h 448"/>
                <a:gd name="T4" fmla="*/ 40842 w 231"/>
                <a:gd name="T5" fmla="*/ 0 h 448"/>
                <a:gd name="T6" fmla="*/ 61277 w 231"/>
                <a:gd name="T7" fmla="*/ 47829 h 448"/>
                <a:gd name="T8" fmla="*/ 40842 w 231"/>
                <a:gd name="T9" fmla="*/ 95658 h 448"/>
                <a:gd name="T10" fmla="*/ 81684 w 231"/>
                <a:gd name="T11" fmla="*/ 95658 h 448"/>
                <a:gd name="T12" fmla="*/ 102119 w 231"/>
                <a:gd name="T13" fmla="*/ 95658 h 448"/>
                <a:gd name="T14" fmla="*/ 102119 w 231"/>
                <a:gd name="T15" fmla="*/ 143487 h 448"/>
                <a:gd name="T16" fmla="*/ 102119 w 231"/>
                <a:gd name="T17" fmla="*/ 143487 h 448"/>
                <a:gd name="T18" fmla="*/ 81684 w 231"/>
                <a:gd name="T19" fmla="*/ 143487 h 448"/>
                <a:gd name="T20" fmla="*/ 61277 w 231"/>
                <a:gd name="T21" fmla="*/ 191316 h 448"/>
                <a:gd name="T22" fmla="*/ 81684 w 231"/>
                <a:gd name="T23" fmla="*/ 239145 h 448"/>
                <a:gd name="T24" fmla="*/ 40842 w 231"/>
                <a:gd name="T25" fmla="*/ 191316 h 448"/>
                <a:gd name="T26" fmla="*/ 20435 w 231"/>
                <a:gd name="T27" fmla="*/ 239145 h 448"/>
                <a:gd name="T28" fmla="*/ 40842 w 231"/>
                <a:gd name="T29" fmla="*/ 334803 h 448"/>
                <a:gd name="T30" fmla="*/ 61277 w 231"/>
                <a:gd name="T31" fmla="*/ 334803 h 448"/>
                <a:gd name="T32" fmla="*/ 61277 w 231"/>
                <a:gd name="T33" fmla="*/ 382632 h 448"/>
                <a:gd name="T34" fmla="*/ 61277 w 231"/>
                <a:gd name="T35" fmla="*/ 334803 h 448"/>
                <a:gd name="T36" fmla="*/ 40842 w 231"/>
                <a:gd name="T37" fmla="*/ 334803 h 448"/>
                <a:gd name="T38" fmla="*/ 20435 w 231"/>
                <a:gd name="T39" fmla="*/ 286974 h 448"/>
                <a:gd name="T40" fmla="*/ 20435 w 231"/>
                <a:gd name="T41" fmla="*/ 239145 h 448"/>
                <a:gd name="T42" fmla="*/ 40842 w 231"/>
                <a:gd name="T43" fmla="*/ 239145 h 448"/>
                <a:gd name="T44" fmla="*/ 20435 w 231"/>
                <a:gd name="T45" fmla="*/ 143487 h 448"/>
                <a:gd name="T46" fmla="*/ 20435 w 231"/>
                <a:gd name="T47" fmla="*/ 143487 h 448"/>
                <a:gd name="T48" fmla="*/ 0 w 231"/>
                <a:gd name="T49" fmla="*/ 95658 h 4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1"/>
                <a:gd name="T76" fmla="*/ 0 h 448"/>
                <a:gd name="T77" fmla="*/ 231 w 231"/>
                <a:gd name="T78" fmla="*/ 448 h 4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1" h="448">
                  <a:moveTo>
                    <a:pt x="0" y="72"/>
                  </a:moveTo>
                  <a:lnTo>
                    <a:pt x="16" y="36"/>
                  </a:lnTo>
                  <a:lnTo>
                    <a:pt x="78" y="0"/>
                  </a:lnTo>
                  <a:lnTo>
                    <a:pt x="106" y="35"/>
                  </a:lnTo>
                  <a:lnTo>
                    <a:pt x="98" y="94"/>
                  </a:lnTo>
                  <a:lnTo>
                    <a:pt x="171" y="69"/>
                  </a:lnTo>
                  <a:lnTo>
                    <a:pt x="204" y="94"/>
                  </a:lnTo>
                  <a:lnTo>
                    <a:pt x="231" y="154"/>
                  </a:lnTo>
                  <a:lnTo>
                    <a:pt x="222" y="192"/>
                  </a:lnTo>
                  <a:lnTo>
                    <a:pt x="166" y="189"/>
                  </a:lnTo>
                  <a:lnTo>
                    <a:pt x="145" y="206"/>
                  </a:lnTo>
                  <a:lnTo>
                    <a:pt x="154" y="270"/>
                  </a:lnTo>
                  <a:lnTo>
                    <a:pt x="79" y="215"/>
                  </a:lnTo>
                  <a:lnTo>
                    <a:pt x="47" y="311"/>
                  </a:lnTo>
                  <a:lnTo>
                    <a:pt x="85" y="400"/>
                  </a:lnTo>
                  <a:lnTo>
                    <a:pt x="136" y="431"/>
                  </a:lnTo>
                  <a:lnTo>
                    <a:pt x="108" y="448"/>
                  </a:lnTo>
                  <a:lnTo>
                    <a:pt x="101" y="421"/>
                  </a:lnTo>
                  <a:lnTo>
                    <a:pt x="79" y="421"/>
                  </a:lnTo>
                  <a:lnTo>
                    <a:pt x="21" y="372"/>
                  </a:lnTo>
                  <a:lnTo>
                    <a:pt x="30" y="315"/>
                  </a:lnTo>
                  <a:lnTo>
                    <a:pt x="61" y="263"/>
                  </a:lnTo>
                  <a:lnTo>
                    <a:pt x="20" y="175"/>
                  </a:lnTo>
                  <a:lnTo>
                    <a:pt x="33" y="137"/>
                  </a:lnTo>
                  <a:lnTo>
                    <a:pt x="0" y="72"/>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04" name="Freeform 443">
              <a:extLst>
                <a:ext uri="{FF2B5EF4-FFF2-40B4-BE49-F238E27FC236}">
                  <a16:creationId xmlns:a16="http://schemas.microsoft.com/office/drawing/2014/main" id="{0D78003C-63F9-476C-802C-3E6271F42350}"/>
                </a:ext>
              </a:extLst>
            </p:cNvPr>
            <p:cNvSpPr>
              <a:spLocks noChangeAspect="1"/>
            </p:cNvSpPr>
            <p:nvPr/>
          </p:nvSpPr>
          <p:spPr bwMode="auto">
            <a:xfrm>
              <a:off x="6037234" y="3929890"/>
              <a:ext cx="142453" cy="350546"/>
            </a:xfrm>
            <a:custGeom>
              <a:avLst/>
              <a:gdLst>
                <a:gd name="T0" fmla="*/ 0 w 204"/>
                <a:gd name="T1" fmla="*/ 46672 h 434"/>
                <a:gd name="T2" fmla="*/ 21759 w 204"/>
                <a:gd name="T3" fmla="*/ 93400 h 434"/>
                <a:gd name="T4" fmla="*/ 43489 w 204"/>
                <a:gd name="T5" fmla="*/ 93400 h 434"/>
                <a:gd name="T6" fmla="*/ 21759 w 204"/>
                <a:gd name="T7" fmla="*/ 93400 h 434"/>
                <a:gd name="T8" fmla="*/ 65247 w 204"/>
                <a:gd name="T9" fmla="*/ 140072 h 434"/>
                <a:gd name="T10" fmla="*/ 87006 w 204"/>
                <a:gd name="T11" fmla="*/ 140072 h 434"/>
                <a:gd name="T12" fmla="*/ 87006 w 204"/>
                <a:gd name="T13" fmla="*/ 280144 h 434"/>
                <a:gd name="T14" fmla="*/ 43489 w 204"/>
                <a:gd name="T15" fmla="*/ 280144 h 434"/>
                <a:gd name="T16" fmla="*/ 43489 w 204"/>
                <a:gd name="T17" fmla="*/ 326816 h 434"/>
                <a:gd name="T18" fmla="*/ 65247 w 204"/>
                <a:gd name="T19" fmla="*/ 326816 h 434"/>
                <a:gd name="T20" fmla="*/ 65247 w 204"/>
                <a:gd name="T21" fmla="*/ 326816 h 434"/>
                <a:gd name="T22" fmla="*/ 87006 w 204"/>
                <a:gd name="T23" fmla="*/ 280144 h 434"/>
                <a:gd name="T24" fmla="*/ 108765 w 204"/>
                <a:gd name="T25" fmla="*/ 280144 h 434"/>
                <a:gd name="T26" fmla="*/ 108765 w 204"/>
                <a:gd name="T27" fmla="*/ 140072 h 434"/>
                <a:gd name="T28" fmla="*/ 65247 w 204"/>
                <a:gd name="T29" fmla="*/ 140072 h 434"/>
                <a:gd name="T30" fmla="*/ 65247 w 204"/>
                <a:gd name="T31" fmla="*/ 93400 h 434"/>
                <a:gd name="T32" fmla="*/ 87006 w 204"/>
                <a:gd name="T33" fmla="*/ 46672 h 434"/>
                <a:gd name="T34" fmla="*/ 43489 w 204"/>
                <a:gd name="T35" fmla="*/ 0 h 434"/>
                <a:gd name="T36" fmla="*/ 0 w 204"/>
                <a:gd name="T37" fmla="*/ 46672 h 4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4"/>
                <a:gd name="T58" fmla="*/ 0 h 434"/>
                <a:gd name="T59" fmla="*/ 204 w 204"/>
                <a:gd name="T60" fmla="*/ 434 h 4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4" h="434">
                  <a:moveTo>
                    <a:pt x="0" y="21"/>
                  </a:moveTo>
                  <a:lnTo>
                    <a:pt x="31" y="67"/>
                  </a:lnTo>
                  <a:lnTo>
                    <a:pt x="70" y="84"/>
                  </a:lnTo>
                  <a:lnTo>
                    <a:pt x="51" y="119"/>
                  </a:lnTo>
                  <a:lnTo>
                    <a:pt x="121" y="177"/>
                  </a:lnTo>
                  <a:lnTo>
                    <a:pt x="154" y="255"/>
                  </a:lnTo>
                  <a:lnTo>
                    <a:pt x="157" y="323"/>
                  </a:lnTo>
                  <a:lnTo>
                    <a:pt x="69" y="381"/>
                  </a:lnTo>
                  <a:lnTo>
                    <a:pt x="83" y="434"/>
                  </a:lnTo>
                  <a:lnTo>
                    <a:pt x="112" y="396"/>
                  </a:lnTo>
                  <a:lnTo>
                    <a:pt x="127" y="407"/>
                  </a:lnTo>
                  <a:lnTo>
                    <a:pt x="134" y="383"/>
                  </a:lnTo>
                  <a:lnTo>
                    <a:pt x="204" y="344"/>
                  </a:lnTo>
                  <a:lnTo>
                    <a:pt x="195" y="233"/>
                  </a:lnTo>
                  <a:lnTo>
                    <a:pt x="100" y="132"/>
                  </a:lnTo>
                  <a:lnTo>
                    <a:pt x="110" y="99"/>
                  </a:lnTo>
                  <a:lnTo>
                    <a:pt x="167" y="50"/>
                  </a:lnTo>
                  <a:lnTo>
                    <a:pt x="87" y="0"/>
                  </a:lnTo>
                  <a:lnTo>
                    <a:pt x="0" y="21"/>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05" name="Freeform 504">
              <a:extLst>
                <a:ext uri="{FF2B5EF4-FFF2-40B4-BE49-F238E27FC236}">
                  <a16:creationId xmlns:a16="http://schemas.microsoft.com/office/drawing/2014/main" id="{9717FAC0-0F75-4018-ABF0-8D840C318B96}"/>
                </a:ext>
              </a:extLst>
            </p:cNvPr>
            <p:cNvSpPr>
              <a:spLocks noChangeAspect="1"/>
            </p:cNvSpPr>
            <p:nvPr/>
          </p:nvSpPr>
          <p:spPr bwMode="auto">
            <a:xfrm>
              <a:off x="4735513" y="3364757"/>
              <a:ext cx="152276" cy="78627"/>
            </a:xfrm>
            <a:custGeom>
              <a:avLst/>
              <a:gdLst>
                <a:gd name="T0" fmla="*/ 0 w 218"/>
                <a:gd name="T1" fmla="*/ 47035 h 98"/>
                <a:gd name="T2" fmla="*/ 21374 w 218"/>
                <a:gd name="T3" fmla="*/ 0 h 98"/>
                <a:gd name="T4" fmla="*/ 64093 w 218"/>
                <a:gd name="T5" fmla="*/ 47035 h 98"/>
                <a:gd name="T6" fmla="*/ 64093 w 218"/>
                <a:gd name="T7" fmla="*/ 47035 h 98"/>
                <a:gd name="T8" fmla="*/ 64093 w 218"/>
                <a:gd name="T9" fmla="*/ 47035 h 98"/>
                <a:gd name="T10" fmla="*/ 85466 w 218"/>
                <a:gd name="T11" fmla="*/ 47035 h 98"/>
                <a:gd name="T12" fmla="*/ 85466 w 218"/>
                <a:gd name="T13" fmla="*/ 47035 h 98"/>
                <a:gd name="T14" fmla="*/ 106840 w 218"/>
                <a:gd name="T15" fmla="*/ 47035 h 98"/>
                <a:gd name="T16" fmla="*/ 106840 w 218"/>
                <a:gd name="T17" fmla="*/ 47035 h 98"/>
                <a:gd name="T18" fmla="*/ 106840 w 218"/>
                <a:gd name="T19" fmla="*/ 94128 h 98"/>
                <a:gd name="T20" fmla="*/ 106840 w 218"/>
                <a:gd name="T21" fmla="*/ 94128 h 98"/>
                <a:gd name="T22" fmla="*/ 106840 w 218"/>
                <a:gd name="T23" fmla="*/ 94128 h 98"/>
                <a:gd name="T24" fmla="*/ 106840 w 218"/>
                <a:gd name="T25" fmla="*/ 94128 h 98"/>
                <a:gd name="T26" fmla="*/ 85466 w 218"/>
                <a:gd name="T27" fmla="*/ 94128 h 98"/>
                <a:gd name="T28" fmla="*/ 85466 w 218"/>
                <a:gd name="T29" fmla="*/ 94128 h 98"/>
                <a:gd name="T30" fmla="*/ 85466 w 218"/>
                <a:gd name="T31" fmla="*/ 94128 h 98"/>
                <a:gd name="T32" fmla="*/ 64093 w 218"/>
                <a:gd name="T33" fmla="*/ 94128 h 98"/>
                <a:gd name="T34" fmla="*/ 64093 w 218"/>
                <a:gd name="T35" fmla="*/ 94128 h 98"/>
                <a:gd name="T36" fmla="*/ 42747 w 218"/>
                <a:gd name="T37" fmla="*/ 94128 h 98"/>
                <a:gd name="T38" fmla="*/ 42747 w 218"/>
                <a:gd name="T39" fmla="*/ 47035 h 98"/>
                <a:gd name="T40" fmla="*/ 21374 w 218"/>
                <a:gd name="T41" fmla="*/ 47035 h 98"/>
                <a:gd name="T42" fmla="*/ 0 w 218"/>
                <a:gd name="T43" fmla="*/ 47035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8"/>
                <a:gd name="T67" fmla="*/ 0 h 98"/>
                <a:gd name="T68" fmla="*/ 218 w 218"/>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8" h="98">
                  <a:moveTo>
                    <a:pt x="0" y="6"/>
                  </a:moveTo>
                  <a:lnTo>
                    <a:pt x="52" y="0"/>
                  </a:lnTo>
                  <a:lnTo>
                    <a:pt x="102" y="20"/>
                  </a:lnTo>
                  <a:lnTo>
                    <a:pt x="123" y="41"/>
                  </a:lnTo>
                  <a:lnTo>
                    <a:pt x="147" y="41"/>
                  </a:lnTo>
                  <a:lnTo>
                    <a:pt x="166" y="33"/>
                  </a:lnTo>
                  <a:lnTo>
                    <a:pt x="178" y="29"/>
                  </a:lnTo>
                  <a:lnTo>
                    <a:pt x="191" y="53"/>
                  </a:lnTo>
                  <a:lnTo>
                    <a:pt x="215" y="57"/>
                  </a:lnTo>
                  <a:lnTo>
                    <a:pt x="209" y="67"/>
                  </a:lnTo>
                  <a:lnTo>
                    <a:pt x="218" y="82"/>
                  </a:lnTo>
                  <a:lnTo>
                    <a:pt x="215" y="96"/>
                  </a:lnTo>
                  <a:lnTo>
                    <a:pt x="191" y="77"/>
                  </a:lnTo>
                  <a:lnTo>
                    <a:pt x="178" y="70"/>
                  </a:lnTo>
                  <a:lnTo>
                    <a:pt x="166" y="70"/>
                  </a:lnTo>
                  <a:lnTo>
                    <a:pt x="161" y="92"/>
                  </a:lnTo>
                  <a:lnTo>
                    <a:pt x="144" y="85"/>
                  </a:lnTo>
                  <a:lnTo>
                    <a:pt x="116" y="98"/>
                  </a:lnTo>
                  <a:lnTo>
                    <a:pt x="82" y="96"/>
                  </a:lnTo>
                  <a:lnTo>
                    <a:pt x="82" y="57"/>
                  </a:lnTo>
                  <a:lnTo>
                    <a:pt x="28" y="24"/>
                  </a:lnTo>
                  <a:lnTo>
                    <a:pt x="0" y="6"/>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06" name="Freeform 505">
              <a:extLst>
                <a:ext uri="{FF2B5EF4-FFF2-40B4-BE49-F238E27FC236}">
                  <a16:creationId xmlns:a16="http://schemas.microsoft.com/office/drawing/2014/main" id="{8FFF2164-490C-48C8-B344-EB0044D9BB27}"/>
                </a:ext>
              </a:extLst>
            </p:cNvPr>
            <p:cNvSpPr>
              <a:spLocks noChangeAspect="1"/>
            </p:cNvSpPr>
            <p:nvPr/>
          </p:nvSpPr>
          <p:spPr bwMode="auto">
            <a:xfrm>
              <a:off x="4850130" y="3408985"/>
              <a:ext cx="124441" cy="119578"/>
            </a:xfrm>
            <a:custGeom>
              <a:avLst/>
              <a:gdLst>
                <a:gd name="T0" fmla="*/ 42647 w 180"/>
                <a:gd name="T1" fmla="*/ 50291 h 147"/>
                <a:gd name="T2" fmla="*/ 42647 w 180"/>
                <a:gd name="T3" fmla="*/ 50291 h 147"/>
                <a:gd name="T4" fmla="*/ 63999 w 180"/>
                <a:gd name="T5" fmla="*/ 50291 h 147"/>
                <a:gd name="T6" fmla="*/ 63999 w 180"/>
                <a:gd name="T7" fmla="*/ 50291 h 147"/>
                <a:gd name="T8" fmla="*/ 85323 w 180"/>
                <a:gd name="T9" fmla="*/ 50291 h 147"/>
                <a:gd name="T10" fmla="*/ 106646 w 180"/>
                <a:gd name="T11" fmla="*/ 100582 h 147"/>
                <a:gd name="T12" fmla="*/ 85323 w 180"/>
                <a:gd name="T13" fmla="*/ 100582 h 147"/>
                <a:gd name="T14" fmla="*/ 85323 w 180"/>
                <a:gd name="T15" fmla="*/ 100582 h 147"/>
                <a:gd name="T16" fmla="*/ 85323 w 180"/>
                <a:gd name="T17" fmla="*/ 100582 h 147"/>
                <a:gd name="T18" fmla="*/ 85323 w 180"/>
                <a:gd name="T19" fmla="*/ 150873 h 147"/>
                <a:gd name="T20" fmla="*/ 63999 w 180"/>
                <a:gd name="T21" fmla="*/ 150873 h 147"/>
                <a:gd name="T22" fmla="*/ 63999 w 180"/>
                <a:gd name="T23" fmla="*/ 100582 h 147"/>
                <a:gd name="T24" fmla="*/ 42647 w 180"/>
                <a:gd name="T25" fmla="*/ 100582 h 147"/>
                <a:gd name="T26" fmla="*/ 42647 w 180"/>
                <a:gd name="T27" fmla="*/ 150873 h 147"/>
                <a:gd name="T28" fmla="*/ 21323 w 180"/>
                <a:gd name="T29" fmla="*/ 150873 h 147"/>
                <a:gd name="T30" fmla="*/ 21323 w 180"/>
                <a:gd name="T31" fmla="*/ 100582 h 147"/>
                <a:gd name="T32" fmla="*/ 21323 w 180"/>
                <a:gd name="T33" fmla="*/ 100582 h 147"/>
                <a:gd name="T34" fmla="*/ 21323 w 180"/>
                <a:gd name="T35" fmla="*/ 100582 h 147"/>
                <a:gd name="T36" fmla="*/ 21323 w 180"/>
                <a:gd name="T37" fmla="*/ 100582 h 147"/>
                <a:gd name="T38" fmla="*/ 42647 w 180"/>
                <a:gd name="T39" fmla="*/ 100582 h 147"/>
                <a:gd name="T40" fmla="*/ 42647 w 180"/>
                <a:gd name="T41" fmla="*/ 100582 h 147"/>
                <a:gd name="T42" fmla="*/ 21323 w 180"/>
                <a:gd name="T43" fmla="*/ 100582 h 147"/>
                <a:gd name="T44" fmla="*/ 21323 w 180"/>
                <a:gd name="T45" fmla="*/ 50291 h 147"/>
                <a:gd name="T46" fmla="*/ 21323 w 180"/>
                <a:gd name="T47" fmla="*/ 50291 h 147"/>
                <a:gd name="T48" fmla="*/ 21323 w 180"/>
                <a:gd name="T49" fmla="*/ 50291 h 147"/>
                <a:gd name="T50" fmla="*/ 21323 w 180"/>
                <a:gd name="T51" fmla="*/ 50291 h 147"/>
                <a:gd name="T52" fmla="*/ 0 w 180"/>
                <a:gd name="T53" fmla="*/ 50291 h 147"/>
                <a:gd name="T54" fmla="*/ 21323 w 180"/>
                <a:gd name="T55" fmla="*/ 50291 h 147"/>
                <a:gd name="T56" fmla="*/ 21323 w 180"/>
                <a:gd name="T57" fmla="*/ 50291 h 147"/>
                <a:gd name="T58" fmla="*/ 21323 w 180"/>
                <a:gd name="T59" fmla="*/ 50291 h 147"/>
                <a:gd name="T60" fmla="*/ 21323 w 180"/>
                <a:gd name="T61" fmla="*/ 50291 h 147"/>
                <a:gd name="T62" fmla="*/ 42647 w 180"/>
                <a:gd name="T63" fmla="*/ 50291 h 147"/>
                <a:gd name="T64" fmla="*/ 42647 w 180"/>
                <a:gd name="T65" fmla="*/ 50291 h 147"/>
                <a:gd name="T66" fmla="*/ 21323 w 180"/>
                <a:gd name="T67" fmla="*/ 50291 h 147"/>
                <a:gd name="T68" fmla="*/ 42647 w 180"/>
                <a:gd name="T69" fmla="*/ 0 h 147"/>
                <a:gd name="T70" fmla="*/ 42647 w 180"/>
                <a:gd name="T71" fmla="*/ 50291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0"/>
                <a:gd name="T109" fmla="*/ 0 h 147"/>
                <a:gd name="T110" fmla="*/ 180 w 180"/>
                <a:gd name="T111" fmla="*/ 147 h 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0" h="147">
                  <a:moveTo>
                    <a:pt x="67" y="5"/>
                  </a:moveTo>
                  <a:lnTo>
                    <a:pt x="77" y="5"/>
                  </a:lnTo>
                  <a:lnTo>
                    <a:pt x="104" y="13"/>
                  </a:lnTo>
                  <a:lnTo>
                    <a:pt x="129" y="32"/>
                  </a:lnTo>
                  <a:lnTo>
                    <a:pt x="146" y="55"/>
                  </a:lnTo>
                  <a:lnTo>
                    <a:pt x="180" y="83"/>
                  </a:lnTo>
                  <a:lnTo>
                    <a:pt x="162" y="89"/>
                  </a:lnTo>
                  <a:lnTo>
                    <a:pt x="149" y="107"/>
                  </a:lnTo>
                  <a:lnTo>
                    <a:pt x="147" y="114"/>
                  </a:lnTo>
                  <a:lnTo>
                    <a:pt x="140" y="147"/>
                  </a:lnTo>
                  <a:lnTo>
                    <a:pt x="115" y="137"/>
                  </a:lnTo>
                  <a:lnTo>
                    <a:pt x="109" y="109"/>
                  </a:lnTo>
                  <a:lnTo>
                    <a:pt x="87" y="121"/>
                  </a:lnTo>
                  <a:lnTo>
                    <a:pt x="60" y="136"/>
                  </a:lnTo>
                  <a:lnTo>
                    <a:pt x="46" y="133"/>
                  </a:lnTo>
                  <a:lnTo>
                    <a:pt x="31" y="120"/>
                  </a:lnTo>
                  <a:lnTo>
                    <a:pt x="24" y="107"/>
                  </a:lnTo>
                  <a:lnTo>
                    <a:pt x="34" y="93"/>
                  </a:lnTo>
                  <a:lnTo>
                    <a:pt x="43" y="104"/>
                  </a:lnTo>
                  <a:lnTo>
                    <a:pt x="72" y="119"/>
                  </a:lnTo>
                  <a:lnTo>
                    <a:pt x="80" y="106"/>
                  </a:lnTo>
                  <a:lnTo>
                    <a:pt x="50" y="82"/>
                  </a:lnTo>
                  <a:lnTo>
                    <a:pt x="41" y="63"/>
                  </a:lnTo>
                  <a:lnTo>
                    <a:pt x="30" y="55"/>
                  </a:lnTo>
                  <a:lnTo>
                    <a:pt x="30" y="45"/>
                  </a:lnTo>
                  <a:lnTo>
                    <a:pt x="17" y="39"/>
                  </a:lnTo>
                  <a:lnTo>
                    <a:pt x="0" y="37"/>
                  </a:lnTo>
                  <a:lnTo>
                    <a:pt x="5" y="22"/>
                  </a:lnTo>
                  <a:lnTo>
                    <a:pt x="6" y="13"/>
                  </a:lnTo>
                  <a:lnTo>
                    <a:pt x="21" y="13"/>
                  </a:lnTo>
                  <a:lnTo>
                    <a:pt x="30" y="20"/>
                  </a:lnTo>
                  <a:lnTo>
                    <a:pt x="54" y="39"/>
                  </a:lnTo>
                  <a:lnTo>
                    <a:pt x="57" y="25"/>
                  </a:lnTo>
                  <a:lnTo>
                    <a:pt x="48" y="11"/>
                  </a:lnTo>
                  <a:lnTo>
                    <a:pt x="54" y="0"/>
                  </a:lnTo>
                  <a:lnTo>
                    <a:pt x="67" y="5"/>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07" name="Freeform 506">
              <a:extLst>
                <a:ext uri="{FF2B5EF4-FFF2-40B4-BE49-F238E27FC236}">
                  <a16:creationId xmlns:a16="http://schemas.microsoft.com/office/drawing/2014/main" id="{A708E2A0-55C5-483C-B439-54D797FF4A55}"/>
                </a:ext>
              </a:extLst>
            </p:cNvPr>
            <p:cNvSpPr>
              <a:spLocks noChangeAspect="1"/>
            </p:cNvSpPr>
            <p:nvPr/>
          </p:nvSpPr>
          <p:spPr bwMode="auto">
            <a:xfrm>
              <a:off x="4822294" y="3433555"/>
              <a:ext cx="81869" cy="73714"/>
            </a:xfrm>
            <a:custGeom>
              <a:avLst/>
              <a:gdLst>
                <a:gd name="T0" fmla="*/ 0 w 118"/>
                <a:gd name="T1" fmla="*/ 0 h 91"/>
                <a:gd name="T2" fmla="*/ 19302 w 118"/>
                <a:gd name="T3" fmla="*/ 0 h 91"/>
                <a:gd name="T4" fmla="*/ 19302 w 118"/>
                <a:gd name="T5" fmla="*/ 0 h 91"/>
                <a:gd name="T6" fmla="*/ 38578 w 118"/>
                <a:gd name="T7" fmla="*/ 44339 h 91"/>
                <a:gd name="T8" fmla="*/ 38578 w 118"/>
                <a:gd name="T9" fmla="*/ 0 h 91"/>
                <a:gd name="T10" fmla="*/ 38578 w 118"/>
                <a:gd name="T11" fmla="*/ 44339 h 91"/>
                <a:gd name="T12" fmla="*/ 38578 w 118"/>
                <a:gd name="T13" fmla="*/ 44339 h 91"/>
                <a:gd name="T14" fmla="*/ 57881 w 118"/>
                <a:gd name="T15" fmla="*/ 44339 h 91"/>
                <a:gd name="T16" fmla="*/ 57881 w 118"/>
                <a:gd name="T17" fmla="*/ 44339 h 91"/>
                <a:gd name="T18" fmla="*/ 38578 w 118"/>
                <a:gd name="T19" fmla="*/ 0 h 91"/>
                <a:gd name="T20" fmla="*/ 38578 w 118"/>
                <a:gd name="T21" fmla="*/ 0 h 91"/>
                <a:gd name="T22" fmla="*/ 38578 w 118"/>
                <a:gd name="T23" fmla="*/ 0 h 91"/>
                <a:gd name="T24" fmla="*/ 38578 w 118"/>
                <a:gd name="T25" fmla="*/ 0 h 91"/>
                <a:gd name="T26" fmla="*/ 19302 w 118"/>
                <a:gd name="T27" fmla="*/ 0 h 91"/>
                <a:gd name="T28" fmla="*/ 19302 w 118"/>
                <a:gd name="T29" fmla="*/ 0 h 91"/>
                <a:gd name="T30" fmla="*/ 19302 w 118"/>
                <a:gd name="T31" fmla="*/ 0 h 91"/>
                <a:gd name="T32" fmla="*/ 19302 w 118"/>
                <a:gd name="T33" fmla="*/ 0 h 91"/>
                <a:gd name="T34" fmla="*/ 0 w 118"/>
                <a:gd name="T35" fmla="*/ 0 h 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
                <a:gd name="T55" fmla="*/ 0 h 91"/>
                <a:gd name="T56" fmla="*/ 118 w 118"/>
                <a:gd name="T57" fmla="*/ 91 h 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 h="91">
                  <a:moveTo>
                    <a:pt x="0" y="14"/>
                  </a:moveTo>
                  <a:lnTo>
                    <a:pt x="14" y="28"/>
                  </a:lnTo>
                  <a:lnTo>
                    <a:pt x="30" y="51"/>
                  </a:lnTo>
                  <a:lnTo>
                    <a:pt x="58" y="79"/>
                  </a:lnTo>
                  <a:lnTo>
                    <a:pt x="76" y="62"/>
                  </a:lnTo>
                  <a:lnTo>
                    <a:pt x="78" y="78"/>
                  </a:lnTo>
                  <a:lnTo>
                    <a:pt x="91" y="79"/>
                  </a:lnTo>
                  <a:lnTo>
                    <a:pt x="110" y="91"/>
                  </a:lnTo>
                  <a:lnTo>
                    <a:pt x="118" y="78"/>
                  </a:lnTo>
                  <a:lnTo>
                    <a:pt x="88" y="54"/>
                  </a:lnTo>
                  <a:lnTo>
                    <a:pt x="82" y="37"/>
                  </a:lnTo>
                  <a:lnTo>
                    <a:pt x="68" y="27"/>
                  </a:lnTo>
                  <a:lnTo>
                    <a:pt x="68" y="17"/>
                  </a:lnTo>
                  <a:lnTo>
                    <a:pt x="55" y="11"/>
                  </a:lnTo>
                  <a:lnTo>
                    <a:pt x="37" y="7"/>
                  </a:lnTo>
                  <a:lnTo>
                    <a:pt x="20" y="0"/>
                  </a:lnTo>
                  <a:lnTo>
                    <a:pt x="4" y="3"/>
                  </a:lnTo>
                  <a:lnTo>
                    <a:pt x="0" y="14"/>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08" name="Freeform 507">
              <a:extLst>
                <a:ext uri="{FF2B5EF4-FFF2-40B4-BE49-F238E27FC236}">
                  <a16:creationId xmlns:a16="http://schemas.microsoft.com/office/drawing/2014/main" id="{AE8C6D3A-7AD2-4BD2-881E-DB70B6AD8487}"/>
                </a:ext>
              </a:extLst>
            </p:cNvPr>
            <p:cNvSpPr>
              <a:spLocks noChangeAspect="1"/>
            </p:cNvSpPr>
            <p:nvPr/>
          </p:nvSpPr>
          <p:spPr bwMode="auto">
            <a:xfrm>
              <a:off x="4868141" y="3030591"/>
              <a:ext cx="856353" cy="422621"/>
            </a:xfrm>
            <a:custGeom>
              <a:avLst/>
              <a:gdLst>
                <a:gd name="T0" fmla="*/ 636342 w 1227"/>
                <a:gd name="T1" fmla="*/ 136751 h 525"/>
                <a:gd name="T2" fmla="*/ 572713 w 1227"/>
                <a:gd name="T3" fmla="*/ 136751 h 525"/>
                <a:gd name="T4" fmla="*/ 530304 w 1227"/>
                <a:gd name="T5" fmla="*/ 91149 h 525"/>
                <a:gd name="T6" fmla="*/ 509085 w 1227"/>
                <a:gd name="T7" fmla="*/ 91149 h 525"/>
                <a:gd name="T8" fmla="*/ 466647 w 1227"/>
                <a:gd name="T9" fmla="*/ 91149 h 525"/>
                <a:gd name="T10" fmla="*/ 424237 w 1227"/>
                <a:gd name="T11" fmla="*/ 45602 h 525"/>
                <a:gd name="T12" fmla="*/ 339390 w 1227"/>
                <a:gd name="T13" fmla="*/ 0 h 525"/>
                <a:gd name="T14" fmla="*/ 318171 w 1227"/>
                <a:gd name="T15" fmla="*/ 0 h 525"/>
                <a:gd name="T16" fmla="*/ 254542 w 1227"/>
                <a:gd name="T17" fmla="*/ 0 h 525"/>
                <a:gd name="T18" fmla="*/ 212105 w 1227"/>
                <a:gd name="T19" fmla="*/ 0 h 525"/>
                <a:gd name="T20" fmla="*/ 169695 w 1227"/>
                <a:gd name="T21" fmla="*/ 0 h 525"/>
                <a:gd name="T22" fmla="*/ 169695 w 1227"/>
                <a:gd name="T23" fmla="*/ 45602 h 525"/>
                <a:gd name="T24" fmla="*/ 190914 w 1227"/>
                <a:gd name="T25" fmla="*/ 91149 h 525"/>
                <a:gd name="T26" fmla="*/ 190914 w 1227"/>
                <a:gd name="T27" fmla="*/ 91149 h 525"/>
                <a:gd name="T28" fmla="*/ 169695 w 1227"/>
                <a:gd name="T29" fmla="*/ 91149 h 525"/>
                <a:gd name="T30" fmla="*/ 127257 w 1227"/>
                <a:gd name="T31" fmla="*/ 91149 h 525"/>
                <a:gd name="T32" fmla="*/ 106067 w 1227"/>
                <a:gd name="T33" fmla="*/ 91149 h 525"/>
                <a:gd name="T34" fmla="*/ 84847 w 1227"/>
                <a:gd name="T35" fmla="*/ 91149 h 525"/>
                <a:gd name="T36" fmla="*/ 42410 w 1227"/>
                <a:gd name="T37" fmla="*/ 91149 h 525"/>
                <a:gd name="T38" fmla="*/ 21219 w 1227"/>
                <a:gd name="T39" fmla="*/ 91149 h 525"/>
                <a:gd name="T40" fmla="*/ 21219 w 1227"/>
                <a:gd name="T41" fmla="*/ 136751 h 525"/>
                <a:gd name="T42" fmla="*/ 21219 w 1227"/>
                <a:gd name="T43" fmla="*/ 91149 h 525"/>
                <a:gd name="T44" fmla="*/ 0 w 1227"/>
                <a:gd name="T45" fmla="*/ 136751 h 525"/>
                <a:gd name="T46" fmla="*/ 21219 w 1227"/>
                <a:gd name="T47" fmla="*/ 182353 h 525"/>
                <a:gd name="T48" fmla="*/ 42410 w 1227"/>
                <a:gd name="T49" fmla="*/ 182353 h 525"/>
                <a:gd name="T50" fmla="*/ 42410 w 1227"/>
                <a:gd name="T51" fmla="*/ 227955 h 525"/>
                <a:gd name="T52" fmla="*/ 106067 w 1227"/>
                <a:gd name="T53" fmla="*/ 182353 h 525"/>
                <a:gd name="T54" fmla="*/ 106067 w 1227"/>
                <a:gd name="T55" fmla="*/ 227955 h 525"/>
                <a:gd name="T56" fmla="*/ 84847 w 1227"/>
                <a:gd name="T57" fmla="*/ 273503 h 525"/>
                <a:gd name="T58" fmla="*/ 106067 w 1227"/>
                <a:gd name="T59" fmla="*/ 319105 h 525"/>
                <a:gd name="T60" fmla="*/ 148476 w 1227"/>
                <a:gd name="T61" fmla="*/ 319105 h 525"/>
                <a:gd name="T62" fmla="*/ 169695 w 1227"/>
                <a:gd name="T63" fmla="*/ 319105 h 525"/>
                <a:gd name="T64" fmla="*/ 169695 w 1227"/>
                <a:gd name="T65" fmla="*/ 227955 h 525"/>
                <a:gd name="T66" fmla="*/ 190914 w 1227"/>
                <a:gd name="T67" fmla="*/ 227955 h 525"/>
                <a:gd name="T68" fmla="*/ 212105 w 1227"/>
                <a:gd name="T69" fmla="*/ 182353 h 525"/>
                <a:gd name="T70" fmla="*/ 212105 w 1227"/>
                <a:gd name="T71" fmla="*/ 227955 h 525"/>
                <a:gd name="T72" fmla="*/ 233323 w 1227"/>
                <a:gd name="T73" fmla="*/ 227955 h 525"/>
                <a:gd name="T74" fmla="*/ 233323 w 1227"/>
                <a:gd name="T75" fmla="*/ 273503 h 525"/>
                <a:gd name="T76" fmla="*/ 254542 w 1227"/>
                <a:gd name="T77" fmla="*/ 273503 h 525"/>
                <a:gd name="T78" fmla="*/ 296952 w 1227"/>
                <a:gd name="T79" fmla="*/ 273503 h 525"/>
                <a:gd name="T80" fmla="*/ 318171 w 1227"/>
                <a:gd name="T81" fmla="*/ 319105 h 525"/>
                <a:gd name="T82" fmla="*/ 318171 w 1227"/>
                <a:gd name="T83" fmla="*/ 364707 h 525"/>
                <a:gd name="T84" fmla="*/ 360609 w 1227"/>
                <a:gd name="T85" fmla="*/ 364707 h 525"/>
                <a:gd name="T86" fmla="*/ 424237 w 1227"/>
                <a:gd name="T87" fmla="*/ 364707 h 525"/>
                <a:gd name="T88" fmla="*/ 403018 w 1227"/>
                <a:gd name="T89" fmla="*/ 319105 h 525"/>
                <a:gd name="T90" fmla="*/ 424237 w 1227"/>
                <a:gd name="T91" fmla="*/ 319105 h 525"/>
                <a:gd name="T92" fmla="*/ 445456 w 1227"/>
                <a:gd name="T93" fmla="*/ 319105 h 525"/>
                <a:gd name="T94" fmla="*/ 487866 w 1227"/>
                <a:gd name="T95" fmla="*/ 319105 h 525"/>
                <a:gd name="T96" fmla="*/ 551494 w 1227"/>
                <a:gd name="T97" fmla="*/ 319105 h 525"/>
                <a:gd name="T98" fmla="*/ 551494 w 1227"/>
                <a:gd name="T99" fmla="*/ 273503 h 525"/>
                <a:gd name="T100" fmla="*/ 593932 w 1227"/>
                <a:gd name="T101" fmla="*/ 182353 h 5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27"/>
                <a:gd name="T154" fmla="*/ 0 h 525"/>
                <a:gd name="T155" fmla="*/ 1227 w 1227"/>
                <a:gd name="T156" fmla="*/ 525 h 5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27" h="525">
                  <a:moveTo>
                    <a:pt x="1198" y="269"/>
                  </a:moveTo>
                  <a:lnTo>
                    <a:pt x="1227" y="259"/>
                  </a:lnTo>
                  <a:lnTo>
                    <a:pt x="1166" y="216"/>
                  </a:lnTo>
                  <a:lnTo>
                    <a:pt x="1127" y="233"/>
                  </a:lnTo>
                  <a:lnTo>
                    <a:pt x="1069" y="218"/>
                  </a:lnTo>
                  <a:lnTo>
                    <a:pt x="1045" y="205"/>
                  </a:lnTo>
                  <a:lnTo>
                    <a:pt x="1019" y="205"/>
                  </a:lnTo>
                  <a:lnTo>
                    <a:pt x="1006" y="179"/>
                  </a:lnTo>
                  <a:lnTo>
                    <a:pt x="998" y="162"/>
                  </a:lnTo>
                  <a:lnTo>
                    <a:pt x="977" y="162"/>
                  </a:lnTo>
                  <a:lnTo>
                    <a:pt x="958" y="162"/>
                  </a:lnTo>
                  <a:lnTo>
                    <a:pt x="940" y="168"/>
                  </a:lnTo>
                  <a:lnTo>
                    <a:pt x="910" y="140"/>
                  </a:lnTo>
                  <a:lnTo>
                    <a:pt x="897" y="145"/>
                  </a:lnTo>
                  <a:lnTo>
                    <a:pt x="883" y="151"/>
                  </a:lnTo>
                  <a:lnTo>
                    <a:pt x="868" y="157"/>
                  </a:lnTo>
                  <a:lnTo>
                    <a:pt x="841" y="136"/>
                  </a:lnTo>
                  <a:lnTo>
                    <a:pt x="781" y="86"/>
                  </a:lnTo>
                  <a:lnTo>
                    <a:pt x="735" y="58"/>
                  </a:lnTo>
                  <a:lnTo>
                    <a:pt x="705" y="31"/>
                  </a:lnTo>
                  <a:lnTo>
                    <a:pt x="655" y="62"/>
                  </a:lnTo>
                  <a:lnTo>
                    <a:pt x="647" y="41"/>
                  </a:lnTo>
                  <a:lnTo>
                    <a:pt x="575" y="38"/>
                  </a:lnTo>
                  <a:lnTo>
                    <a:pt x="566" y="38"/>
                  </a:lnTo>
                  <a:lnTo>
                    <a:pt x="535" y="0"/>
                  </a:lnTo>
                  <a:lnTo>
                    <a:pt x="500" y="3"/>
                  </a:lnTo>
                  <a:lnTo>
                    <a:pt x="478" y="20"/>
                  </a:lnTo>
                  <a:lnTo>
                    <a:pt x="433" y="29"/>
                  </a:lnTo>
                  <a:lnTo>
                    <a:pt x="419" y="21"/>
                  </a:lnTo>
                  <a:lnTo>
                    <a:pt x="395" y="44"/>
                  </a:lnTo>
                  <a:lnTo>
                    <a:pt x="378" y="41"/>
                  </a:lnTo>
                  <a:lnTo>
                    <a:pt x="314" y="45"/>
                  </a:lnTo>
                  <a:lnTo>
                    <a:pt x="302" y="44"/>
                  </a:lnTo>
                  <a:lnTo>
                    <a:pt x="292" y="48"/>
                  </a:lnTo>
                  <a:lnTo>
                    <a:pt x="319" y="78"/>
                  </a:lnTo>
                  <a:lnTo>
                    <a:pt x="302" y="104"/>
                  </a:lnTo>
                  <a:lnTo>
                    <a:pt x="304" y="124"/>
                  </a:lnTo>
                  <a:lnTo>
                    <a:pt x="304" y="133"/>
                  </a:lnTo>
                  <a:lnTo>
                    <a:pt x="337" y="133"/>
                  </a:lnTo>
                  <a:lnTo>
                    <a:pt x="347" y="151"/>
                  </a:lnTo>
                  <a:lnTo>
                    <a:pt x="347" y="168"/>
                  </a:lnTo>
                  <a:lnTo>
                    <a:pt x="337" y="172"/>
                  </a:lnTo>
                  <a:lnTo>
                    <a:pt x="324" y="162"/>
                  </a:lnTo>
                  <a:lnTo>
                    <a:pt x="309" y="168"/>
                  </a:lnTo>
                  <a:lnTo>
                    <a:pt x="302" y="177"/>
                  </a:lnTo>
                  <a:lnTo>
                    <a:pt x="276" y="162"/>
                  </a:lnTo>
                  <a:lnTo>
                    <a:pt x="269" y="147"/>
                  </a:lnTo>
                  <a:lnTo>
                    <a:pt x="246" y="154"/>
                  </a:lnTo>
                  <a:lnTo>
                    <a:pt x="246" y="160"/>
                  </a:lnTo>
                  <a:lnTo>
                    <a:pt x="231" y="147"/>
                  </a:lnTo>
                  <a:lnTo>
                    <a:pt x="209" y="162"/>
                  </a:lnTo>
                  <a:lnTo>
                    <a:pt x="183" y="168"/>
                  </a:lnTo>
                  <a:lnTo>
                    <a:pt x="176" y="162"/>
                  </a:lnTo>
                  <a:lnTo>
                    <a:pt x="167" y="147"/>
                  </a:lnTo>
                  <a:lnTo>
                    <a:pt x="134" y="145"/>
                  </a:lnTo>
                  <a:lnTo>
                    <a:pt x="78" y="141"/>
                  </a:lnTo>
                  <a:lnTo>
                    <a:pt x="64" y="145"/>
                  </a:lnTo>
                  <a:lnTo>
                    <a:pt x="58" y="154"/>
                  </a:lnTo>
                  <a:lnTo>
                    <a:pt x="50" y="151"/>
                  </a:lnTo>
                  <a:lnTo>
                    <a:pt x="41" y="167"/>
                  </a:lnTo>
                  <a:lnTo>
                    <a:pt x="33" y="179"/>
                  </a:lnTo>
                  <a:lnTo>
                    <a:pt x="33" y="185"/>
                  </a:lnTo>
                  <a:lnTo>
                    <a:pt x="38" y="195"/>
                  </a:lnTo>
                  <a:lnTo>
                    <a:pt x="28" y="199"/>
                  </a:lnTo>
                  <a:lnTo>
                    <a:pt x="18" y="179"/>
                  </a:lnTo>
                  <a:lnTo>
                    <a:pt x="4" y="182"/>
                  </a:lnTo>
                  <a:lnTo>
                    <a:pt x="0" y="208"/>
                  </a:lnTo>
                  <a:lnTo>
                    <a:pt x="0" y="226"/>
                  </a:lnTo>
                  <a:lnTo>
                    <a:pt x="0" y="240"/>
                  </a:lnTo>
                  <a:lnTo>
                    <a:pt x="7" y="253"/>
                  </a:lnTo>
                  <a:lnTo>
                    <a:pt x="16" y="264"/>
                  </a:lnTo>
                  <a:lnTo>
                    <a:pt x="16" y="280"/>
                  </a:lnTo>
                  <a:lnTo>
                    <a:pt x="28" y="277"/>
                  </a:lnTo>
                  <a:lnTo>
                    <a:pt x="45" y="266"/>
                  </a:lnTo>
                  <a:lnTo>
                    <a:pt x="55" y="277"/>
                  </a:lnTo>
                  <a:lnTo>
                    <a:pt x="68" y="293"/>
                  </a:lnTo>
                  <a:lnTo>
                    <a:pt x="78" y="308"/>
                  </a:lnTo>
                  <a:lnTo>
                    <a:pt x="92" y="336"/>
                  </a:lnTo>
                  <a:lnTo>
                    <a:pt x="117" y="331"/>
                  </a:lnTo>
                  <a:lnTo>
                    <a:pt x="159" y="322"/>
                  </a:lnTo>
                  <a:lnTo>
                    <a:pt x="222" y="314"/>
                  </a:lnTo>
                  <a:lnTo>
                    <a:pt x="238" y="332"/>
                  </a:lnTo>
                  <a:lnTo>
                    <a:pt x="241" y="370"/>
                  </a:lnTo>
                  <a:lnTo>
                    <a:pt x="211" y="376"/>
                  </a:lnTo>
                  <a:lnTo>
                    <a:pt x="183" y="385"/>
                  </a:lnTo>
                  <a:lnTo>
                    <a:pt x="187" y="410"/>
                  </a:lnTo>
                  <a:lnTo>
                    <a:pt x="146" y="410"/>
                  </a:lnTo>
                  <a:lnTo>
                    <a:pt x="183" y="461"/>
                  </a:lnTo>
                  <a:lnTo>
                    <a:pt x="201" y="465"/>
                  </a:lnTo>
                  <a:lnTo>
                    <a:pt x="219" y="469"/>
                  </a:lnTo>
                  <a:lnTo>
                    <a:pt x="226" y="491"/>
                  </a:lnTo>
                  <a:lnTo>
                    <a:pt x="236" y="482"/>
                  </a:lnTo>
                  <a:lnTo>
                    <a:pt x="270" y="476"/>
                  </a:lnTo>
                  <a:lnTo>
                    <a:pt x="289" y="485"/>
                  </a:lnTo>
                  <a:lnTo>
                    <a:pt x="302" y="496"/>
                  </a:lnTo>
                  <a:lnTo>
                    <a:pt x="310" y="485"/>
                  </a:lnTo>
                  <a:lnTo>
                    <a:pt x="331" y="488"/>
                  </a:lnTo>
                  <a:lnTo>
                    <a:pt x="294" y="372"/>
                  </a:lnTo>
                  <a:lnTo>
                    <a:pt x="309" y="366"/>
                  </a:lnTo>
                  <a:lnTo>
                    <a:pt x="360" y="341"/>
                  </a:lnTo>
                  <a:lnTo>
                    <a:pt x="367" y="339"/>
                  </a:lnTo>
                  <a:lnTo>
                    <a:pt x="360" y="331"/>
                  </a:lnTo>
                  <a:lnTo>
                    <a:pt x="371" y="334"/>
                  </a:lnTo>
                  <a:lnTo>
                    <a:pt x="371" y="322"/>
                  </a:lnTo>
                  <a:lnTo>
                    <a:pt x="378" y="314"/>
                  </a:lnTo>
                  <a:lnTo>
                    <a:pt x="382" y="318"/>
                  </a:lnTo>
                  <a:lnTo>
                    <a:pt x="392" y="318"/>
                  </a:lnTo>
                  <a:lnTo>
                    <a:pt x="403" y="325"/>
                  </a:lnTo>
                  <a:lnTo>
                    <a:pt x="418" y="310"/>
                  </a:lnTo>
                  <a:lnTo>
                    <a:pt x="428" y="314"/>
                  </a:lnTo>
                  <a:lnTo>
                    <a:pt x="416" y="334"/>
                  </a:lnTo>
                  <a:lnTo>
                    <a:pt x="425" y="362"/>
                  </a:lnTo>
                  <a:lnTo>
                    <a:pt x="449" y="377"/>
                  </a:lnTo>
                  <a:lnTo>
                    <a:pt x="449" y="385"/>
                  </a:lnTo>
                  <a:lnTo>
                    <a:pt x="442" y="397"/>
                  </a:lnTo>
                  <a:lnTo>
                    <a:pt x="444" y="403"/>
                  </a:lnTo>
                  <a:lnTo>
                    <a:pt x="476" y="414"/>
                  </a:lnTo>
                  <a:lnTo>
                    <a:pt x="486" y="433"/>
                  </a:lnTo>
                  <a:lnTo>
                    <a:pt x="515" y="423"/>
                  </a:lnTo>
                  <a:lnTo>
                    <a:pt x="549" y="414"/>
                  </a:lnTo>
                  <a:lnTo>
                    <a:pt x="575" y="468"/>
                  </a:lnTo>
                  <a:lnTo>
                    <a:pt x="585" y="492"/>
                  </a:lnTo>
                  <a:lnTo>
                    <a:pt x="576" y="496"/>
                  </a:lnTo>
                  <a:lnTo>
                    <a:pt x="572" y="506"/>
                  </a:lnTo>
                  <a:lnTo>
                    <a:pt x="596" y="515"/>
                  </a:lnTo>
                  <a:lnTo>
                    <a:pt x="606" y="525"/>
                  </a:lnTo>
                  <a:lnTo>
                    <a:pt x="640" y="515"/>
                  </a:lnTo>
                  <a:lnTo>
                    <a:pt x="653" y="525"/>
                  </a:lnTo>
                  <a:lnTo>
                    <a:pt x="675" y="512"/>
                  </a:lnTo>
                  <a:lnTo>
                    <a:pt x="694" y="510"/>
                  </a:lnTo>
                  <a:lnTo>
                    <a:pt x="716" y="513"/>
                  </a:lnTo>
                  <a:lnTo>
                    <a:pt x="760" y="513"/>
                  </a:lnTo>
                  <a:lnTo>
                    <a:pt x="749" y="503"/>
                  </a:lnTo>
                  <a:lnTo>
                    <a:pt x="749" y="488"/>
                  </a:lnTo>
                  <a:lnTo>
                    <a:pt x="757" y="478"/>
                  </a:lnTo>
                  <a:lnTo>
                    <a:pt x="757" y="469"/>
                  </a:lnTo>
                  <a:lnTo>
                    <a:pt x="742" y="462"/>
                  </a:lnTo>
                  <a:lnTo>
                    <a:pt x="772" y="459"/>
                  </a:lnTo>
                  <a:lnTo>
                    <a:pt x="797" y="462"/>
                  </a:lnTo>
                  <a:lnTo>
                    <a:pt x="801" y="469"/>
                  </a:lnTo>
                  <a:lnTo>
                    <a:pt x="822" y="468"/>
                  </a:lnTo>
                  <a:lnTo>
                    <a:pt x="808" y="444"/>
                  </a:lnTo>
                  <a:lnTo>
                    <a:pt x="824" y="441"/>
                  </a:lnTo>
                  <a:lnTo>
                    <a:pt x="896" y="451"/>
                  </a:lnTo>
                  <a:lnTo>
                    <a:pt x="954" y="455"/>
                  </a:lnTo>
                  <a:lnTo>
                    <a:pt x="998" y="475"/>
                  </a:lnTo>
                  <a:lnTo>
                    <a:pt x="1019" y="475"/>
                  </a:lnTo>
                  <a:lnTo>
                    <a:pt x="1026" y="496"/>
                  </a:lnTo>
                  <a:lnTo>
                    <a:pt x="1045" y="451"/>
                  </a:lnTo>
                  <a:lnTo>
                    <a:pt x="1019" y="400"/>
                  </a:lnTo>
                  <a:lnTo>
                    <a:pt x="1091" y="383"/>
                  </a:lnTo>
                  <a:lnTo>
                    <a:pt x="1101" y="355"/>
                  </a:lnTo>
                  <a:lnTo>
                    <a:pt x="1111" y="314"/>
                  </a:lnTo>
                  <a:lnTo>
                    <a:pt x="1186" y="318"/>
                  </a:lnTo>
                  <a:lnTo>
                    <a:pt x="1198" y="269"/>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09" name="Freeform 508">
              <a:extLst>
                <a:ext uri="{FF2B5EF4-FFF2-40B4-BE49-F238E27FC236}">
                  <a16:creationId xmlns:a16="http://schemas.microsoft.com/office/drawing/2014/main" id="{565F9883-7621-405A-BC90-5D42FCE9CB75}"/>
                </a:ext>
              </a:extLst>
            </p:cNvPr>
            <p:cNvSpPr>
              <a:spLocks noChangeAspect="1"/>
            </p:cNvSpPr>
            <p:nvPr/>
          </p:nvSpPr>
          <p:spPr bwMode="auto">
            <a:xfrm>
              <a:off x="5074451" y="3304149"/>
              <a:ext cx="373324" cy="262091"/>
            </a:xfrm>
            <a:custGeom>
              <a:avLst/>
              <a:gdLst>
                <a:gd name="T0" fmla="*/ 20836 w 536"/>
                <a:gd name="T1" fmla="*/ 90002 h 326"/>
                <a:gd name="T2" fmla="*/ 41671 w 536"/>
                <a:gd name="T3" fmla="*/ 45001 h 326"/>
                <a:gd name="T4" fmla="*/ 41671 w 536"/>
                <a:gd name="T5" fmla="*/ 45001 h 326"/>
                <a:gd name="T6" fmla="*/ 41671 w 536"/>
                <a:gd name="T7" fmla="*/ 45001 h 326"/>
                <a:gd name="T8" fmla="*/ 62507 w 536"/>
                <a:gd name="T9" fmla="*/ 45001 h 326"/>
                <a:gd name="T10" fmla="*/ 62507 w 536"/>
                <a:gd name="T11" fmla="*/ 90002 h 326"/>
                <a:gd name="T12" fmla="*/ 62507 w 536"/>
                <a:gd name="T13" fmla="*/ 90002 h 326"/>
                <a:gd name="T14" fmla="*/ 83315 w 536"/>
                <a:gd name="T15" fmla="*/ 90002 h 326"/>
                <a:gd name="T16" fmla="*/ 83315 w 536"/>
                <a:gd name="T17" fmla="*/ 90002 h 326"/>
                <a:gd name="T18" fmla="*/ 104151 w 536"/>
                <a:gd name="T19" fmla="*/ 90002 h 326"/>
                <a:gd name="T20" fmla="*/ 124986 w 536"/>
                <a:gd name="T21" fmla="*/ 135057 h 326"/>
                <a:gd name="T22" fmla="*/ 145822 w 536"/>
                <a:gd name="T23" fmla="*/ 135057 h 326"/>
                <a:gd name="T24" fmla="*/ 187493 w 536"/>
                <a:gd name="T25" fmla="*/ 180059 h 326"/>
                <a:gd name="T26" fmla="*/ 187493 w 536"/>
                <a:gd name="T27" fmla="*/ 225059 h 326"/>
                <a:gd name="T28" fmla="*/ 187493 w 536"/>
                <a:gd name="T29" fmla="*/ 180059 h 326"/>
                <a:gd name="T30" fmla="*/ 187493 w 536"/>
                <a:gd name="T31" fmla="*/ 135057 h 326"/>
                <a:gd name="T32" fmla="*/ 187493 w 536"/>
                <a:gd name="T33" fmla="*/ 135057 h 326"/>
                <a:gd name="T34" fmla="*/ 208329 w 536"/>
                <a:gd name="T35" fmla="*/ 135057 h 326"/>
                <a:gd name="T36" fmla="*/ 229137 w 536"/>
                <a:gd name="T37" fmla="*/ 135057 h 326"/>
                <a:gd name="T38" fmla="*/ 270808 w 536"/>
                <a:gd name="T39" fmla="*/ 135057 h 326"/>
                <a:gd name="T40" fmla="*/ 270808 w 536"/>
                <a:gd name="T41" fmla="*/ 90002 h 326"/>
                <a:gd name="T42" fmla="*/ 229137 w 536"/>
                <a:gd name="T43" fmla="*/ 90002 h 326"/>
                <a:gd name="T44" fmla="*/ 208329 w 536"/>
                <a:gd name="T45" fmla="*/ 90002 h 326"/>
                <a:gd name="T46" fmla="*/ 187493 w 536"/>
                <a:gd name="T47" fmla="*/ 90002 h 326"/>
                <a:gd name="T48" fmla="*/ 166658 w 536"/>
                <a:gd name="T49" fmla="*/ 90002 h 326"/>
                <a:gd name="T50" fmla="*/ 166658 w 536"/>
                <a:gd name="T51" fmla="*/ 90002 h 326"/>
                <a:gd name="T52" fmla="*/ 145822 w 536"/>
                <a:gd name="T53" fmla="*/ 90002 h 326"/>
                <a:gd name="T54" fmla="*/ 145822 w 536"/>
                <a:gd name="T55" fmla="*/ 90002 h 326"/>
                <a:gd name="T56" fmla="*/ 145822 w 536"/>
                <a:gd name="T57" fmla="*/ 45001 h 326"/>
                <a:gd name="T58" fmla="*/ 104151 w 536"/>
                <a:gd name="T59" fmla="*/ 45001 h 326"/>
                <a:gd name="T60" fmla="*/ 83315 w 536"/>
                <a:gd name="T61" fmla="*/ 45001 h 326"/>
                <a:gd name="T62" fmla="*/ 41671 w 536"/>
                <a:gd name="T63" fmla="*/ 45001 h 326"/>
                <a:gd name="T64" fmla="*/ 41671 w 536"/>
                <a:gd name="T65" fmla="*/ 0 h 326"/>
                <a:gd name="T66" fmla="*/ 41671 w 536"/>
                <a:gd name="T67" fmla="*/ 0 h 326"/>
                <a:gd name="T68" fmla="*/ 20836 w 536"/>
                <a:gd name="T69" fmla="*/ 90002 h 3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6"/>
                <a:gd name="T106" fmla="*/ 0 h 326"/>
                <a:gd name="T107" fmla="*/ 536 w 536"/>
                <a:gd name="T108" fmla="*/ 326 h 3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6" h="326">
                  <a:moveTo>
                    <a:pt x="37" y="149"/>
                  </a:moveTo>
                  <a:lnTo>
                    <a:pt x="51" y="146"/>
                  </a:lnTo>
                  <a:lnTo>
                    <a:pt x="56" y="133"/>
                  </a:lnTo>
                  <a:lnTo>
                    <a:pt x="61" y="122"/>
                  </a:lnTo>
                  <a:lnTo>
                    <a:pt x="77" y="129"/>
                  </a:lnTo>
                  <a:lnTo>
                    <a:pt x="73" y="112"/>
                  </a:lnTo>
                  <a:lnTo>
                    <a:pt x="88" y="105"/>
                  </a:lnTo>
                  <a:lnTo>
                    <a:pt x="95" y="116"/>
                  </a:lnTo>
                  <a:lnTo>
                    <a:pt x="109" y="116"/>
                  </a:lnTo>
                  <a:lnTo>
                    <a:pt x="122" y="123"/>
                  </a:lnTo>
                  <a:lnTo>
                    <a:pt x="131" y="129"/>
                  </a:lnTo>
                  <a:lnTo>
                    <a:pt x="131" y="130"/>
                  </a:lnTo>
                  <a:lnTo>
                    <a:pt x="132" y="142"/>
                  </a:lnTo>
                  <a:lnTo>
                    <a:pt x="148" y="146"/>
                  </a:lnTo>
                  <a:lnTo>
                    <a:pt x="148" y="160"/>
                  </a:lnTo>
                  <a:lnTo>
                    <a:pt x="159" y="184"/>
                  </a:lnTo>
                  <a:lnTo>
                    <a:pt x="175" y="186"/>
                  </a:lnTo>
                  <a:lnTo>
                    <a:pt x="179" y="180"/>
                  </a:lnTo>
                  <a:lnTo>
                    <a:pt x="196" y="171"/>
                  </a:lnTo>
                  <a:lnTo>
                    <a:pt x="209" y="184"/>
                  </a:lnTo>
                  <a:lnTo>
                    <a:pt x="226" y="201"/>
                  </a:lnTo>
                  <a:lnTo>
                    <a:pt x="251" y="227"/>
                  </a:lnTo>
                  <a:lnTo>
                    <a:pt x="296" y="239"/>
                  </a:lnTo>
                  <a:lnTo>
                    <a:pt x="298" y="253"/>
                  </a:lnTo>
                  <a:lnTo>
                    <a:pt x="326" y="265"/>
                  </a:lnTo>
                  <a:lnTo>
                    <a:pt x="340" y="280"/>
                  </a:lnTo>
                  <a:lnTo>
                    <a:pt x="329" y="324"/>
                  </a:lnTo>
                  <a:lnTo>
                    <a:pt x="356" y="326"/>
                  </a:lnTo>
                  <a:lnTo>
                    <a:pt x="373" y="303"/>
                  </a:lnTo>
                  <a:lnTo>
                    <a:pt x="383" y="290"/>
                  </a:lnTo>
                  <a:lnTo>
                    <a:pt x="391" y="279"/>
                  </a:lnTo>
                  <a:lnTo>
                    <a:pt x="385" y="256"/>
                  </a:lnTo>
                  <a:lnTo>
                    <a:pt x="366" y="248"/>
                  </a:lnTo>
                  <a:lnTo>
                    <a:pt x="370" y="208"/>
                  </a:lnTo>
                  <a:lnTo>
                    <a:pt x="390" y="193"/>
                  </a:lnTo>
                  <a:lnTo>
                    <a:pt x="405" y="198"/>
                  </a:lnTo>
                  <a:lnTo>
                    <a:pt x="445" y="190"/>
                  </a:lnTo>
                  <a:lnTo>
                    <a:pt x="451" y="207"/>
                  </a:lnTo>
                  <a:lnTo>
                    <a:pt x="475" y="205"/>
                  </a:lnTo>
                  <a:lnTo>
                    <a:pt x="524" y="201"/>
                  </a:lnTo>
                  <a:lnTo>
                    <a:pt x="536" y="184"/>
                  </a:lnTo>
                  <a:lnTo>
                    <a:pt x="524" y="173"/>
                  </a:lnTo>
                  <a:lnTo>
                    <a:pt x="492" y="173"/>
                  </a:lnTo>
                  <a:lnTo>
                    <a:pt x="436" y="173"/>
                  </a:lnTo>
                  <a:lnTo>
                    <a:pt x="415" y="173"/>
                  </a:lnTo>
                  <a:lnTo>
                    <a:pt x="394" y="170"/>
                  </a:lnTo>
                  <a:lnTo>
                    <a:pt x="359" y="186"/>
                  </a:lnTo>
                  <a:lnTo>
                    <a:pt x="354" y="184"/>
                  </a:lnTo>
                  <a:lnTo>
                    <a:pt x="346" y="176"/>
                  </a:lnTo>
                  <a:lnTo>
                    <a:pt x="327" y="180"/>
                  </a:lnTo>
                  <a:lnTo>
                    <a:pt x="312" y="186"/>
                  </a:lnTo>
                  <a:lnTo>
                    <a:pt x="308" y="183"/>
                  </a:lnTo>
                  <a:lnTo>
                    <a:pt x="303" y="176"/>
                  </a:lnTo>
                  <a:lnTo>
                    <a:pt x="282" y="170"/>
                  </a:lnTo>
                  <a:lnTo>
                    <a:pt x="278" y="167"/>
                  </a:lnTo>
                  <a:lnTo>
                    <a:pt x="281" y="157"/>
                  </a:lnTo>
                  <a:lnTo>
                    <a:pt x="292" y="153"/>
                  </a:lnTo>
                  <a:lnTo>
                    <a:pt x="278" y="120"/>
                  </a:lnTo>
                  <a:lnTo>
                    <a:pt x="255" y="75"/>
                  </a:lnTo>
                  <a:lnTo>
                    <a:pt x="193" y="91"/>
                  </a:lnTo>
                  <a:lnTo>
                    <a:pt x="179" y="75"/>
                  </a:lnTo>
                  <a:lnTo>
                    <a:pt x="150" y="64"/>
                  </a:lnTo>
                  <a:lnTo>
                    <a:pt x="124" y="82"/>
                  </a:lnTo>
                  <a:lnTo>
                    <a:pt x="97" y="77"/>
                  </a:lnTo>
                  <a:lnTo>
                    <a:pt x="68" y="58"/>
                  </a:lnTo>
                  <a:lnTo>
                    <a:pt x="64" y="34"/>
                  </a:lnTo>
                  <a:lnTo>
                    <a:pt x="66" y="17"/>
                  </a:lnTo>
                  <a:lnTo>
                    <a:pt x="66" y="0"/>
                  </a:lnTo>
                  <a:lnTo>
                    <a:pt x="0" y="34"/>
                  </a:lnTo>
                  <a:lnTo>
                    <a:pt x="37" y="149"/>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10" name="Freeform 509">
              <a:extLst>
                <a:ext uri="{FF2B5EF4-FFF2-40B4-BE49-F238E27FC236}">
                  <a16:creationId xmlns:a16="http://schemas.microsoft.com/office/drawing/2014/main" id="{6B154EFB-A390-4D0B-AD14-21F97F98A233}"/>
                </a:ext>
              </a:extLst>
            </p:cNvPr>
            <p:cNvSpPr>
              <a:spLocks noChangeAspect="1"/>
            </p:cNvSpPr>
            <p:nvPr/>
          </p:nvSpPr>
          <p:spPr bwMode="auto">
            <a:xfrm>
              <a:off x="5025330" y="3389328"/>
              <a:ext cx="288180" cy="230967"/>
            </a:xfrm>
            <a:custGeom>
              <a:avLst/>
              <a:gdLst>
                <a:gd name="T0" fmla="*/ 0 w 410"/>
                <a:gd name="T1" fmla="*/ 45862 h 286"/>
                <a:gd name="T2" fmla="*/ 21778 w 410"/>
                <a:gd name="T3" fmla="*/ 45862 h 286"/>
                <a:gd name="T4" fmla="*/ 21778 w 410"/>
                <a:gd name="T5" fmla="*/ 45862 h 286"/>
                <a:gd name="T6" fmla="*/ 43585 w 410"/>
                <a:gd name="T7" fmla="*/ 45862 h 286"/>
                <a:gd name="T8" fmla="*/ 21778 w 410"/>
                <a:gd name="T9" fmla="*/ 45862 h 286"/>
                <a:gd name="T10" fmla="*/ 21778 w 410"/>
                <a:gd name="T11" fmla="*/ 45862 h 286"/>
                <a:gd name="T12" fmla="*/ 21778 w 410"/>
                <a:gd name="T13" fmla="*/ 45862 h 286"/>
                <a:gd name="T14" fmla="*/ 21778 w 410"/>
                <a:gd name="T15" fmla="*/ 45862 h 286"/>
                <a:gd name="T16" fmla="*/ 21778 w 410"/>
                <a:gd name="T17" fmla="*/ 91779 h 286"/>
                <a:gd name="T18" fmla="*/ 21778 w 410"/>
                <a:gd name="T19" fmla="*/ 91779 h 286"/>
                <a:gd name="T20" fmla="*/ 21778 w 410"/>
                <a:gd name="T21" fmla="*/ 91779 h 286"/>
                <a:gd name="T22" fmla="*/ 21778 w 410"/>
                <a:gd name="T23" fmla="*/ 137642 h 286"/>
                <a:gd name="T24" fmla="*/ 43585 w 410"/>
                <a:gd name="T25" fmla="*/ 137642 h 286"/>
                <a:gd name="T26" fmla="*/ 65363 w 410"/>
                <a:gd name="T27" fmla="*/ 91779 h 286"/>
                <a:gd name="T28" fmla="*/ 108947 w 410"/>
                <a:gd name="T29" fmla="*/ 137642 h 286"/>
                <a:gd name="T30" fmla="*/ 130754 w 410"/>
                <a:gd name="T31" fmla="*/ 137642 h 286"/>
                <a:gd name="T32" fmla="*/ 152532 w 410"/>
                <a:gd name="T33" fmla="*/ 137642 h 286"/>
                <a:gd name="T34" fmla="*/ 152532 w 410"/>
                <a:gd name="T35" fmla="*/ 183504 h 286"/>
                <a:gd name="T36" fmla="*/ 174311 w 410"/>
                <a:gd name="T37" fmla="*/ 183504 h 286"/>
                <a:gd name="T38" fmla="*/ 196117 w 410"/>
                <a:gd name="T39" fmla="*/ 137642 h 286"/>
                <a:gd name="T40" fmla="*/ 217895 w 410"/>
                <a:gd name="T41" fmla="*/ 137642 h 286"/>
                <a:gd name="T42" fmla="*/ 217895 w 410"/>
                <a:gd name="T43" fmla="*/ 91779 h 286"/>
                <a:gd name="T44" fmla="*/ 239702 w 410"/>
                <a:gd name="T45" fmla="*/ 91779 h 286"/>
                <a:gd name="T46" fmla="*/ 217895 w 410"/>
                <a:gd name="T47" fmla="*/ 91779 h 286"/>
                <a:gd name="T48" fmla="*/ 196117 w 410"/>
                <a:gd name="T49" fmla="*/ 91779 h 286"/>
                <a:gd name="T50" fmla="*/ 196117 w 410"/>
                <a:gd name="T51" fmla="*/ 91779 h 286"/>
                <a:gd name="T52" fmla="*/ 174311 w 410"/>
                <a:gd name="T53" fmla="*/ 45862 h 286"/>
                <a:gd name="T54" fmla="*/ 174311 w 410"/>
                <a:gd name="T55" fmla="*/ 45862 h 286"/>
                <a:gd name="T56" fmla="*/ 174311 w 410"/>
                <a:gd name="T57" fmla="*/ 45862 h 286"/>
                <a:gd name="T58" fmla="*/ 152532 w 410"/>
                <a:gd name="T59" fmla="*/ 45862 h 286"/>
                <a:gd name="T60" fmla="*/ 152532 w 410"/>
                <a:gd name="T61" fmla="*/ 45862 h 286"/>
                <a:gd name="T62" fmla="*/ 130754 w 410"/>
                <a:gd name="T63" fmla="*/ 45862 h 286"/>
                <a:gd name="T64" fmla="*/ 130754 w 410"/>
                <a:gd name="T65" fmla="*/ 45862 h 286"/>
                <a:gd name="T66" fmla="*/ 108947 w 410"/>
                <a:gd name="T67" fmla="*/ 45862 h 286"/>
                <a:gd name="T68" fmla="*/ 108947 w 410"/>
                <a:gd name="T69" fmla="*/ 45862 h 286"/>
                <a:gd name="T70" fmla="*/ 108947 w 410"/>
                <a:gd name="T71" fmla="*/ 45862 h 286"/>
                <a:gd name="T72" fmla="*/ 108947 w 410"/>
                <a:gd name="T73" fmla="*/ 45862 h 286"/>
                <a:gd name="T74" fmla="*/ 108947 w 410"/>
                <a:gd name="T75" fmla="*/ 45862 h 286"/>
                <a:gd name="T76" fmla="*/ 87170 w 410"/>
                <a:gd name="T77" fmla="*/ 45862 h 286"/>
                <a:gd name="T78" fmla="*/ 87170 w 410"/>
                <a:gd name="T79" fmla="*/ 0 h 286"/>
                <a:gd name="T80" fmla="*/ 87170 w 410"/>
                <a:gd name="T81" fmla="*/ 45862 h 286"/>
                <a:gd name="T82" fmla="*/ 87170 w 410"/>
                <a:gd name="T83" fmla="*/ 45862 h 286"/>
                <a:gd name="T84" fmla="*/ 87170 w 410"/>
                <a:gd name="T85" fmla="*/ 45862 h 286"/>
                <a:gd name="T86" fmla="*/ 65363 w 410"/>
                <a:gd name="T87" fmla="*/ 45862 h 286"/>
                <a:gd name="T88" fmla="*/ 65363 w 410"/>
                <a:gd name="T89" fmla="*/ 45862 h 286"/>
                <a:gd name="T90" fmla="*/ 65363 w 410"/>
                <a:gd name="T91" fmla="*/ 45862 h 286"/>
                <a:gd name="T92" fmla="*/ 43585 w 410"/>
                <a:gd name="T93" fmla="*/ 45862 h 286"/>
                <a:gd name="T94" fmla="*/ 43585 w 410"/>
                <a:gd name="T95" fmla="*/ 45862 h 286"/>
                <a:gd name="T96" fmla="*/ 43585 w 410"/>
                <a:gd name="T97" fmla="*/ 45862 h 286"/>
                <a:gd name="T98" fmla="*/ 21778 w 410"/>
                <a:gd name="T99" fmla="*/ 45862 h 286"/>
                <a:gd name="T100" fmla="*/ 0 w 410"/>
                <a:gd name="T101" fmla="*/ 45862 h 2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0"/>
                <a:gd name="T154" fmla="*/ 0 h 286"/>
                <a:gd name="T155" fmla="*/ 410 w 410"/>
                <a:gd name="T156" fmla="*/ 286 h 2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0" h="286">
                  <a:moveTo>
                    <a:pt x="0" y="41"/>
                  </a:moveTo>
                  <a:lnTo>
                    <a:pt x="2" y="79"/>
                  </a:lnTo>
                  <a:lnTo>
                    <a:pt x="25" y="55"/>
                  </a:lnTo>
                  <a:lnTo>
                    <a:pt x="56" y="85"/>
                  </a:lnTo>
                  <a:lnTo>
                    <a:pt x="42" y="103"/>
                  </a:lnTo>
                  <a:lnTo>
                    <a:pt x="5" y="86"/>
                  </a:lnTo>
                  <a:lnTo>
                    <a:pt x="1" y="112"/>
                  </a:lnTo>
                  <a:lnTo>
                    <a:pt x="5" y="126"/>
                  </a:lnTo>
                  <a:lnTo>
                    <a:pt x="25" y="130"/>
                  </a:lnTo>
                  <a:lnTo>
                    <a:pt x="17" y="146"/>
                  </a:lnTo>
                  <a:lnTo>
                    <a:pt x="35" y="157"/>
                  </a:lnTo>
                  <a:lnTo>
                    <a:pt x="35" y="208"/>
                  </a:lnTo>
                  <a:lnTo>
                    <a:pt x="90" y="194"/>
                  </a:lnTo>
                  <a:lnTo>
                    <a:pt x="121" y="177"/>
                  </a:lnTo>
                  <a:lnTo>
                    <a:pt x="194" y="212"/>
                  </a:lnTo>
                  <a:lnTo>
                    <a:pt x="239" y="232"/>
                  </a:lnTo>
                  <a:lnTo>
                    <a:pt x="247" y="242"/>
                  </a:lnTo>
                  <a:lnTo>
                    <a:pt x="253" y="267"/>
                  </a:lnTo>
                  <a:lnTo>
                    <a:pt x="296" y="286"/>
                  </a:lnTo>
                  <a:lnTo>
                    <a:pt x="358" y="216"/>
                  </a:lnTo>
                  <a:lnTo>
                    <a:pt x="399" y="216"/>
                  </a:lnTo>
                  <a:lnTo>
                    <a:pt x="406" y="189"/>
                  </a:lnTo>
                  <a:lnTo>
                    <a:pt x="410" y="175"/>
                  </a:lnTo>
                  <a:lnTo>
                    <a:pt x="396" y="158"/>
                  </a:lnTo>
                  <a:lnTo>
                    <a:pt x="368" y="148"/>
                  </a:lnTo>
                  <a:lnTo>
                    <a:pt x="365" y="134"/>
                  </a:lnTo>
                  <a:lnTo>
                    <a:pt x="321" y="122"/>
                  </a:lnTo>
                  <a:lnTo>
                    <a:pt x="296" y="96"/>
                  </a:lnTo>
                  <a:lnTo>
                    <a:pt x="287" y="81"/>
                  </a:lnTo>
                  <a:lnTo>
                    <a:pt x="266" y="66"/>
                  </a:lnTo>
                  <a:lnTo>
                    <a:pt x="252" y="73"/>
                  </a:lnTo>
                  <a:lnTo>
                    <a:pt x="245" y="81"/>
                  </a:lnTo>
                  <a:lnTo>
                    <a:pt x="229" y="79"/>
                  </a:lnTo>
                  <a:lnTo>
                    <a:pt x="218" y="55"/>
                  </a:lnTo>
                  <a:lnTo>
                    <a:pt x="216" y="41"/>
                  </a:lnTo>
                  <a:lnTo>
                    <a:pt x="202" y="37"/>
                  </a:lnTo>
                  <a:lnTo>
                    <a:pt x="198" y="24"/>
                  </a:lnTo>
                  <a:lnTo>
                    <a:pt x="179" y="11"/>
                  </a:lnTo>
                  <a:lnTo>
                    <a:pt x="165" y="11"/>
                  </a:lnTo>
                  <a:lnTo>
                    <a:pt x="158" y="0"/>
                  </a:lnTo>
                  <a:lnTo>
                    <a:pt x="143" y="7"/>
                  </a:lnTo>
                  <a:lnTo>
                    <a:pt x="148" y="24"/>
                  </a:lnTo>
                  <a:lnTo>
                    <a:pt x="141" y="20"/>
                  </a:lnTo>
                  <a:lnTo>
                    <a:pt x="131" y="17"/>
                  </a:lnTo>
                  <a:lnTo>
                    <a:pt x="121" y="41"/>
                  </a:lnTo>
                  <a:lnTo>
                    <a:pt x="106" y="44"/>
                  </a:lnTo>
                  <a:lnTo>
                    <a:pt x="90" y="40"/>
                  </a:lnTo>
                  <a:lnTo>
                    <a:pt x="78" y="52"/>
                  </a:lnTo>
                  <a:lnTo>
                    <a:pt x="65" y="41"/>
                  </a:lnTo>
                  <a:lnTo>
                    <a:pt x="45" y="31"/>
                  </a:lnTo>
                  <a:lnTo>
                    <a:pt x="0" y="41"/>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11" name="Freeform 510">
              <a:extLst>
                <a:ext uri="{FF2B5EF4-FFF2-40B4-BE49-F238E27FC236}">
                  <a16:creationId xmlns:a16="http://schemas.microsoft.com/office/drawing/2014/main" id="{83E8A35B-986E-4E23-9886-94C3B776227C}"/>
                </a:ext>
              </a:extLst>
            </p:cNvPr>
            <p:cNvSpPr>
              <a:spLocks noChangeAspect="1"/>
            </p:cNvSpPr>
            <p:nvPr/>
          </p:nvSpPr>
          <p:spPr bwMode="auto">
            <a:xfrm>
              <a:off x="5346258" y="3386052"/>
              <a:ext cx="240696" cy="117941"/>
            </a:xfrm>
            <a:custGeom>
              <a:avLst/>
              <a:gdLst>
                <a:gd name="T0" fmla="*/ 43604 w 342"/>
                <a:gd name="T1" fmla="*/ 44586 h 146"/>
                <a:gd name="T2" fmla="*/ 43604 w 342"/>
                <a:gd name="T3" fmla="*/ 44586 h 146"/>
                <a:gd name="T4" fmla="*/ 21788 w 342"/>
                <a:gd name="T5" fmla="*/ 44586 h 146"/>
                <a:gd name="T6" fmla="*/ 0 w 342"/>
                <a:gd name="T7" fmla="*/ 44586 h 146"/>
                <a:gd name="T8" fmla="*/ 21788 w 342"/>
                <a:gd name="T9" fmla="*/ 89171 h 146"/>
                <a:gd name="T10" fmla="*/ 21788 w 342"/>
                <a:gd name="T11" fmla="*/ 89171 h 146"/>
                <a:gd name="T12" fmla="*/ 43604 w 342"/>
                <a:gd name="T13" fmla="*/ 89171 h 146"/>
                <a:gd name="T14" fmla="*/ 87179 w 342"/>
                <a:gd name="T15" fmla="*/ 89171 h 146"/>
                <a:gd name="T16" fmla="*/ 87179 w 342"/>
                <a:gd name="T17" fmla="*/ 89171 h 146"/>
                <a:gd name="T18" fmla="*/ 87179 w 342"/>
                <a:gd name="T19" fmla="*/ 44586 h 146"/>
                <a:gd name="T20" fmla="*/ 108995 w 342"/>
                <a:gd name="T21" fmla="*/ 44586 h 146"/>
                <a:gd name="T22" fmla="*/ 108995 w 342"/>
                <a:gd name="T23" fmla="*/ 44586 h 146"/>
                <a:gd name="T24" fmla="*/ 130783 w 342"/>
                <a:gd name="T25" fmla="*/ 44586 h 146"/>
                <a:gd name="T26" fmla="*/ 152599 w 342"/>
                <a:gd name="T27" fmla="*/ 44586 h 146"/>
                <a:gd name="T28" fmla="*/ 174386 w 342"/>
                <a:gd name="T29" fmla="*/ 44586 h 146"/>
                <a:gd name="T30" fmla="*/ 196174 w 342"/>
                <a:gd name="T31" fmla="*/ 0 h 146"/>
                <a:gd name="T32" fmla="*/ 196174 w 342"/>
                <a:gd name="T33" fmla="*/ 0 h 146"/>
                <a:gd name="T34" fmla="*/ 174386 w 342"/>
                <a:gd name="T35" fmla="*/ 0 h 146"/>
                <a:gd name="T36" fmla="*/ 174386 w 342"/>
                <a:gd name="T37" fmla="*/ 0 h 146"/>
                <a:gd name="T38" fmla="*/ 152599 w 342"/>
                <a:gd name="T39" fmla="*/ 0 h 146"/>
                <a:gd name="T40" fmla="*/ 108995 w 342"/>
                <a:gd name="T41" fmla="*/ 0 h 146"/>
                <a:gd name="T42" fmla="*/ 87179 w 342"/>
                <a:gd name="T43" fmla="*/ 0 h 146"/>
                <a:gd name="T44" fmla="*/ 65391 w 342"/>
                <a:gd name="T45" fmla="*/ 0 h 146"/>
                <a:gd name="T46" fmla="*/ 65391 w 342"/>
                <a:gd name="T47" fmla="*/ 0 h 146"/>
                <a:gd name="T48" fmla="*/ 87179 w 342"/>
                <a:gd name="T49" fmla="*/ 0 h 146"/>
                <a:gd name="T50" fmla="*/ 65391 w 342"/>
                <a:gd name="T51" fmla="*/ 0 h 146"/>
                <a:gd name="T52" fmla="*/ 65391 w 342"/>
                <a:gd name="T53" fmla="*/ 0 h 146"/>
                <a:gd name="T54" fmla="*/ 43604 w 342"/>
                <a:gd name="T55" fmla="*/ 0 h 146"/>
                <a:gd name="T56" fmla="*/ 43604 w 342"/>
                <a:gd name="T57" fmla="*/ 0 h 146"/>
                <a:gd name="T58" fmla="*/ 43604 w 342"/>
                <a:gd name="T59" fmla="*/ 0 h 146"/>
                <a:gd name="T60" fmla="*/ 43604 w 342"/>
                <a:gd name="T61" fmla="*/ 0 h 146"/>
                <a:gd name="T62" fmla="*/ 43604 w 342"/>
                <a:gd name="T63" fmla="*/ 0 h 146"/>
                <a:gd name="T64" fmla="*/ 43604 w 342"/>
                <a:gd name="T65" fmla="*/ 0 h 146"/>
                <a:gd name="T66" fmla="*/ 43604 w 342"/>
                <a:gd name="T67" fmla="*/ 44586 h 146"/>
                <a:gd name="T68" fmla="*/ 65391 w 342"/>
                <a:gd name="T69" fmla="*/ 44586 h 146"/>
                <a:gd name="T70" fmla="*/ 65391 w 342"/>
                <a:gd name="T71" fmla="*/ 44586 h 146"/>
                <a:gd name="T72" fmla="*/ 87179 w 342"/>
                <a:gd name="T73" fmla="*/ 44586 h 146"/>
                <a:gd name="T74" fmla="*/ 65391 w 342"/>
                <a:gd name="T75" fmla="*/ 44586 h 146"/>
                <a:gd name="T76" fmla="*/ 65391 w 342"/>
                <a:gd name="T77" fmla="*/ 44586 h 146"/>
                <a:gd name="T78" fmla="*/ 65391 w 342"/>
                <a:gd name="T79" fmla="*/ 44586 h 146"/>
                <a:gd name="T80" fmla="*/ 43604 w 342"/>
                <a:gd name="T81" fmla="*/ 44586 h 146"/>
                <a:gd name="T82" fmla="*/ 43604 w 342"/>
                <a:gd name="T83" fmla="*/ 44586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2"/>
                <a:gd name="T127" fmla="*/ 0 h 146"/>
                <a:gd name="T128" fmla="*/ 342 w 342"/>
                <a:gd name="T129" fmla="*/ 146 h 1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2" h="146">
                  <a:moveTo>
                    <a:pt x="88" y="103"/>
                  </a:moveTo>
                  <a:lnTo>
                    <a:pt x="61" y="103"/>
                  </a:lnTo>
                  <a:lnTo>
                    <a:pt x="12" y="110"/>
                  </a:lnTo>
                  <a:lnTo>
                    <a:pt x="0" y="125"/>
                  </a:lnTo>
                  <a:lnTo>
                    <a:pt x="12" y="133"/>
                  </a:lnTo>
                  <a:lnTo>
                    <a:pt x="22" y="137"/>
                  </a:lnTo>
                  <a:lnTo>
                    <a:pt x="92" y="137"/>
                  </a:lnTo>
                  <a:lnTo>
                    <a:pt x="137" y="137"/>
                  </a:lnTo>
                  <a:lnTo>
                    <a:pt x="157" y="146"/>
                  </a:lnTo>
                  <a:lnTo>
                    <a:pt x="165" y="127"/>
                  </a:lnTo>
                  <a:lnTo>
                    <a:pt x="184" y="125"/>
                  </a:lnTo>
                  <a:lnTo>
                    <a:pt x="212" y="119"/>
                  </a:lnTo>
                  <a:lnTo>
                    <a:pt x="238" y="115"/>
                  </a:lnTo>
                  <a:lnTo>
                    <a:pt x="281" y="91"/>
                  </a:lnTo>
                  <a:lnTo>
                    <a:pt x="325" y="68"/>
                  </a:lnTo>
                  <a:lnTo>
                    <a:pt x="342" y="55"/>
                  </a:lnTo>
                  <a:lnTo>
                    <a:pt x="335" y="34"/>
                  </a:lnTo>
                  <a:lnTo>
                    <a:pt x="314" y="34"/>
                  </a:lnTo>
                  <a:lnTo>
                    <a:pt x="293" y="23"/>
                  </a:lnTo>
                  <a:lnTo>
                    <a:pt x="269" y="14"/>
                  </a:lnTo>
                  <a:lnTo>
                    <a:pt x="212" y="10"/>
                  </a:lnTo>
                  <a:lnTo>
                    <a:pt x="140" y="0"/>
                  </a:lnTo>
                  <a:lnTo>
                    <a:pt x="126" y="3"/>
                  </a:lnTo>
                  <a:lnTo>
                    <a:pt x="130" y="14"/>
                  </a:lnTo>
                  <a:lnTo>
                    <a:pt x="138" y="27"/>
                  </a:lnTo>
                  <a:lnTo>
                    <a:pt x="117" y="28"/>
                  </a:lnTo>
                  <a:lnTo>
                    <a:pt x="113" y="21"/>
                  </a:lnTo>
                  <a:lnTo>
                    <a:pt x="89" y="18"/>
                  </a:lnTo>
                  <a:lnTo>
                    <a:pt x="58" y="21"/>
                  </a:lnTo>
                  <a:lnTo>
                    <a:pt x="73" y="28"/>
                  </a:lnTo>
                  <a:lnTo>
                    <a:pt x="75" y="37"/>
                  </a:lnTo>
                  <a:lnTo>
                    <a:pt x="65" y="47"/>
                  </a:lnTo>
                  <a:lnTo>
                    <a:pt x="65" y="62"/>
                  </a:lnTo>
                  <a:lnTo>
                    <a:pt x="76" y="72"/>
                  </a:lnTo>
                  <a:lnTo>
                    <a:pt x="117" y="72"/>
                  </a:lnTo>
                  <a:lnTo>
                    <a:pt x="133" y="71"/>
                  </a:lnTo>
                  <a:lnTo>
                    <a:pt x="146" y="84"/>
                  </a:lnTo>
                  <a:lnTo>
                    <a:pt x="131" y="101"/>
                  </a:lnTo>
                  <a:lnTo>
                    <a:pt x="116" y="101"/>
                  </a:lnTo>
                  <a:lnTo>
                    <a:pt x="102" y="99"/>
                  </a:lnTo>
                  <a:lnTo>
                    <a:pt x="95" y="101"/>
                  </a:lnTo>
                  <a:lnTo>
                    <a:pt x="88" y="103"/>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12" name="Freeform 511">
              <a:extLst>
                <a:ext uri="{FF2B5EF4-FFF2-40B4-BE49-F238E27FC236}">
                  <a16:creationId xmlns:a16="http://schemas.microsoft.com/office/drawing/2014/main" id="{033A02BB-571C-4CC9-828A-1BB24BA2DDEE}"/>
                </a:ext>
              </a:extLst>
            </p:cNvPr>
            <p:cNvSpPr>
              <a:spLocks noChangeAspect="1"/>
            </p:cNvSpPr>
            <p:nvPr/>
          </p:nvSpPr>
          <p:spPr bwMode="auto">
            <a:xfrm>
              <a:off x="5324972" y="3456488"/>
              <a:ext cx="152276" cy="121217"/>
            </a:xfrm>
            <a:custGeom>
              <a:avLst/>
              <a:gdLst>
                <a:gd name="T0" fmla="*/ 0 w 216"/>
                <a:gd name="T1" fmla="*/ 142704 h 151"/>
                <a:gd name="T2" fmla="*/ 22589 w 216"/>
                <a:gd name="T3" fmla="*/ 142704 h 151"/>
                <a:gd name="T4" fmla="*/ 22589 w 216"/>
                <a:gd name="T5" fmla="*/ 142704 h 151"/>
                <a:gd name="T6" fmla="*/ 45179 w 216"/>
                <a:gd name="T7" fmla="*/ 142704 h 151"/>
                <a:gd name="T8" fmla="*/ 67739 w 216"/>
                <a:gd name="T9" fmla="*/ 95174 h 151"/>
                <a:gd name="T10" fmla="*/ 67739 w 216"/>
                <a:gd name="T11" fmla="*/ 95174 h 151"/>
                <a:gd name="T12" fmla="*/ 67739 w 216"/>
                <a:gd name="T13" fmla="*/ 142704 h 151"/>
                <a:gd name="T14" fmla="*/ 90328 w 216"/>
                <a:gd name="T15" fmla="*/ 142704 h 151"/>
                <a:gd name="T16" fmla="*/ 112917 w 216"/>
                <a:gd name="T17" fmla="*/ 95174 h 151"/>
                <a:gd name="T18" fmla="*/ 112917 w 216"/>
                <a:gd name="T19" fmla="*/ 142704 h 151"/>
                <a:gd name="T20" fmla="*/ 112917 w 216"/>
                <a:gd name="T21" fmla="*/ 95174 h 151"/>
                <a:gd name="T22" fmla="*/ 112917 w 216"/>
                <a:gd name="T23" fmla="*/ 95174 h 151"/>
                <a:gd name="T24" fmla="*/ 112917 w 216"/>
                <a:gd name="T25" fmla="*/ 95174 h 151"/>
                <a:gd name="T26" fmla="*/ 112917 w 216"/>
                <a:gd name="T27" fmla="*/ 47587 h 151"/>
                <a:gd name="T28" fmla="*/ 90328 w 216"/>
                <a:gd name="T29" fmla="*/ 47587 h 151"/>
                <a:gd name="T30" fmla="*/ 90328 w 216"/>
                <a:gd name="T31" fmla="*/ 47587 h 151"/>
                <a:gd name="T32" fmla="*/ 67739 w 216"/>
                <a:gd name="T33" fmla="*/ 47587 h 151"/>
                <a:gd name="T34" fmla="*/ 45179 w 216"/>
                <a:gd name="T35" fmla="*/ 47587 h 151"/>
                <a:gd name="T36" fmla="*/ 45179 w 216"/>
                <a:gd name="T37" fmla="*/ 47587 h 151"/>
                <a:gd name="T38" fmla="*/ 22589 w 216"/>
                <a:gd name="T39" fmla="*/ 47587 h 151"/>
                <a:gd name="T40" fmla="*/ 22589 w 216"/>
                <a:gd name="T41" fmla="*/ 47587 h 151"/>
                <a:gd name="T42" fmla="*/ 22589 w 216"/>
                <a:gd name="T43" fmla="*/ 47587 h 151"/>
                <a:gd name="T44" fmla="*/ 22589 w 216"/>
                <a:gd name="T45" fmla="*/ 47587 h 151"/>
                <a:gd name="T46" fmla="*/ 45179 w 216"/>
                <a:gd name="T47" fmla="*/ 47587 h 151"/>
                <a:gd name="T48" fmla="*/ 45179 w 216"/>
                <a:gd name="T49" fmla="*/ 0 h 151"/>
                <a:gd name="T50" fmla="*/ 45179 w 216"/>
                <a:gd name="T51" fmla="*/ 47587 h 151"/>
                <a:gd name="T52" fmla="*/ 22589 w 216"/>
                <a:gd name="T53" fmla="*/ 47587 h 151"/>
                <a:gd name="T54" fmla="*/ 22589 w 216"/>
                <a:gd name="T55" fmla="*/ 47587 h 151"/>
                <a:gd name="T56" fmla="*/ 22589 w 216"/>
                <a:gd name="T57" fmla="*/ 47587 h 151"/>
                <a:gd name="T58" fmla="*/ 22589 w 216"/>
                <a:gd name="T59" fmla="*/ 47587 h 151"/>
                <a:gd name="T60" fmla="*/ 22589 w 216"/>
                <a:gd name="T61" fmla="*/ 47587 h 151"/>
                <a:gd name="T62" fmla="*/ 22589 w 216"/>
                <a:gd name="T63" fmla="*/ 47587 h 151"/>
                <a:gd name="T64" fmla="*/ 22589 w 216"/>
                <a:gd name="T65" fmla="*/ 95174 h 151"/>
                <a:gd name="T66" fmla="*/ 22589 w 216"/>
                <a:gd name="T67" fmla="*/ 95174 h 151"/>
                <a:gd name="T68" fmla="*/ 22589 w 216"/>
                <a:gd name="T69" fmla="*/ 95174 h 151"/>
                <a:gd name="T70" fmla="*/ 22589 w 216"/>
                <a:gd name="T71" fmla="*/ 95174 h 151"/>
                <a:gd name="T72" fmla="*/ 0 w 216"/>
                <a:gd name="T73" fmla="*/ 142704 h 1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151"/>
                <a:gd name="T113" fmla="*/ 216 w 216"/>
                <a:gd name="T114" fmla="*/ 151 h 1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151">
                  <a:moveTo>
                    <a:pt x="0" y="129"/>
                  </a:moveTo>
                  <a:lnTo>
                    <a:pt x="2" y="133"/>
                  </a:lnTo>
                  <a:lnTo>
                    <a:pt x="18" y="136"/>
                  </a:lnTo>
                  <a:lnTo>
                    <a:pt x="56" y="137"/>
                  </a:lnTo>
                  <a:lnTo>
                    <a:pt x="103" y="90"/>
                  </a:lnTo>
                  <a:lnTo>
                    <a:pt x="113" y="120"/>
                  </a:lnTo>
                  <a:lnTo>
                    <a:pt x="126" y="151"/>
                  </a:lnTo>
                  <a:lnTo>
                    <a:pt x="154" y="138"/>
                  </a:lnTo>
                  <a:lnTo>
                    <a:pt x="185" y="127"/>
                  </a:lnTo>
                  <a:lnTo>
                    <a:pt x="215" y="136"/>
                  </a:lnTo>
                  <a:lnTo>
                    <a:pt x="216" y="90"/>
                  </a:lnTo>
                  <a:lnTo>
                    <a:pt x="195" y="83"/>
                  </a:lnTo>
                  <a:lnTo>
                    <a:pt x="184" y="85"/>
                  </a:lnTo>
                  <a:lnTo>
                    <a:pt x="191" y="56"/>
                  </a:lnTo>
                  <a:lnTo>
                    <a:pt x="167" y="49"/>
                  </a:lnTo>
                  <a:lnTo>
                    <a:pt x="145" y="49"/>
                  </a:lnTo>
                  <a:lnTo>
                    <a:pt x="114" y="49"/>
                  </a:lnTo>
                  <a:lnTo>
                    <a:pt x="90" y="49"/>
                  </a:lnTo>
                  <a:lnTo>
                    <a:pt x="62" y="49"/>
                  </a:lnTo>
                  <a:lnTo>
                    <a:pt x="36" y="44"/>
                  </a:lnTo>
                  <a:lnTo>
                    <a:pt x="32" y="39"/>
                  </a:lnTo>
                  <a:lnTo>
                    <a:pt x="36" y="28"/>
                  </a:lnTo>
                  <a:lnTo>
                    <a:pt x="48" y="22"/>
                  </a:lnTo>
                  <a:lnTo>
                    <a:pt x="89" y="14"/>
                  </a:lnTo>
                  <a:lnTo>
                    <a:pt x="86" y="0"/>
                  </a:lnTo>
                  <a:lnTo>
                    <a:pt x="55" y="5"/>
                  </a:lnTo>
                  <a:lnTo>
                    <a:pt x="28" y="4"/>
                  </a:lnTo>
                  <a:lnTo>
                    <a:pt x="11" y="18"/>
                  </a:lnTo>
                  <a:lnTo>
                    <a:pt x="5" y="49"/>
                  </a:lnTo>
                  <a:lnTo>
                    <a:pt x="7" y="55"/>
                  </a:lnTo>
                  <a:lnTo>
                    <a:pt x="4" y="58"/>
                  </a:lnTo>
                  <a:lnTo>
                    <a:pt x="22" y="63"/>
                  </a:lnTo>
                  <a:lnTo>
                    <a:pt x="34" y="80"/>
                  </a:lnTo>
                  <a:lnTo>
                    <a:pt x="26" y="100"/>
                  </a:lnTo>
                  <a:lnTo>
                    <a:pt x="22" y="103"/>
                  </a:lnTo>
                  <a:lnTo>
                    <a:pt x="15" y="112"/>
                  </a:lnTo>
                  <a:lnTo>
                    <a:pt x="0" y="129"/>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13" name="Freeform 512">
              <a:extLst>
                <a:ext uri="{FF2B5EF4-FFF2-40B4-BE49-F238E27FC236}">
                  <a16:creationId xmlns:a16="http://schemas.microsoft.com/office/drawing/2014/main" id="{7223D0EE-2B74-46D2-A27F-193448C1368D}"/>
                </a:ext>
              </a:extLst>
            </p:cNvPr>
            <p:cNvSpPr>
              <a:spLocks noChangeAspect="1"/>
            </p:cNvSpPr>
            <p:nvPr/>
          </p:nvSpPr>
          <p:spPr bwMode="auto">
            <a:xfrm>
              <a:off x="5455963" y="3087924"/>
              <a:ext cx="1252600" cy="909126"/>
            </a:xfrm>
            <a:custGeom>
              <a:avLst/>
              <a:gdLst>
                <a:gd name="T0" fmla="*/ 21188 w 1796"/>
                <a:gd name="T1" fmla="*/ 321942 h 1129"/>
                <a:gd name="T2" fmla="*/ 105994 w 1796"/>
                <a:gd name="T3" fmla="*/ 275926 h 1129"/>
                <a:gd name="T4" fmla="*/ 105994 w 1796"/>
                <a:gd name="T5" fmla="*/ 229966 h 1129"/>
                <a:gd name="T6" fmla="*/ 148397 w 1796"/>
                <a:gd name="T7" fmla="*/ 137991 h 1129"/>
                <a:gd name="T8" fmla="*/ 190801 w 1796"/>
                <a:gd name="T9" fmla="*/ 137991 h 1129"/>
                <a:gd name="T10" fmla="*/ 233204 w 1796"/>
                <a:gd name="T11" fmla="*/ 137991 h 1129"/>
                <a:gd name="T12" fmla="*/ 254392 w 1796"/>
                <a:gd name="T13" fmla="*/ 183951 h 1129"/>
                <a:gd name="T14" fmla="*/ 360415 w 1796"/>
                <a:gd name="T15" fmla="*/ 275926 h 1129"/>
                <a:gd name="T16" fmla="*/ 487596 w 1796"/>
                <a:gd name="T17" fmla="*/ 275926 h 1129"/>
                <a:gd name="T18" fmla="*/ 593619 w 1796"/>
                <a:gd name="T19" fmla="*/ 229966 h 1129"/>
                <a:gd name="T20" fmla="*/ 635994 w 1796"/>
                <a:gd name="T21" fmla="*/ 229966 h 1129"/>
                <a:gd name="T22" fmla="*/ 720801 w 1796"/>
                <a:gd name="T23" fmla="*/ 183951 h 1129"/>
                <a:gd name="T24" fmla="*/ 657210 w 1796"/>
                <a:gd name="T25" fmla="*/ 137991 h 1129"/>
                <a:gd name="T26" fmla="*/ 678398 w 1796"/>
                <a:gd name="T27" fmla="*/ 91975 h 1129"/>
                <a:gd name="T28" fmla="*/ 720801 w 1796"/>
                <a:gd name="T29" fmla="*/ 91975 h 1129"/>
                <a:gd name="T30" fmla="*/ 720801 w 1796"/>
                <a:gd name="T31" fmla="*/ 0 h 1129"/>
                <a:gd name="T32" fmla="*/ 826795 w 1796"/>
                <a:gd name="T33" fmla="*/ 0 h 1129"/>
                <a:gd name="T34" fmla="*/ 890414 w 1796"/>
                <a:gd name="T35" fmla="*/ 91975 h 1129"/>
                <a:gd name="T36" fmla="*/ 975221 w 1796"/>
                <a:gd name="T37" fmla="*/ 137991 h 1129"/>
                <a:gd name="T38" fmla="*/ 911601 w 1796"/>
                <a:gd name="T39" fmla="*/ 229966 h 1129"/>
                <a:gd name="T40" fmla="*/ 890414 w 1796"/>
                <a:gd name="T41" fmla="*/ 275926 h 1129"/>
                <a:gd name="T42" fmla="*/ 869199 w 1796"/>
                <a:gd name="T43" fmla="*/ 275926 h 1129"/>
                <a:gd name="T44" fmla="*/ 848011 w 1796"/>
                <a:gd name="T45" fmla="*/ 275926 h 1129"/>
                <a:gd name="T46" fmla="*/ 763205 w 1796"/>
                <a:gd name="T47" fmla="*/ 367902 h 1129"/>
                <a:gd name="T48" fmla="*/ 763205 w 1796"/>
                <a:gd name="T49" fmla="*/ 321942 h 1129"/>
                <a:gd name="T50" fmla="*/ 699614 w 1796"/>
                <a:gd name="T51" fmla="*/ 367902 h 1129"/>
                <a:gd name="T52" fmla="*/ 742016 w 1796"/>
                <a:gd name="T53" fmla="*/ 367902 h 1129"/>
                <a:gd name="T54" fmla="*/ 742016 w 1796"/>
                <a:gd name="T55" fmla="*/ 413917 h 1129"/>
                <a:gd name="T56" fmla="*/ 763205 w 1796"/>
                <a:gd name="T57" fmla="*/ 551908 h 1129"/>
                <a:gd name="T58" fmla="*/ 763205 w 1796"/>
                <a:gd name="T59" fmla="*/ 551908 h 1129"/>
                <a:gd name="T60" fmla="*/ 763205 w 1796"/>
                <a:gd name="T61" fmla="*/ 597868 h 1129"/>
                <a:gd name="T62" fmla="*/ 678398 w 1796"/>
                <a:gd name="T63" fmla="*/ 735858 h 1129"/>
                <a:gd name="T64" fmla="*/ 635994 w 1796"/>
                <a:gd name="T65" fmla="*/ 735858 h 1129"/>
                <a:gd name="T66" fmla="*/ 614806 w 1796"/>
                <a:gd name="T67" fmla="*/ 735858 h 1129"/>
                <a:gd name="T68" fmla="*/ 572403 w 1796"/>
                <a:gd name="T69" fmla="*/ 781874 h 1129"/>
                <a:gd name="T70" fmla="*/ 530000 w 1796"/>
                <a:gd name="T71" fmla="*/ 781874 h 1129"/>
                <a:gd name="T72" fmla="*/ 445193 w 1796"/>
                <a:gd name="T73" fmla="*/ 735858 h 1129"/>
                <a:gd name="T74" fmla="*/ 445193 w 1796"/>
                <a:gd name="T75" fmla="*/ 781874 h 1129"/>
                <a:gd name="T76" fmla="*/ 402790 w 1796"/>
                <a:gd name="T77" fmla="*/ 735858 h 1129"/>
                <a:gd name="T78" fmla="*/ 381602 w 1796"/>
                <a:gd name="T79" fmla="*/ 689844 h 1129"/>
                <a:gd name="T80" fmla="*/ 381602 w 1796"/>
                <a:gd name="T81" fmla="*/ 643884 h 1129"/>
                <a:gd name="T82" fmla="*/ 360415 w 1796"/>
                <a:gd name="T83" fmla="*/ 597868 h 1129"/>
                <a:gd name="T84" fmla="*/ 296795 w 1796"/>
                <a:gd name="T85" fmla="*/ 643884 h 1129"/>
                <a:gd name="T86" fmla="*/ 233204 w 1796"/>
                <a:gd name="T87" fmla="*/ 643884 h 1129"/>
                <a:gd name="T88" fmla="*/ 233204 w 1796"/>
                <a:gd name="T89" fmla="*/ 597868 h 1129"/>
                <a:gd name="T90" fmla="*/ 169613 w 1796"/>
                <a:gd name="T91" fmla="*/ 597868 h 1129"/>
                <a:gd name="T92" fmla="*/ 84807 w 1796"/>
                <a:gd name="T93" fmla="*/ 551908 h 1129"/>
                <a:gd name="T94" fmla="*/ 84807 w 1796"/>
                <a:gd name="T95" fmla="*/ 505893 h 1129"/>
                <a:gd name="T96" fmla="*/ 105994 w 1796"/>
                <a:gd name="T97" fmla="*/ 459933 h 1129"/>
                <a:gd name="T98" fmla="*/ 63591 w 1796"/>
                <a:gd name="T99" fmla="*/ 459933 h 1129"/>
                <a:gd name="T100" fmla="*/ 21188 w 1796"/>
                <a:gd name="T101" fmla="*/ 413917 h 1129"/>
                <a:gd name="T102" fmla="*/ 0 w 1796"/>
                <a:gd name="T103" fmla="*/ 367902 h 1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96"/>
                <a:gd name="T157" fmla="*/ 0 h 1129"/>
                <a:gd name="T158" fmla="*/ 1796 w 1796"/>
                <a:gd name="T159" fmla="*/ 1129 h 11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96" h="1129">
                  <a:moveTo>
                    <a:pt x="0" y="537"/>
                  </a:moveTo>
                  <a:lnTo>
                    <a:pt x="10" y="494"/>
                  </a:lnTo>
                  <a:lnTo>
                    <a:pt x="75" y="485"/>
                  </a:lnTo>
                  <a:lnTo>
                    <a:pt x="188" y="424"/>
                  </a:lnTo>
                  <a:lnTo>
                    <a:pt x="207" y="380"/>
                  </a:lnTo>
                  <a:lnTo>
                    <a:pt x="183" y="327"/>
                  </a:lnTo>
                  <a:lnTo>
                    <a:pt x="253" y="313"/>
                  </a:lnTo>
                  <a:lnTo>
                    <a:pt x="273" y="240"/>
                  </a:lnTo>
                  <a:lnTo>
                    <a:pt x="348" y="245"/>
                  </a:lnTo>
                  <a:lnTo>
                    <a:pt x="357" y="198"/>
                  </a:lnTo>
                  <a:lnTo>
                    <a:pt x="415" y="175"/>
                  </a:lnTo>
                  <a:lnTo>
                    <a:pt x="443" y="215"/>
                  </a:lnTo>
                  <a:lnTo>
                    <a:pt x="484" y="229"/>
                  </a:lnTo>
                  <a:lnTo>
                    <a:pt x="501" y="313"/>
                  </a:lnTo>
                  <a:lnTo>
                    <a:pt x="631" y="344"/>
                  </a:lnTo>
                  <a:lnTo>
                    <a:pt x="685" y="402"/>
                  </a:lnTo>
                  <a:lnTo>
                    <a:pt x="791" y="397"/>
                  </a:lnTo>
                  <a:lnTo>
                    <a:pt x="912" y="443"/>
                  </a:lnTo>
                  <a:lnTo>
                    <a:pt x="1074" y="402"/>
                  </a:lnTo>
                  <a:lnTo>
                    <a:pt x="1123" y="369"/>
                  </a:lnTo>
                  <a:lnTo>
                    <a:pt x="1123" y="324"/>
                  </a:lnTo>
                  <a:lnTo>
                    <a:pt x="1168" y="328"/>
                  </a:lnTo>
                  <a:lnTo>
                    <a:pt x="1266" y="263"/>
                  </a:lnTo>
                  <a:lnTo>
                    <a:pt x="1345" y="260"/>
                  </a:lnTo>
                  <a:lnTo>
                    <a:pt x="1307" y="211"/>
                  </a:lnTo>
                  <a:lnTo>
                    <a:pt x="1232" y="223"/>
                  </a:lnTo>
                  <a:lnTo>
                    <a:pt x="1230" y="168"/>
                  </a:lnTo>
                  <a:lnTo>
                    <a:pt x="1250" y="137"/>
                  </a:lnTo>
                  <a:lnTo>
                    <a:pt x="1295" y="155"/>
                  </a:lnTo>
                  <a:lnTo>
                    <a:pt x="1338" y="136"/>
                  </a:lnTo>
                  <a:lnTo>
                    <a:pt x="1380" y="61"/>
                  </a:lnTo>
                  <a:lnTo>
                    <a:pt x="1360" y="34"/>
                  </a:lnTo>
                  <a:lnTo>
                    <a:pt x="1467" y="0"/>
                  </a:lnTo>
                  <a:lnTo>
                    <a:pt x="1526" y="24"/>
                  </a:lnTo>
                  <a:lnTo>
                    <a:pt x="1580" y="150"/>
                  </a:lnTo>
                  <a:lnTo>
                    <a:pt x="1669" y="177"/>
                  </a:lnTo>
                  <a:lnTo>
                    <a:pt x="1686" y="222"/>
                  </a:lnTo>
                  <a:lnTo>
                    <a:pt x="1796" y="194"/>
                  </a:lnTo>
                  <a:lnTo>
                    <a:pt x="1746" y="315"/>
                  </a:lnTo>
                  <a:lnTo>
                    <a:pt x="1680" y="334"/>
                  </a:lnTo>
                  <a:lnTo>
                    <a:pt x="1690" y="380"/>
                  </a:lnTo>
                  <a:lnTo>
                    <a:pt x="1669" y="407"/>
                  </a:lnTo>
                  <a:lnTo>
                    <a:pt x="1656" y="397"/>
                  </a:lnTo>
                  <a:lnTo>
                    <a:pt x="1601" y="431"/>
                  </a:lnTo>
                  <a:lnTo>
                    <a:pt x="1601" y="451"/>
                  </a:lnTo>
                  <a:lnTo>
                    <a:pt x="1561" y="444"/>
                  </a:lnTo>
                  <a:lnTo>
                    <a:pt x="1488" y="499"/>
                  </a:lnTo>
                  <a:lnTo>
                    <a:pt x="1400" y="543"/>
                  </a:lnTo>
                  <a:lnTo>
                    <a:pt x="1427" y="485"/>
                  </a:lnTo>
                  <a:lnTo>
                    <a:pt x="1413" y="465"/>
                  </a:lnTo>
                  <a:lnTo>
                    <a:pt x="1295" y="530"/>
                  </a:lnTo>
                  <a:lnTo>
                    <a:pt x="1291" y="547"/>
                  </a:lnTo>
                  <a:lnTo>
                    <a:pt x="1331" y="591"/>
                  </a:lnTo>
                  <a:lnTo>
                    <a:pt x="1383" y="574"/>
                  </a:lnTo>
                  <a:lnTo>
                    <a:pt x="1437" y="588"/>
                  </a:lnTo>
                  <a:lnTo>
                    <a:pt x="1365" y="624"/>
                  </a:lnTo>
                  <a:lnTo>
                    <a:pt x="1338" y="672"/>
                  </a:lnTo>
                  <a:lnTo>
                    <a:pt x="1416" y="774"/>
                  </a:lnTo>
                  <a:lnTo>
                    <a:pt x="1363" y="764"/>
                  </a:lnTo>
                  <a:lnTo>
                    <a:pt x="1416" y="798"/>
                  </a:lnTo>
                  <a:lnTo>
                    <a:pt x="1365" y="822"/>
                  </a:lnTo>
                  <a:lnTo>
                    <a:pt x="1418" y="832"/>
                  </a:lnTo>
                  <a:lnTo>
                    <a:pt x="1319" y="996"/>
                  </a:lnTo>
                  <a:lnTo>
                    <a:pt x="1253" y="1042"/>
                  </a:lnTo>
                  <a:lnTo>
                    <a:pt x="1188" y="1059"/>
                  </a:lnTo>
                  <a:lnTo>
                    <a:pt x="1184" y="1061"/>
                  </a:lnTo>
                  <a:lnTo>
                    <a:pt x="1168" y="1051"/>
                  </a:lnTo>
                  <a:lnTo>
                    <a:pt x="1151" y="1079"/>
                  </a:lnTo>
                  <a:lnTo>
                    <a:pt x="1076" y="1096"/>
                  </a:lnTo>
                  <a:lnTo>
                    <a:pt x="1069" y="1129"/>
                  </a:lnTo>
                  <a:lnTo>
                    <a:pt x="1056" y="1088"/>
                  </a:lnTo>
                  <a:lnTo>
                    <a:pt x="1004" y="1091"/>
                  </a:lnTo>
                  <a:lnTo>
                    <a:pt x="924" y="1041"/>
                  </a:lnTo>
                  <a:lnTo>
                    <a:pt x="837" y="1062"/>
                  </a:lnTo>
                  <a:lnTo>
                    <a:pt x="818" y="1064"/>
                  </a:lnTo>
                  <a:lnTo>
                    <a:pt x="821" y="1096"/>
                  </a:lnTo>
                  <a:lnTo>
                    <a:pt x="808" y="1086"/>
                  </a:lnTo>
                  <a:lnTo>
                    <a:pt x="752" y="1071"/>
                  </a:lnTo>
                  <a:lnTo>
                    <a:pt x="735" y="1013"/>
                  </a:lnTo>
                  <a:lnTo>
                    <a:pt x="702" y="1020"/>
                  </a:lnTo>
                  <a:lnTo>
                    <a:pt x="732" y="932"/>
                  </a:lnTo>
                  <a:lnTo>
                    <a:pt x="732" y="904"/>
                  </a:lnTo>
                  <a:lnTo>
                    <a:pt x="695" y="887"/>
                  </a:lnTo>
                  <a:lnTo>
                    <a:pt x="664" y="876"/>
                  </a:lnTo>
                  <a:lnTo>
                    <a:pt x="655" y="843"/>
                  </a:lnTo>
                  <a:lnTo>
                    <a:pt x="529" y="897"/>
                  </a:lnTo>
                  <a:lnTo>
                    <a:pt x="474" y="881"/>
                  </a:lnTo>
                  <a:lnTo>
                    <a:pt x="445" y="912"/>
                  </a:lnTo>
                  <a:lnTo>
                    <a:pt x="442" y="891"/>
                  </a:lnTo>
                  <a:lnTo>
                    <a:pt x="422" y="895"/>
                  </a:lnTo>
                  <a:lnTo>
                    <a:pt x="358" y="895"/>
                  </a:lnTo>
                  <a:lnTo>
                    <a:pt x="309" y="850"/>
                  </a:lnTo>
                  <a:lnTo>
                    <a:pt x="215" y="819"/>
                  </a:lnTo>
                  <a:lnTo>
                    <a:pt x="154" y="796"/>
                  </a:lnTo>
                  <a:lnTo>
                    <a:pt x="140" y="747"/>
                  </a:lnTo>
                  <a:lnTo>
                    <a:pt x="171" y="740"/>
                  </a:lnTo>
                  <a:lnTo>
                    <a:pt x="153" y="699"/>
                  </a:lnTo>
                  <a:lnTo>
                    <a:pt x="194" y="651"/>
                  </a:lnTo>
                  <a:lnTo>
                    <a:pt x="163" y="632"/>
                  </a:lnTo>
                  <a:lnTo>
                    <a:pt x="116" y="651"/>
                  </a:lnTo>
                  <a:lnTo>
                    <a:pt x="27" y="597"/>
                  </a:lnTo>
                  <a:lnTo>
                    <a:pt x="30" y="588"/>
                  </a:lnTo>
                  <a:lnTo>
                    <a:pt x="30" y="549"/>
                  </a:lnTo>
                  <a:lnTo>
                    <a:pt x="0" y="537"/>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514" name="Group 1361">
            <a:extLst>
              <a:ext uri="{FF2B5EF4-FFF2-40B4-BE49-F238E27FC236}">
                <a16:creationId xmlns:a16="http://schemas.microsoft.com/office/drawing/2014/main" id="{7951781E-056C-40F5-BDE2-69823BD652D5}"/>
              </a:ext>
            </a:extLst>
          </p:cNvPr>
          <p:cNvGrpSpPr>
            <a:grpSpLocks/>
          </p:cNvGrpSpPr>
          <p:nvPr>
            <p:custDataLst>
              <p:tags r:id="rId8"/>
            </p:custDataLst>
          </p:nvPr>
        </p:nvGrpSpPr>
        <p:grpSpPr bwMode="auto">
          <a:xfrm>
            <a:off x="6802565" y="3440210"/>
            <a:ext cx="1470025" cy="2255838"/>
            <a:chOff x="6081713" y="3335391"/>
            <a:chExt cx="1516063" cy="2328862"/>
          </a:xfrm>
          <a:solidFill>
            <a:schemeClr val="accent4">
              <a:lumMod val="75000"/>
            </a:schemeClr>
          </a:solidFill>
        </p:grpSpPr>
        <p:sp>
          <p:nvSpPr>
            <p:cNvPr id="515" name="Freeform 288">
              <a:extLst>
                <a:ext uri="{FF2B5EF4-FFF2-40B4-BE49-F238E27FC236}">
                  <a16:creationId xmlns:a16="http://schemas.microsoft.com/office/drawing/2014/main" id="{EEB4F30A-3535-4DE7-B4E4-5484CCE1E718}"/>
                </a:ext>
              </a:extLst>
            </p:cNvPr>
            <p:cNvSpPr>
              <a:spLocks noChangeAspect="1"/>
            </p:cNvSpPr>
            <p:nvPr/>
          </p:nvSpPr>
          <p:spPr bwMode="auto">
            <a:xfrm>
              <a:off x="6279816" y="4362975"/>
              <a:ext cx="24559" cy="24583"/>
            </a:xfrm>
            <a:custGeom>
              <a:avLst/>
              <a:gdLst>
                <a:gd name="T0" fmla="*/ 0 w 35"/>
                <a:gd name="T1" fmla="*/ 52494 h 31"/>
                <a:gd name="T2" fmla="*/ 19281 w 35"/>
                <a:gd name="T3" fmla="*/ 52494 h 31"/>
                <a:gd name="T4" fmla="*/ 19281 w 35"/>
                <a:gd name="T5" fmla="*/ 0 h 31"/>
                <a:gd name="T6" fmla="*/ 0 w 35"/>
                <a:gd name="T7" fmla="*/ 52494 h 31"/>
                <a:gd name="T8" fmla="*/ 0 60000 65536"/>
                <a:gd name="T9" fmla="*/ 0 60000 65536"/>
                <a:gd name="T10" fmla="*/ 0 60000 65536"/>
                <a:gd name="T11" fmla="*/ 0 60000 65536"/>
                <a:gd name="T12" fmla="*/ 0 w 35"/>
                <a:gd name="T13" fmla="*/ 0 h 31"/>
                <a:gd name="T14" fmla="*/ 35 w 35"/>
                <a:gd name="T15" fmla="*/ 31 h 31"/>
              </a:gdLst>
              <a:ahLst/>
              <a:cxnLst>
                <a:cxn ang="T8">
                  <a:pos x="T0" y="T1"/>
                </a:cxn>
                <a:cxn ang="T9">
                  <a:pos x="T2" y="T3"/>
                </a:cxn>
                <a:cxn ang="T10">
                  <a:pos x="T4" y="T5"/>
                </a:cxn>
                <a:cxn ang="T11">
                  <a:pos x="T6" y="T7"/>
                </a:cxn>
              </a:cxnLst>
              <a:rect l="T12" t="T13" r="T14" b="T15"/>
              <a:pathLst>
                <a:path w="35" h="31">
                  <a:moveTo>
                    <a:pt x="0" y="14"/>
                  </a:moveTo>
                  <a:lnTo>
                    <a:pt x="16" y="31"/>
                  </a:lnTo>
                  <a:lnTo>
                    <a:pt x="35" y="0"/>
                  </a:lnTo>
                  <a:lnTo>
                    <a:pt x="0" y="14"/>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16" name="Freeform 354">
              <a:extLst>
                <a:ext uri="{FF2B5EF4-FFF2-40B4-BE49-F238E27FC236}">
                  <a16:creationId xmlns:a16="http://schemas.microsoft.com/office/drawing/2014/main" id="{59F82008-B668-473A-B0CF-E1EDFB755BA9}"/>
                </a:ext>
              </a:extLst>
            </p:cNvPr>
            <p:cNvSpPr>
              <a:spLocks noChangeAspect="1"/>
            </p:cNvSpPr>
            <p:nvPr/>
          </p:nvSpPr>
          <p:spPr bwMode="auto">
            <a:xfrm>
              <a:off x="6081713" y="4436725"/>
              <a:ext cx="8186" cy="18028"/>
            </a:xfrm>
            <a:custGeom>
              <a:avLst/>
              <a:gdLst>
                <a:gd name="T0" fmla="*/ 0 w 13"/>
                <a:gd name="T1" fmla="*/ 43385 h 22"/>
                <a:gd name="T2" fmla="*/ 0 w 13"/>
                <a:gd name="T3" fmla="*/ 0 h 22"/>
                <a:gd name="T4" fmla="*/ 0 w 13"/>
                <a:gd name="T5" fmla="*/ 43385 h 22"/>
                <a:gd name="T6" fmla="*/ 0 w 13"/>
                <a:gd name="T7" fmla="*/ 43385 h 22"/>
                <a:gd name="T8" fmla="*/ 0 60000 65536"/>
                <a:gd name="T9" fmla="*/ 0 60000 65536"/>
                <a:gd name="T10" fmla="*/ 0 60000 65536"/>
                <a:gd name="T11" fmla="*/ 0 60000 65536"/>
                <a:gd name="T12" fmla="*/ 0 w 13"/>
                <a:gd name="T13" fmla="*/ 0 h 22"/>
                <a:gd name="T14" fmla="*/ 13 w 13"/>
                <a:gd name="T15" fmla="*/ 22 h 22"/>
              </a:gdLst>
              <a:ahLst/>
              <a:cxnLst>
                <a:cxn ang="T8">
                  <a:pos x="T0" y="T1"/>
                </a:cxn>
                <a:cxn ang="T9">
                  <a:pos x="T2" y="T3"/>
                </a:cxn>
                <a:cxn ang="T10">
                  <a:pos x="T4" y="T5"/>
                </a:cxn>
                <a:cxn ang="T11">
                  <a:pos x="T6" y="T7"/>
                </a:cxn>
              </a:cxnLst>
              <a:rect l="T12" t="T13" r="T14" b="T15"/>
              <a:pathLst>
                <a:path w="13" h="22">
                  <a:moveTo>
                    <a:pt x="0" y="22"/>
                  </a:moveTo>
                  <a:lnTo>
                    <a:pt x="7" y="0"/>
                  </a:lnTo>
                  <a:lnTo>
                    <a:pt x="13" y="14"/>
                  </a:lnTo>
                  <a:lnTo>
                    <a:pt x="0" y="22"/>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17" name="Freeform 279">
              <a:extLst>
                <a:ext uri="{FF2B5EF4-FFF2-40B4-BE49-F238E27FC236}">
                  <a16:creationId xmlns:a16="http://schemas.microsoft.com/office/drawing/2014/main" id="{A33B37A5-2F8E-4C18-8F7B-2C6742A5AB2C}"/>
                </a:ext>
              </a:extLst>
            </p:cNvPr>
            <p:cNvSpPr>
              <a:spLocks noChangeAspect="1"/>
            </p:cNvSpPr>
            <p:nvPr/>
          </p:nvSpPr>
          <p:spPr bwMode="auto">
            <a:xfrm>
              <a:off x="6261807" y="4735002"/>
              <a:ext cx="826794" cy="714556"/>
            </a:xfrm>
            <a:custGeom>
              <a:avLst/>
              <a:gdLst>
                <a:gd name="T0" fmla="*/ 21313 w 1184"/>
                <a:gd name="T1" fmla="*/ 320546 h 888"/>
                <a:gd name="T2" fmla="*/ 21313 w 1184"/>
                <a:gd name="T3" fmla="*/ 320546 h 888"/>
                <a:gd name="T4" fmla="*/ 21313 w 1184"/>
                <a:gd name="T5" fmla="*/ 274770 h 888"/>
                <a:gd name="T6" fmla="*/ 63939 w 1184"/>
                <a:gd name="T7" fmla="*/ 228938 h 888"/>
                <a:gd name="T8" fmla="*/ 127878 w 1184"/>
                <a:gd name="T9" fmla="*/ 137385 h 888"/>
                <a:gd name="T10" fmla="*/ 149163 w 1184"/>
                <a:gd name="T11" fmla="*/ 137385 h 888"/>
                <a:gd name="T12" fmla="*/ 170475 w 1184"/>
                <a:gd name="T13" fmla="*/ 137385 h 888"/>
                <a:gd name="T14" fmla="*/ 191788 w 1184"/>
                <a:gd name="T15" fmla="*/ 137385 h 888"/>
                <a:gd name="T16" fmla="*/ 213101 w 1184"/>
                <a:gd name="T17" fmla="*/ 91608 h 888"/>
                <a:gd name="T18" fmla="*/ 234414 w 1184"/>
                <a:gd name="T19" fmla="*/ 91608 h 888"/>
                <a:gd name="T20" fmla="*/ 255727 w 1184"/>
                <a:gd name="T21" fmla="*/ 91608 h 888"/>
                <a:gd name="T22" fmla="*/ 319666 w 1184"/>
                <a:gd name="T23" fmla="*/ 45776 h 888"/>
                <a:gd name="T24" fmla="*/ 362292 w 1184"/>
                <a:gd name="T25" fmla="*/ 45776 h 888"/>
                <a:gd name="T26" fmla="*/ 426230 w 1184"/>
                <a:gd name="T27" fmla="*/ 137385 h 888"/>
                <a:gd name="T28" fmla="*/ 447515 w 1184"/>
                <a:gd name="T29" fmla="*/ 45776 h 888"/>
                <a:gd name="T30" fmla="*/ 490141 w 1184"/>
                <a:gd name="T31" fmla="*/ 91608 h 888"/>
                <a:gd name="T32" fmla="*/ 511454 w 1184"/>
                <a:gd name="T33" fmla="*/ 137385 h 888"/>
                <a:gd name="T34" fmla="*/ 575393 w 1184"/>
                <a:gd name="T35" fmla="*/ 274770 h 888"/>
                <a:gd name="T36" fmla="*/ 596706 w 1184"/>
                <a:gd name="T37" fmla="*/ 320546 h 888"/>
                <a:gd name="T38" fmla="*/ 639332 w 1184"/>
                <a:gd name="T39" fmla="*/ 412154 h 888"/>
                <a:gd name="T40" fmla="*/ 596706 w 1184"/>
                <a:gd name="T41" fmla="*/ 503708 h 888"/>
                <a:gd name="T42" fmla="*/ 532767 w 1184"/>
                <a:gd name="T43" fmla="*/ 641092 h 888"/>
                <a:gd name="T44" fmla="*/ 511454 w 1184"/>
                <a:gd name="T45" fmla="*/ 641092 h 888"/>
                <a:gd name="T46" fmla="*/ 468828 w 1184"/>
                <a:gd name="T47" fmla="*/ 641092 h 888"/>
                <a:gd name="T48" fmla="*/ 426230 w 1184"/>
                <a:gd name="T49" fmla="*/ 595316 h 888"/>
                <a:gd name="T50" fmla="*/ 383605 w 1184"/>
                <a:gd name="T51" fmla="*/ 595316 h 888"/>
                <a:gd name="T52" fmla="*/ 383605 w 1184"/>
                <a:gd name="T53" fmla="*/ 549539 h 888"/>
                <a:gd name="T54" fmla="*/ 383605 w 1184"/>
                <a:gd name="T55" fmla="*/ 503708 h 888"/>
                <a:gd name="T56" fmla="*/ 340979 w 1184"/>
                <a:gd name="T57" fmla="*/ 549539 h 888"/>
                <a:gd name="T58" fmla="*/ 277040 w 1184"/>
                <a:gd name="T59" fmla="*/ 457931 h 888"/>
                <a:gd name="T60" fmla="*/ 170475 w 1184"/>
                <a:gd name="T61" fmla="*/ 549539 h 888"/>
                <a:gd name="T62" fmla="*/ 63939 w 1184"/>
                <a:gd name="T63" fmla="*/ 549539 h 888"/>
                <a:gd name="T64" fmla="*/ 42626 w 1184"/>
                <a:gd name="T65" fmla="*/ 457931 h 8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4"/>
                <a:gd name="T100" fmla="*/ 0 h 888"/>
                <a:gd name="T101" fmla="*/ 1184 w 1184"/>
                <a:gd name="T102" fmla="*/ 888 h 8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4" h="888">
                  <a:moveTo>
                    <a:pt x="0" y="468"/>
                  </a:moveTo>
                  <a:lnTo>
                    <a:pt x="19" y="475"/>
                  </a:lnTo>
                  <a:lnTo>
                    <a:pt x="7" y="448"/>
                  </a:lnTo>
                  <a:lnTo>
                    <a:pt x="29" y="464"/>
                  </a:lnTo>
                  <a:lnTo>
                    <a:pt x="5" y="413"/>
                  </a:lnTo>
                  <a:lnTo>
                    <a:pt x="22" y="334"/>
                  </a:lnTo>
                  <a:lnTo>
                    <a:pt x="28" y="355"/>
                  </a:lnTo>
                  <a:lnTo>
                    <a:pt x="103" y="293"/>
                  </a:lnTo>
                  <a:lnTo>
                    <a:pt x="226" y="263"/>
                  </a:lnTo>
                  <a:lnTo>
                    <a:pt x="269" y="219"/>
                  </a:lnTo>
                  <a:lnTo>
                    <a:pt x="267" y="189"/>
                  </a:lnTo>
                  <a:lnTo>
                    <a:pt x="284" y="167"/>
                  </a:lnTo>
                  <a:lnTo>
                    <a:pt x="303" y="202"/>
                  </a:lnTo>
                  <a:lnTo>
                    <a:pt x="303" y="164"/>
                  </a:lnTo>
                  <a:lnTo>
                    <a:pt x="331" y="172"/>
                  </a:lnTo>
                  <a:lnTo>
                    <a:pt x="332" y="143"/>
                  </a:lnTo>
                  <a:lnTo>
                    <a:pt x="375" y="99"/>
                  </a:lnTo>
                  <a:lnTo>
                    <a:pt x="423" y="102"/>
                  </a:lnTo>
                  <a:lnTo>
                    <a:pt x="433" y="145"/>
                  </a:lnTo>
                  <a:lnTo>
                    <a:pt x="451" y="120"/>
                  </a:lnTo>
                  <a:lnTo>
                    <a:pt x="485" y="136"/>
                  </a:lnTo>
                  <a:lnTo>
                    <a:pt x="472" y="106"/>
                  </a:lnTo>
                  <a:lnTo>
                    <a:pt x="499" y="59"/>
                  </a:lnTo>
                  <a:lnTo>
                    <a:pt x="570" y="42"/>
                  </a:lnTo>
                  <a:lnTo>
                    <a:pt x="552" y="13"/>
                  </a:lnTo>
                  <a:lnTo>
                    <a:pt x="686" y="49"/>
                  </a:lnTo>
                  <a:lnTo>
                    <a:pt x="658" y="127"/>
                  </a:lnTo>
                  <a:lnTo>
                    <a:pt x="791" y="209"/>
                  </a:lnTo>
                  <a:lnTo>
                    <a:pt x="825" y="178"/>
                  </a:lnTo>
                  <a:lnTo>
                    <a:pt x="839" y="41"/>
                  </a:lnTo>
                  <a:lnTo>
                    <a:pt x="870" y="0"/>
                  </a:lnTo>
                  <a:lnTo>
                    <a:pt x="899" y="104"/>
                  </a:lnTo>
                  <a:lnTo>
                    <a:pt x="945" y="127"/>
                  </a:lnTo>
                  <a:lnTo>
                    <a:pt x="975" y="249"/>
                  </a:lnTo>
                  <a:lnTo>
                    <a:pt x="1047" y="287"/>
                  </a:lnTo>
                  <a:lnTo>
                    <a:pt x="1074" y="355"/>
                  </a:lnTo>
                  <a:lnTo>
                    <a:pt x="1101" y="349"/>
                  </a:lnTo>
                  <a:lnTo>
                    <a:pt x="1107" y="386"/>
                  </a:lnTo>
                  <a:lnTo>
                    <a:pt x="1166" y="438"/>
                  </a:lnTo>
                  <a:lnTo>
                    <a:pt x="1184" y="532"/>
                  </a:lnTo>
                  <a:lnTo>
                    <a:pt x="1172" y="622"/>
                  </a:lnTo>
                  <a:lnTo>
                    <a:pt x="1118" y="701"/>
                  </a:lnTo>
                  <a:lnTo>
                    <a:pt x="1081" y="834"/>
                  </a:lnTo>
                  <a:lnTo>
                    <a:pt x="1015" y="849"/>
                  </a:lnTo>
                  <a:lnTo>
                    <a:pt x="974" y="873"/>
                  </a:lnTo>
                  <a:lnTo>
                    <a:pt x="976" y="888"/>
                  </a:lnTo>
                  <a:lnTo>
                    <a:pt x="934" y="843"/>
                  </a:lnTo>
                  <a:lnTo>
                    <a:pt x="889" y="877"/>
                  </a:lnTo>
                  <a:lnTo>
                    <a:pt x="832" y="861"/>
                  </a:lnTo>
                  <a:lnTo>
                    <a:pt x="787" y="829"/>
                  </a:lnTo>
                  <a:lnTo>
                    <a:pt x="767" y="761"/>
                  </a:lnTo>
                  <a:lnTo>
                    <a:pt x="733" y="771"/>
                  </a:lnTo>
                  <a:lnTo>
                    <a:pt x="731" y="725"/>
                  </a:lnTo>
                  <a:lnTo>
                    <a:pt x="722" y="755"/>
                  </a:lnTo>
                  <a:lnTo>
                    <a:pt x="698" y="755"/>
                  </a:lnTo>
                  <a:lnTo>
                    <a:pt x="723" y="669"/>
                  </a:lnTo>
                  <a:lnTo>
                    <a:pt x="671" y="751"/>
                  </a:lnTo>
                  <a:lnTo>
                    <a:pt x="647" y="734"/>
                  </a:lnTo>
                  <a:lnTo>
                    <a:pt x="621" y="670"/>
                  </a:lnTo>
                  <a:lnTo>
                    <a:pt x="533" y="634"/>
                  </a:lnTo>
                  <a:lnTo>
                    <a:pt x="373" y="660"/>
                  </a:lnTo>
                  <a:lnTo>
                    <a:pt x="310" y="708"/>
                  </a:lnTo>
                  <a:lnTo>
                    <a:pt x="201" y="713"/>
                  </a:lnTo>
                  <a:lnTo>
                    <a:pt x="138" y="754"/>
                  </a:lnTo>
                  <a:lnTo>
                    <a:pt x="56" y="724"/>
                  </a:lnTo>
                  <a:lnTo>
                    <a:pt x="75" y="638"/>
                  </a:lnTo>
                  <a:lnTo>
                    <a:pt x="0" y="468"/>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18" name="Freeform 280">
              <a:extLst>
                <a:ext uri="{FF2B5EF4-FFF2-40B4-BE49-F238E27FC236}">
                  <a16:creationId xmlns:a16="http://schemas.microsoft.com/office/drawing/2014/main" id="{1F93C2DA-3E9A-47E6-8A0C-F486DEE8BED5}"/>
                </a:ext>
              </a:extLst>
            </p:cNvPr>
            <p:cNvSpPr>
              <a:spLocks noChangeAspect="1"/>
            </p:cNvSpPr>
            <p:nvPr/>
          </p:nvSpPr>
          <p:spPr bwMode="auto">
            <a:xfrm>
              <a:off x="6910145" y="5493809"/>
              <a:ext cx="72038" cy="81944"/>
            </a:xfrm>
            <a:custGeom>
              <a:avLst/>
              <a:gdLst>
                <a:gd name="T0" fmla="*/ 0 w 103"/>
                <a:gd name="T1" fmla="*/ 0 h 101"/>
                <a:gd name="T2" fmla="*/ 21648 w 103"/>
                <a:gd name="T3" fmla="*/ 0 h 101"/>
                <a:gd name="T4" fmla="*/ 43268 w 103"/>
                <a:gd name="T5" fmla="*/ 0 h 101"/>
                <a:gd name="T6" fmla="*/ 43268 w 103"/>
                <a:gd name="T7" fmla="*/ 0 h 101"/>
                <a:gd name="T8" fmla="*/ 64916 w 103"/>
                <a:gd name="T9" fmla="*/ 0 h 101"/>
                <a:gd name="T10" fmla="*/ 64916 w 103"/>
                <a:gd name="T11" fmla="*/ 0 h 101"/>
                <a:gd name="T12" fmla="*/ 43268 w 103"/>
                <a:gd name="T13" fmla="*/ 44252 h 101"/>
                <a:gd name="T14" fmla="*/ 21648 w 103"/>
                <a:gd name="T15" fmla="*/ 44252 h 101"/>
                <a:gd name="T16" fmla="*/ 0 w 103"/>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101"/>
                <a:gd name="T29" fmla="*/ 103 w 103"/>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101">
                  <a:moveTo>
                    <a:pt x="0" y="17"/>
                  </a:moveTo>
                  <a:lnTo>
                    <a:pt x="1" y="0"/>
                  </a:lnTo>
                  <a:lnTo>
                    <a:pt x="52" y="15"/>
                  </a:lnTo>
                  <a:lnTo>
                    <a:pt x="92" y="2"/>
                  </a:lnTo>
                  <a:lnTo>
                    <a:pt x="103" y="26"/>
                  </a:lnTo>
                  <a:lnTo>
                    <a:pt x="103" y="57"/>
                  </a:lnTo>
                  <a:lnTo>
                    <a:pt x="62" y="101"/>
                  </a:lnTo>
                  <a:lnTo>
                    <a:pt x="36" y="98"/>
                  </a:lnTo>
                  <a:lnTo>
                    <a:pt x="0" y="17"/>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19" name="Freeform 317">
              <a:extLst>
                <a:ext uri="{FF2B5EF4-FFF2-40B4-BE49-F238E27FC236}">
                  <a16:creationId xmlns:a16="http://schemas.microsoft.com/office/drawing/2014/main" id="{A6A4C26C-9B38-40E6-9419-DC88990D43B0}"/>
                </a:ext>
              </a:extLst>
            </p:cNvPr>
            <p:cNvSpPr>
              <a:spLocks noChangeAspect="1"/>
            </p:cNvSpPr>
            <p:nvPr/>
          </p:nvSpPr>
          <p:spPr bwMode="auto">
            <a:xfrm>
              <a:off x="6402608" y="3881142"/>
              <a:ext cx="36019" cy="80305"/>
            </a:xfrm>
            <a:custGeom>
              <a:avLst/>
              <a:gdLst>
                <a:gd name="T0" fmla="*/ 0 w 51"/>
                <a:gd name="T1" fmla="*/ 51078 h 96"/>
                <a:gd name="T2" fmla="*/ 24194 w 51"/>
                <a:gd name="T3" fmla="*/ 102218 h 96"/>
                <a:gd name="T4" fmla="*/ 24194 w 51"/>
                <a:gd name="T5" fmla="*/ 0 h 96"/>
                <a:gd name="T6" fmla="*/ 24194 w 51"/>
                <a:gd name="T7" fmla="*/ 51078 h 96"/>
                <a:gd name="T8" fmla="*/ 0 w 51"/>
                <a:gd name="T9" fmla="*/ 51078 h 96"/>
                <a:gd name="T10" fmla="*/ 0 60000 65536"/>
                <a:gd name="T11" fmla="*/ 0 60000 65536"/>
                <a:gd name="T12" fmla="*/ 0 60000 65536"/>
                <a:gd name="T13" fmla="*/ 0 60000 65536"/>
                <a:gd name="T14" fmla="*/ 0 60000 65536"/>
                <a:gd name="T15" fmla="*/ 0 w 51"/>
                <a:gd name="T16" fmla="*/ 0 h 96"/>
                <a:gd name="T17" fmla="*/ 51 w 51"/>
                <a:gd name="T18" fmla="*/ 96 h 96"/>
              </a:gdLst>
              <a:ahLst/>
              <a:cxnLst>
                <a:cxn ang="T10">
                  <a:pos x="T0" y="T1"/>
                </a:cxn>
                <a:cxn ang="T11">
                  <a:pos x="T2" y="T3"/>
                </a:cxn>
                <a:cxn ang="T12">
                  <a:pos x="T4" y="T5"/>
                </a:cxn>
                <a:cxn ang="T13">
                  <a:pos x="T6" y="T7"/>
                </a:cxn>
                <a:cxn ang="T14">
                  <a:pos x="T8" y="T9"/>
                </a:cxn>
              </a:cxnLst>
              <a:rect l="T15" t="T16" r="T17" b="T18"/>
              <a:pathLst>
                <a:path w="51" h="96">
                  <a:moveTo>
                    <a:pt x="0" y="38"/>
                  </a:moveTo>
                  <a:lnTo>
                    <a:pt x="20" y="96"/>
                  </a:lnTo>
                  <a:lnTo>
                    <a:pt x="51" y="0"/>
                  </a:lnTo>
                  <a:lnTo>
                    <a:pt x="24" y="1"/>
                  </a:lnTo>
                  <a:lnTo>
                    <a:pt x="0" y="38"/>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20" name="Freeform 360">
              <a:extLst>
                <a:ext uri="{FF2B5EF4-FFF2-40B4-BE49-F238E27FC236}">
                  <a16:creationId xmlns:a16="http://schemas.microsoft.com/office/drawing/2014/main" id="{4CF2E550-9748-4500-B156-CB6A93177E24}"/>
                </a:ext>
              </a:extLst>
            </p:cNvPr>
            <p:cNvSpPr>
              <a:spLocks noChangeAspect="1"/>
            </p:cNvSpPr>
            <p:nvPr/>
          </p:nvSpPr>
          <p:spPr bwMode="auto">
            <a:xfrm>
              <a:off x="6602348" y="3658253"/>
              <a:ext cx="47479" cy="63916"/>
            </a:xfrm>
            <a:custGeom>
              <a:avLst/>
              <a:gdLst>
                <a:gd name="T0" fmla="*/ 0 w 69"/>
                <a:gd name="T1" fmla="*/ 46738 h 81"/>
                <a:gd name="T2" fmla="*/ 19933 w 69"/>
                <a:gd name="T3" fmla="*/ 46738 h 81"/>
                <a:gd name="T4" fmla="*/ 19933 w 69"/>
                <a:gd name="T5" fmla="*/ 46738 h 81"/>
                <a:gd name="T6" fmla="*/ 19933 w 69"/>
                <a:gd name="T7" fmla="*/ 46738 h 81"/>
                <a:gd name="T8" fmla="*/ 19933 w 69"/>
                <a:gd name="T9" fmla="*/ 93421 h 81"/>
                <a:gd name="T10" fmla="*/ 19933 w 69"/>
                <a:gd name="T11" fmla="*/ 93421 h 81"/>
                <a:gd name="T12" fmla="*/ 39867 w 69"/>
                <a:gd name="T13" fmla="*/ 46738 h 81"/>
                <a:gd name="T14" fmla="*/ 39867 w 69"/>
                <a:gd name="T15" fmla="*/ 46738 h 81"/>
                <a:gd name="T16" fmla="*/ 19933 w 69"/>
                <a:gd name="T17" fmla="*/ 0 h 81"/>
                <a:gd name="T18" fmla="*/ 0 w 69"/>
                <a:gd name="T19" fmla="*/ 46738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81"/>
                <a:gd name="T32" fmla="*/ 69 w 6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81">
                  <a:moveTo>
                    <a:pt x="0" y="23"/>
                  </a:moveTo>
                  <a:lnTo>
                    <a:pt x="2" y="43"/>
                  </a:lnTo>
                  <a:lnTo>
                    <a:pt x="18" y="23"/>
                  </a:lnTo>
                  <a:lnTo>
                    <a:pt x="25" y="34"/>
                  </a:lnTo>
                  <a:lnTo>
                    <a:pt x="17" y="81"/>
                  </a:lnTo>
                  <a:lnTo>
                    <a:pt x="51" y="80"/>
                  </a:lnTo>
                  <a:lnTo>
                    <a:pt x="69" y="31"/>
                  </a:lnTo>
                  <a:lnTo>
                    <a:pt x="58" y="5"/>
                  </a:lnTo>
                  <a:lnTo>
                    <a:pt x="26" y="0"/>
                  </a:lnTo>
                  <a:lnTo>
                    <a:pt x="0" y="23"/>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21" name="Freeform 361">
              <a:extLst>
                <a:ext uri="{FF2B5EF4-FFF2-40B4-BE49-F238E27FC236}">
                  <a16:creationId xmlns:a16="http://schemas.microsoft.com/office/drawing/2014/main" id="{67DACB25-ED99-434B-B8FB-BA7CF91170BC}"/>
                </a:ext>
              </a:extLst>
            </p:cNvPr>
            <p:cNvSpPr>
              <a:spLocks noChangeAspect="1"/>
            </p:cNvSpPr>
            <p:nvPr/>
          </p:nvSpPr>
          <p:spPr bwMode="auto">
            <a:xfrm>
              <a:off x="6625269" y="3451753"/>
              <a:ext cx="230847" cy="213056"/>
            </a:xfrm>
            <a:custGeom>
              <a:avLst/>
              <a:gdLst>
                <a:gd name="T0" fmla="*/ 0 w 331"/>
                <a:gd name="T1" fmla="*/ 138275 h 264"/>
                <a:gd name="T2" fmla="*/ 43429 w 331"/>
                <a:gd name="T3" fmla="*/ 138275 h 264"/>
                <a:gd name="T4" fmla="*/ 86829 w 331"/>
                <a:gd name="T5" fmla="*/ 138275 h 264"/>
                <a:gd name="T6" fmla="*/ 86829 w 331"/>
                <a:gd name="T7" fmla="*/ 92202 h 264"/>
                <a:gd name="T8" fmla="*/ 108529 w 331"/>
                <a:gd name="T9" fmla="*/ 92202 h 264"/>
                <a:gd name="T10" fmla="*/ 108529 w 331"/>
                <a:gd name="T11" fmla="*/ 92202 h 264"/>
                <a:gd name="T12" fmla="*/ 130258 w 331"/>
                <a:gd name="T13" fmla="*/ 92202 h 264"/>
                <a:gd name="T14" fmla="*/ 151958 w 331"/>
                <a:gd name="T15" fmla="*/ 46073 h 264"/>
                <a:gd name="T16" fmla="*/ 151958 w 331"/>
                <a:gd name="T17" fmla="*/ 46073 h 264"/>
                <a:gd name="T18" fmla="*/ 173658 w 331"/>
                <a:gd name="T19" fmla="*/ 46073 h 264"/>
                <a:gd name="T20" fmla="*/ 173658 w 331"/>
                <a:gd name="T21" fmla="*/ 0 h 264"/>
                <a:gd name="T22" fmla="*/ 173658 w 331"/>
                <a:gd name="T23" fmla="*/ 46073 h 264"/>
                <a:gd name="T24" fmla="*/ 195386 w 331"/>
                <a:gd name="T25" fmla="*/ 46073 h 264"/>
                <a:gd name="T26" fmla="*/ 173658 w 331"/>
                <a:gd name="T27" fmla="*/ 46073 h 264"/>
                <a:gd name="T28" fmla="*/ 173658 w 331"/>
                <a:gd name="T29" fmla="*/ 92202 h 264"/>
                <a:gd name="T30" fmla="*/ 151958 w 331"/>
                <a:gd name="T31" fmla="*/ 138275 h 264"/>
                <a:gd name="T32" fmla="*/ 151958 w 331"/>
                <a:gd name="T33" fmla="*/ 138275 h 264"/>
                <a:gd name="T34" fmla="*/ 151958 w 331"/>
                <a:gd name="T35" fmla="*/ 138275 h 264"/>
                <a:gd name="T36" fmla="*/ 108529 w 331"/>
                <a:gd name="T37" fmla="*/ 138275 h 264"/>
                <a:gd name="T38" fmla="*/ 86829 w 331"/>
                <a:gd name="T39" fmla="*/ 138275 h 264"/>
                <a:gd name="T40" fmla="*/ 108529 w 331"/>
                <a:gd name="T41" fmla="*/ 138275 h 264"/>
                <a:gd name="T42" fmla="*/ 86829 w 331"/>
                <a:gd name="T43" fmla="*/ 184348 h 264"/>
                <a:gd name="T44" fmla="*/ 86829 w 331"/>
                <a:gd name="T45" fmla="*/ 138275 h 264"/>
                <a:gd name="T46" fmla="*/ 0 w 331"/>
                <a:gd name="T47" fmla="*/ 138275 h 2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
                <a:gd name="T73" fmla="*/ 0 h 264"/>
                <a:gd name="T74" fmla="*/ 331 w 331"/>
                <a:gd name="T75" fmla="*/ 264 h 2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 h="264">
                  <a:moveTo>
                    <a:pt x="0" y="249"/>
                  </a:moveTo>
                  <a:lnTo>
                    <a:pt x="58" y="201"/>
                  </a:lnTo>
                  <a:lnTo>
                    <a:pt x="142" y="201"/>
                  </a:lnTo>
                  <a:lnTo>
                    <a:pt x="177" y="138"/>
                  </a:lnTo>
                  <a:lnTo>
                    <a:pt x="191" y="136"/>
                  </a:lnTo>
                  <a:lnTo>
                    <a:pt x="192" y="158"/>
                  </a:lnTo>
                  <a:lnTo>
                    <a:pt x="229" y="136"/>
                  </a:lnTo>
                  <a:lnTo>
                    <a:pt x="263" y="89"/>
                  </a:lnTo>
                  <a:lnTo>
                    <a:pt x="277" y="14"/>
                  </a:lnTo>
                  <a:lnTo>
                    <a:pt x="303" y="15"/>
                  </a:lnTo>
                  <a:lnTo>
                    <a:pt x="293" y="0"/>
                  </a:lnTo>
                  <a:lnTo>
                    <a:pt x="310" y="1"/>
                  </a:lnTo>
                  <a:lnTo>
                    <a:pt x="331" y="63"/>
                  </a:lnTo>
                  <a:lnTo>
                    <a:pt x="303" y="109"/>
                  </a:lnTo>
                  <a:lnTo>
                    <a:pt x="303" y="150"/>
                  </a:lnTo>
                  <a:lnTo>
                    <a:pt x="282" y="209"/>
                  </a:lnTo>
                  <a:lnTo>
                    <a:pt x="266" y="219"/>
                  </a:lnTo>
                  <a:lnTo>
                    <a:pt x="265" y="195"/>
                  </a:lnTo>
                  <a:lnTo>
                    <a:pt x="218" y="229"/>
                  </a:lnTo>
                  <a:lnTo>
                    <a:pt x="177" y="215"/>
                  </a:lnTo>
                  <a:lnTo>
                    <a:pt x="180" y="242"/>
                  </a:lnTo>
                  <a:lnTo>
                    <a:pt x="143" y="264"/>
                  </a:lnTo>
                  <a:lnTo>
                    <a:pt x="134" y="226"/>
                  </a:lnTo>
                  <a:lnTo>
                    <a:pt x="0" y="249"/>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22" name="Freeform 362">
              <a:extLst>
                <a:ext uri="{FF2B5EF4-FFF2-40B4-BE49-F238E27FC236}">
                  <a16:creationId xmlns:a16="http://schemas.microsoft.com/office/drawing/2014/main" id="{6B80305E-7972-4C7B-989B-1EAA9F4F8E24}"/>
                </a:ext>
              </a:extLst>
            </p:cNvPr>
            <p:cNvSpPr>
              <a:spLocks noChangeAspect="1"/>
            </p:cNvSpPr>
            <p:nvPr/>
          </p:nvSpPr>
          <p:spPr bwMode="auto">
            <a:xfrm>
              <a:off x="6653101" y="3646780"/>
              <a:ext cx="49117" cy="37695"/>
            </a:xfrm>
            <a:custGeom>
              <a:avLst/>
              <a:gdLst>
                <a:gd name="T0" fmla="*/ 0 w 68"/>
                <a:gd name="T1" fmla="*/ 43384 h 48"/>
                <a:gd name="T2" fmla="*/ 26151 w 68"/>
                <a:gd name="T3" fmla="*/ 43384 h 48"/>
                <a:gd name="T4" fmla="*/ 52302 w 68"/>
                <a:gd name="T5" fmla="*/ 43384 h 48"/>
                <a:gd name="T6" fmla="*/ 52302 w 68"/>
                <a:gd name="T7" fmla="*/ 0 h 48"/>
                <a:gd name="T8" fmla="*/ 0 w 68"/>
                <a:gd name="T9" fmla="*/ 43384 h 48"/>
                <a:gd name="T10" fmla="*/ 0 60000 65536"/>
                <a:gd name="T11" fmla="*/ 0 60000 65536"/>
                <a:gd name="T12" fmla="*/ 0 60000 65536"/>
                <a:gd name="T13" fmla="*/ 0 60000 65536"/>
                <a:gd name="T14" fmla="*/ 0 60000 65536"/>
                <a:gd name="T15" fmla="*/ 0 w 68"/>
                <a:gd name="T16" fmla="*/ 0 h 48"/>
                <a:gd name="T17" fmla="*/ 68 w 68"/>
                <a:gd name="T18" fmla="*/ 48 h 48"/>
              </a:gdLst>
              <a:ahLst/>
              <a:cxnLst>
                <a:cxn ang="T10">
                  <a:pos x="T0" y="T1"/>
                </a:cxn>
                <a:cxn ang="T11">
                  <a:pos x="T2" y="T3"/>
                </a:cxn>
                <a:cxn ang="T12">
                  <a:pos x="T4" y="T5"/>
                </a:cxn>
                <a:cxn ang="T13">
                  <a:pos x="T6" y="T7"/>
                </a:cxn>
                <a:cxn ang="T14">
                  <a:pos x="T8" y="T9"/>
                </a:cxn>
              </a:cxnLst>
              <a:rect l="T15" t="T16" r="T17" b="T18"/>
              <a:pathLst>
                <a:path w="68" h="48">
                  <a:moveTo>
                    <a:pt x="0" y="25"/>
                  </a:moveTo>
                  <a:lnTo>
                    <a:pt x="22" y="48"/>
                  </a:lnTo>
                  <a:lnTo>
                    <a:pt x="60" y="31"/>
                  </a:lnTo>
                  <a:lnTo>
                    <a:pt x="68" y="0"/>
                  </a:lnTo>
                  <a:lnTo>
                    <a:pt x="0" y="25"/>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23" name="Freeform 363">
              <a:extLst>
                <a:ext uri="{FF2B5EF4-FFF2-40B4-BE49-F238E27FC236}">
                  <a16:creationId xmlns:a16="http://schemas.microsoft.com/office/drawing/2014/main" id="{03D76EB1-B097-4C74-8692-E9F627E1ED00}"/>
                </a:ext>
              </a:extLst>
            </p:cNvPr>
            <p:cNvSpPr>
              <a:spLocks noChangeAspect="1"/>
            </p:cNvSpPr>
            <p:nvPr/>
          </p:nvSpPr>
          <p:spPr bwMode="auto">
            <a:xfrm>
              <a:off x="6808637" y="3335391"/>
              <a:ext cx="122791" cy="116362"/>
            </a:xfrm>
            <a:custGeom>
              <a:avLst/>
              <a:gdLst>
                <a:gd name="T0" fmla="*/ 0 w 172"/>
                <a:gd name="T1" fmla="*/ 95623 h 143"/>
                <a:gd name="T2" fmla="*/ 23757 w 172"/>
                <a:gd name="T3" fmla="*/ 143435 h 143"/>
                <a:gd name="T4" fmla="*/ 23757 w 172"/>
                <a:gd name="T5" fmla="*/ 95623 h 143"/>
                <a:gd name="T6" fmla="*/ 23757 w 172"/>
                <a:gd name="T7" fmla="*/ 95623 h 143"/>
                <a:gd name="T8" fmla="*/ 71272 w 172"/>
                <a:gd name="T9" fmla="*/ 95623 h 143"/>
                <a:gd name="T10" fmla="*/ 71272 w 172"/>
                <a:gd name="T11" fmla="*/ 95623 h 143"/>
                <a:gd name="T12" fmla="*/ 118816 w 172"/>
                <a:gd name="T13" fmla="*/ 95623 h 143"/>
                <a:gd name="T14" fmla="*/ 95059 w 172"/>
                <a:gd name="T15" fmla="*/ 47811 h 143"/>
                <a:gd name="T16" fmla="*/ 95059 w 172"/>
                <a:gd name="T17" fmla="*/ 47811 h 143"/>
                <a:gd name="T18" fmla="*/ 71272 w 172"/>
                <a:gd name="T19" fmla="*/ 47811 h 143"/>
                <a:gd name="T20" fmla="*/ 47514 w 172"/>
                <a:gd name="T21" fmla="*/ 0 h 143"/>
                <a:gd name="T22" fmla="*/ 23757 w 172"/>
                <a:gd name="T23" fmla="*/ 95623 h 143"/>
                <a:gd name="T24" fmla="*/ 23757 w 172"/>
                <a:gd name="T25" fmla="*/ 95623 h 143"/>
                <a:gd name="T26" fmla="*/ 0 w 172"/>
                <a:gd name="T27" fmla="*/ 95623 h 1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2"/>
                <a:gd name="T43" fmla="*/ 0 h 143"/>
                <a:gd name="T44" fmla="*/ 172 w 172"/>
                <a:gd name="T45" fmla="*/ 143 h 1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2" h="143">
                  <a:moveTo>
                    <a:pt x="0" y="102"/>
                  </a:moveTo>
                  <a:lnTo>
                    <a:pt x="8" y="143"/>
                  </a:lnTo>
                  <a:lnTo>
                    <a:pt x="39" y="127"/>
                  </a:lnTo>
                  <a:lnTo>
                    <a:pt x="18" y="103"/>
                  </a:lnTo>
                  <a:lnTo>
                    <a:pt x="100" y="124"/>
                  </a:lnTo>
                  <a:lnTo>
                    <a:pt x="120" y="90"/>
                  </a:lnTo>
                  <a:lnTo>
                    <a:pt x="172" y="79"/>
                  </a:lnTo>
                  <a:lnTo>
                    <a:pt x="154" y="58"/>
                  </a:lnTo>
                  <a:lnTo>
                    <a:pt x="161" y="38"/>
                  </a:lnTo>
                  <a:lnTo>
                    <a:pt x="114" y="42"/>
                  </a:lnTo>
                  <a:lnTo>
                    <a:pt x="61" y="0"/>
                  </a:lnTo>
                  <a:lnTo>
                    <a:pt x="41" y="80"/>
                  </a:lnTo>
                  <a:lnTo>
                    <a:pt x="17" y="76"/>
                  </a:lnTo>
                  <a:lnTo>
                    <a:pt x="0" y="102"/>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24" name="Freeform 365">
              <a:extLst>
                <a:ext uri="{FF2B5EF4-FFF2-40B4-BE49-F238E27FC236}">
                  <a16:creationId xmlns:a16="http://schemas.microsoft.com/office/drawing/2014/main" id="{6A2F721E-9721-4FAA-B741-FDC0F1B05C12}"/>
                </a:ext>
              </a:extLst>
            </p:cNvPr>
            <p:cNvSpPr>
              <a:spLocks noChangeAspect="1"/>
            </p:cNvSpPr>
            <p:nvPr/>
          </p:nvSpPr>
          <p:spPr bwMode="auto">
            <a:xfrm>
              <a:off x="6528673" y="3530419"/>
              <a:ext cx="73675" cy="111444"/>
            </a:xfrm>
            <a:custGeom>
              <a:avLst/>
              <a:gdLst>
                <a:gd name="T0" fmla="*/ 0 w 100"/>
                <a:gd name="T1" fmla="*/ 88063 h 139"/>
                <a:gd name="T2" fmla="*/ 27235 w 100"/>
                <a:gd name="T3" fmla="*/ 0 h 139"/>
                <a:gd name="T4" fmla="*/ 54470 w 100"/>
                <a:gd name="T5" fmla="*/ 0 h 139"/>
                <a:gd name="T6" fmla="*/ 81706 w 100"/>
                <a:gd name="T7" fmla="*/ 44005 h 139"/>
                <a:gd name="T8" fmla="*/ 54470 w 100"/>
                <a:gd name="T9" fmla="*/ 44005 h 139"/>
                <a:gd name="T10" fmla="*/ 0 w 100"/>
                <a:gd name="T11" fmla="*/ 88063 h 139"/>
                <a:gd name="T12" fmla="*/ 0 60000 65536"/>
                <a:gd name="T13" fmla="*/ 0 60000 65536"/>
                <a:gd name="T14" fmla="*/ 0 60000 65536"/>
                <a:gd name="T15" fmla="*/ 0 60000 65536"/>
                <a:gd name="T16" fmla="*/ 0 60000 65536"/>
                <a:gd name="T17" fmla="*/ 0 60000 65536"/>
                <a:gd name="T18" fmla="*/ 0 w 100"/>
                <a:gd name="T19" fmla="*/ 0 h 139"/>
                <a:gd name="T20" fmla="*/ 100 w 100"/>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00" h="139">
                  <a:moveTo>
                    <a:pt x="0" y="139"/>
                  </a:moveTo>
                  <a:lnTo>
                    <a:pt x="10" y="29"/>
                  </a:lnTo>
                  <a:lnTo>
                    <a:pt x="65" y="0"/>
                  </a:lnTo>
                  <a:lnTo>
                    <a:pt x="100" y="84"/>
                  </a:lnTo>
                  <a:lnTo>
                    <a:pt x="63" y="125"/>
                  </a:lnTo>
                  <a:lnTo>
                    <a:pt x="0" y="139"/>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25" name="Freeform 375">
              <a:extLst>
                <a:ext uri="{FF2B5EF4-FFF2-40B4-BE49-F238E27FC236}">
                  <a16:creationId xmlns:a16="http://schemas.microsoft.com/office/drawing/2014/main" id="{82836B89-F222-4655-9671-28321138CB2E}"/>
                </a:ext>
              </a:extLst>
            </p:cNvPr>
            <p:cNvSpPr>
              <a:spLocks noChangeAspect="1"/>
            </p:cNvSpPr>
            <p:nvPr/>
          </p:nvSpPr>
          <p:spPr bwMode="auto">
            <a:xfrm>
              <a:off x="7355468" y="5493809"/>
              <a:ext cx="157173" cy="170444"/>
            </a:xfrm>
            <a:custGeom>
              <a:avLst/>
              <a:gdLst>
                <a:gd name="T0" fmla="*/ 0 w 225"/>
                <a:gd name="T1" fmla="*/ 87623 h 213"/>
                <a:gd name="T2" fmla="*/ 21368 w 225"/>
                <a:gd name="T3" fmla="*/ 43785 h 213"/>
                <a:gd name="T4" fmla="*/ 64103 w 225"/>
                <a:gd name="T5" fmla="*/ 43785 h 213"/>
                <a:gd name="T6" fmla="*/ 85470 w 225"/>
                <a:gd name="T7" fmla="*/ 0 h 213"/>
                <a:gd name="T8" fmla="*/ 106838 w 225"/>
                <a:gd name="T9" fmla="*/ 0 h 213"/>
                <a:gd name="T10" fmla="*/ 106838 w 225"/>
                <a:gd name="T11" fmla="*/ 0 h 213"/>
                <a:gd name="T12" fmla="*/ 128234 w 225"/>
                <a:gd name="T13" fmla="*/ 0 h 213"/>
                <a:gd name="T14" fmla="*/ 106838 w 225"/>
                <a:gd name="T15" fmla="*/ 43785 h 213"/>
                <a:gd name="T16" fmla="*/ 106838 w 225"/>
                <a:gd name="T17" fmla="*/ 43785 h 213"/>
                <a:gd name="T18" fmla="*/ 85470 w 225"/>
                <a:gd name="T19" fmla="*/ 43785 h 213"/>
                <a:gd name="T20" fmla="*/ 64103 w 225"/>
                <a:gd name="T21" fmla="*/ 87623 h 213"/>
                <a:gd name="T22" fmla="*/ 42735 w 225"/>
                <a:gd name="T23" fmla="*/ 131409 h 213"/>
                <a:gd name="T24" fmla="*/ 0 w 225"/>
                <a:gd name="T25" fmla="*/ 87623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5"/>
                <a:gd name="T40" fmla="*/ 0 h 213"/>
                <a:gd name="T41" fmla="*/ 225 w 225"/>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5" h="213">
                  <a:moveTo>
                    <a:pt x="0" y="187"/>
                  </a:moveTo>
                  <a:lnTo>
                    <a:pt x="45" y="121"/>
                  </a:lnTo>
                  <a:lnTo>
                    <a:pt x="128" y="73"/>
                  </a:lnTo>
                  <a:lnTo>
                    <a:pt x="169" y="0"/>
                  </a:lnTo>
                  <a:lnTo>
                    <a:pt x="194" y="22"/>
                  </a:lnTo>
                  <a:lnTo>
                    <a:pt x="222" y="12"/>
                  </a:lnTo>
                  <a:lnTo>
                    <a:pt x="225" y="37"/>
                  </a:lnTo>
                  <a:lnTo>
                    <a:pt x="183" y="88"/>
                  </a:lnTo>
                  <a:lnTo>
                    <a:pt x="193" y="111"/>
                  </a:lnTo>
                  <a:lnTo>
                    <a:pt x="145" y="119"/>
                  </a:lnTo>
                  <a:lnTo>
                    <a:pt x="122" y="190"/>
                  </a:lnTo>
                  <a:lnTo>
                    <a:pt x="71" y="213"/>
                  </a:lnTo>
                  <a:lnTo>
                    <a:pt x="0" y="187"/>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26" name="Freeform 376">
              <a:extLst>
                <a:ext uri="{FF2B5EF4-FFF2-40B4-BE49-F238E27FC236}">
                  <a16:creationId xmlns:a16="http://schemas.microsoft.com/office/drawing/2014/main" id="{EB2311E3-0F65-4A6C-A276-EA172B72E339}"/>
                </a:ext>
              </a:extLst>
            </p:cNvPr>
            <p:cNvSpPr>
              <a:spLocks noChangeAspect="1"/>
            </p:cNvSpPr>
            <p:nvPr/>
          </p:nvSpPr>
          <p:spPr bwMode="auto">
            <a:xfrm>
              <a:off x="7478259" y="5326642"/>
              <a:ext cx="119517" cy="186833"/>
            </a:xfrm>
            <a:custGeom>
              <a:avLst/>
              <a:gdLst>
                <a:gd name="T0" fmla="*/ 0 w 170"/>
                <a:gd name="T1" fmla="*/ 0 h 234"/>
                <a:gd name="T2" fmla="*/ 21527 w 170"/>
                <a:gd name="T3" fmla="*/ 0 h 234"/>
                <a:gd name="T4" fmla="*/ 43025 w 170"/>
                <a:gd name="T5" fmla="*/ 44128 h 234"/>
                <a:gd name="T6" fmla="*/ 43025 w 170"/>
                <a:gd name="T7" fmla="*/ 44128 h 234"/>
                <a:gd name="T8" fmla="*/ 43025 w 170"/>
                <a:gd name="T9" fmla="*/ 44128 h 234"/>
                <a:gd name="T10" fmla="*/ 64552 w 170"/>
                <a:gd name="T11" fmla="*/ 44128 h 234"/>
                <a:gd name="T12" fmla="*/ 86079 w 170"/>
                <a:gd name="T13" fmla="*/ 44128 h 234"/>
                <a:gd name="T14" fmla="*/ 86079 w 170"/>
                <a:gd name="T15" fmla="*/ 88256 h 234"/>
                <a:gd name="T16" fmla="*/ 64552 w 170"/>
                <a:gd name="T17" fmla="*/ 88256 h 234"/>
                <a:gd name="T18" fmla="*/ 43025 w 170"/>
                <a:gd name="T19" fmla="*/ 132437 h 234"/>
                <a:gd name="T20" fmla="*/ 43025 w 170"/>
                <a:gd name="T21" fmla="*/ 132437 h 234"/>
                <a:gd name="T22" fmla="*/ 43025 w 170"/>
                <a:gd name="T23" fmla="*/ 132437 h 234"/>
                <a:gd name="T24" fmla="*/ 21527 w 170"/>
                <a:gd name="T25" fmla="*/ 88256 h 234"/>
                <a:gd name="T26" fmla="*/ 43025 w 170"/>
                <a:gd name="T27" fmla="*/ 44128 h 234"/>
                <a:gd name="T28" fmla="*/ 43025 w 170"/>
                <a:gd name="T29" fmla="*/ 44128 h 234"/>
                <a:gd name="T30" fmla="*/ 0 w 170"/>
                <a:gd name="T31" fmla="*/ 0 h 2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0"/>
                <a:gd name="T49" fmla="*/ 0 h 234"/>
                <a:gd name="T50" fmla="*/ 170 w 170"/>
                <a:gd name="T51" fmla="*/ 234 h 2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0" h="234">
                  <a:moveTo>
                    <a:pt x="0" y="0"/>
                  </a:moveTo>
                  <a:lnTo>
                    <a:pt x="47" y="26"/>
                  </a:lnTo>
                  <a:lnTo>
                    <a:pt x="59" y="79"/>
                  </a:lnTo>
                  <a:lnTo>
                    <a:pt x="80" y="93"/>
                  </a:lnTo>
                  <a:lnTo>
                    <a:pt x="93" y="71"/>
                  </a:lnTo>
                  <a:lnTo>
                    <a:pt x="101" y="106"/>
                  </a:lnTo>
                  <a:lnTo>
                    <a:pt x="170" y="106"/>
                  </a:lnTo>
                  <a:lnTo>
                    <a:pt x="155" y="159"/>
                  </a:lnTo>
                  <a:lnTo>
                    <a:pt x="122" y="166"/>
                  </a:lnTo>
                  <a:lnTo>
                    <a:pt x="93" y="232"/>
                  </a:lnTo>
                  <a:lnTo>
                    <a:pt x="60" y="234"/>
                  </a:lnTo>
                  <a:lnTo>
                    <a:pt x="74" y="209"/>
                  </a:lnTo>
                  <a:lnTo>
                    <a:pt x="32" y="163"/>
                  </a:lnTo>
                  <a:lnTo>
                    <a:pt x="67" y="120"/>
                  </a:lnTo>
                  <a:lnTo>
                    <a:pt x="60" y="85"/>
                  </a:lnTo>
                  <a:lnTo>
                    <a:pt x="0" y="0"/>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27" name="Freeform 354">
              <a:extLst>
                <a:ext uri="{FF2B5EF4-FFF2-40B4-BE49-F238E27FC236}">
                  <a16:creationId xmlns:a16="http://schemas.microsoft.com/office/drawing/2014/main" id="{ACBAAA09-0507-4C62-A124-79CD02834592}"/>
                </a:ext>
              </a:extLst>
            </p:cNvPr>
            <p:cNvSpPr>
              <a:spLocks noChangeAspect="1"/>
            </p:cNvSpPr>
            <p:nvPr/>
          </p:nvSpPr>
          <p:spPr bwMode="auto">
            <a:xfrm rot="3300000">
              <a:off x="6298638" y="3929499"/>
              <a:ext cx="9833" cy="18009"/>
            </a:xfrm>
            <a:custGeom>
              <a:avLst/>
              <a:gdLst>
                <a:gd name="T0" fmla="*/ 0 w 13"/>
                <a:gd name="T1" fmla="*/ 43385 h 22"/>
                <a:gd name="T2" fmla="*/ 0 w 13"/>
                <a:gd name="T3" fmla="*/ 0 h 22"/>
                <a:gd name="T4" fmla="*/ 0 w 13"/>
                <a:gd name="T5" fmla="*/ 43385 h 22"/>
                <a:gd name="T6" fmla="*/ 0 w 13"/>
                <a:gd name="T7" fmla="*/ 43385 h 22"/>
                <a:gd name="T8" fmla="*/ 0 60000 65536"/>
                <a:gd name="T9" fmla="*/ 0 60000 65536"/>
                <a:gd name="T10" fmla="*/ 0 60000 65536"/>
                <a:gd name="T11" fmla="*/ 0 60000 65536"/>
                <a:gd name="T12" fmla="*/ 0 w 13"/>
                <a:gd name="T13" fmla="*/ 0 h 22"/>
                <a:gd name="T14" fmla="*/ 13 w 13"/>
                <a:gd name="T15" fmla="*/ 22 h 22"/>
              </a:gdLst>
              <a:ahLst/>
              <a:cxnLst>
                <a:cxn ang="T8">
                  <a:pos x="T0" y="T1"/>
                </a:cxn>
                <a:cxn ang="T9">
                  <a:pos x="T2" y="T3"/>
                </a:cxn>
                <a:cxn ang="T10">
                  <a:pos x="T4" y="T5"/>
                </a:cxn>
                <a:cxn ang="T11">
                  <a:pos x="T6" y="T7"/>
                </a:cxn>
              </a:cxnLst>
              <a:rect l="T12" t="T13" r="T14" b="T15"/>
              <a:pathLst>
                <a:path w="13" h="22">
                  <a:moveTo>
                    <a:pt x="0" y="22"/>
                  </a:moveTo>
                  <a:lnTo>
                    <a:pt x="7" y="0"/>
                  </a:lnTo>
                  <a:lnTo>
                    <a:pt x="13" y="14"/>
                  </a:lnTo>
                  <a:lnTo>
                    <a:pt x="0" y="22"/>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sp>
        <p:nvSpPr>
          <p:cNvPr id="6" name="Text Placeholder 5">
            <a:extLst>
              <a:ext uri="{FF2B5EF4-FFF2-40B4-BE49-F238E27FC236}">
                <a16:creationId xmlns:a16="http://schemas.microsoft.com/office/drawing/2014/main" id="{BC84CE09-7096-48D1-9FDE-582993449B3F}"/>
              </a:ext>
            </a:extLst>
          </p:cNvPr>
          <p:cNvSpPr>
            <a:spLocks noGrp="1"/>
          </p:cNvSpPr>
          <p:nvPr>
            <p:ph type="body" sz="quarter" idx="16"/>
          </p:nvPr>
        </p:nvSpPr>
        <p:spPr/>
        <p:txBody>
          <a:bodyPr/>
          <a:lstStyle/>
          <a:p>
            <a:r>
              <a:rPr lang="en-GB" dirty="0"/>
              <a:t>Figure 24: Share of worldwide USD1.578 trillion telecoms service revenue and trends by region, 2019</a:t>
            </a:r>
          </a:p>
        </p:txBody>
      </p:sp>
      <p:sp>
        <p:nvSpPr>
          <p:cNvPr id="5" name="Title 4">
            <a:extLst>
              <a:ext uri="{FF2B5EF4-FFF2-40B4-BE49-F238E27FC236}">
                <a16:creationId xmlns:a16="http://schemas.microsoft.com/office/drawing/2014/main" id="{8BF05DE9-0954-48BE-8E93-B1721A5EA9EC}"/>
              </a:ext>
            </a:extLst>
          </p:cNvPr>
          <p:cNvSpPr>
            <a:spLocks noGrp="1"/>
          </p:cNvSpPr>
          <p:nvPr>
            <p:ph type="title"/>
          </p:nvPr>
        </p:nvSpPr>
        <p:spPr/>
        <p:txBody>
          <a:bodyPr/>
          <a:lstStyle/>
          <a:p>
            <a:r>
              <a:rPr lang="en-GB" dirty="0"/>
              <a:t>Overall telecoms services: </a:t>
            </a:r>
            <a:r>
              <a:rPr lang="en-GB" dirty="0">
                <a:solidFill>
                  <a:schemeClr val="accent2"/>
                </a:solidFill>
              </a:rPr>
              <a:t>revenue split and trends for regional markets</a:t>
            </a:r>
          </a:p>
        </p:txBody>
      </p:sp>
      <p:sp>
        <p:nvSpPr>
          <p:cNvPr id="264" name="Rectangle: Rounded Corners 263">
            <a:extLst>
              <a:ext uri="{FF2B5EF4-FFF2-40B4-BE49-F238E27FC236}">
                <a16:creationId xmlns:a16="http://schemas.microsoft.com/office/drawing/2014/main" id="{5A825F89-D408-4193-A8B5-477E7F98EFAE}"/>
              </a:ext>
            </a:extLst>
          </p:cNvPr>
          <p:cNvSpPr/>
          <p:nvPr/>
        </p:nvSpPr>
        <p:spPr>
          <a:xfrm>
            <a:off x="466977" y="1710105"/>
            <a:ext cx="2143416" cy="1476000"/>
          </a:xfrm>
          <a:prstGeom prst="roundRect">
            <a:avLst/>
          </a:prstGeom>
          <a:solidFill>
            <a:schemeClr val="accent1">
              <a:alpha val="9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lstStyle/>
          <a:p>
            <a:pPr algn="ctr">
              <a:lnSpc>
                <a:spcPct val="80000"/>
              </a:lnSpc>
              <a:spcAft>
                <a:spcPts val="300"/>
              </a:spcAft>
            </a:pPr>
            <a:r>
              <a:rPr lang="en-GB" sz="1200" b="1" spc="20" dirty="0">
                <a:solidFill>
                  <a:schemeClr val="bg1"/>
                </a:solidFill>
              </a:rPr>
              <a:t>NORTH AMERICA</a:t>
            </a:r>
          </a:p>
          <a:p>
            <a:pPr algn="ctr">
              <a:lnSpc>
                <a:spcPct val="80000"/>
              </a:lnSpc>
              <a:spcAft>
                <a:spcPts val="300"/>
              </a:spcAft>
            </a:pPr>
            <a:r>
              <a:rPr lang="en-GB" sz="1200" b="1" spc="20" dirty="0">
                <a:solidFill>
                  <a:schemeClr val="bg1"/>
                </a:solidFill>
              </a:rPr>
              <a:t>32% </a:t>
            </a:r>
            <a:endParaRPr lang="en-GB" sz="1200" spc="20" dirty="0">
              <a:solidFill>
                <a:schemeClr val="bg1"/>
              </a:solidFill>
            </a:endParaRPr>
          </a:p>
          <a:p>
            <a:pPr marL="171450" indent="-171450">
              <a:lnSpc>
                <a:spcPct val="80000"/>
              </a:lnSpc>
              <a:spcAft>
                <a:spcPts val="300"/>
              </a:spcAft>
              <a:buFont typeface="Wingdings" panose="05000000000000000000" pitchFamily="2" charset="2"/>
              <a:buChar char="§"/>
            </a:pPr>
            <a:r>
              <a:rPr lang="en-GB" sz="1000" dirty="0">
                <a:solidFill>
                  <a:schemeClr val="bg1"/>
                </a:solidFill>
              </a:rPr>
              <a:t>Fixed and mobile data service revenue growth will drive the total telecoms revenue growth. </a:t>
            </a:r>
          </a:p>
          <a:p>
            <a:pPr marL="171450" indent="-171450">
              <a:lnSpc>
                <a:spcPct val="80000"/>
              </a:lnSpc>
              <a:spcAft>
                <a:spcPts val="300"/>
              </a:spcAft>
              <a:buFont typeface="Wingdings" panose="05000000000000000000" pitchFamily="2" charset="2"/>
              <a:buChar char="§"/>
            </a:pPr>
            <a:r>
              <a:rPr lang="en-GB" sz="1000" dirty="0">
                <a:solidFill>
                  <a:schemeClr val="bg1"/>
                </a:solidFill>
              </a:rPr>
              <a:t>5G take-up is expected to grow rapidly as 5G coverage improves and spectrum becomes available.</a:t>
            </a:r>
          </a:p>
        </p:txBody>
      </p:sp>
      <p:sp>
        <p:nvSpPr>
          <p:cNvPr id="265" name="Rectangle 264">
            <a:extLst>
              <a:ext uri="{FF2B5EF4-FFF2-40B4-BE49-F238E27FC236}">
                <a16:creationId xmlns:a16="http://schemas.microsoft.com/office/drawing/2014/main" id="{C2E8B436-AA18-411B-9960-457F2715980C}"/>
              </a:ext>
            </a:extLst>
          </p:cNvPr>
          <p:cNvSpPr>
            <a:spLocks noChangeArrowheads="1"/>
          </p:cNvSpPr>
          <p:nvPr/>
        </p:nvSpPr>
        <p:spPr bwMode="auto">
          <a:xfrm>
            <a:off x="8396314" y="6062947"/>
            <a:ext cx="10451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r"/>
            <a:r>
              <a:rPr kumimoji="0" lang="en-GB" sz="800" b="0" i="0" u="none" strike="noStrike" cap="none" normalizeH="0" baseline="0" dirty="0">
                <a:ln>
                  <a:noFill/>
                </a:ln>
                <a:solidFill>
                  <a:schemeClr val="bg1">
                    <a:lumMod val="65000"/>
                  </a:schemeClr>
                </a:solidFill>
                <a:effectLst/>
                <a:latin typeface="Franklin Gothic Book" panose="020B0503020102020204" pitchFamily="34" charset="0"/>
                <a:cs typeface="Arial" pitchFamily="34" charset="0"/>
              </a:rPr>
              <a:t>Source: Analysys</a:t>
            </a:r>
            <a:r>
              <a:rPr kumimoji="0" lang="en-GB" sz="800" b="0" i="0" u="none" strike="noStrike" cap="none" normalizeH="0" dirty="0">
                <a:ln>
                  <a:noFill/>
                </a:ln>
                <a:solidFill>
                  <a:schemeClr val="bg1">
                    <a:lumMod val="65000"/>
                  </a:schemeClr>
                </a:solidFill>
                <a:effectLst/>
                <a:latin typeface="Franklin Gothic Book" panose="020B0503020102020204" pitchFamily="34" charset="0"/>
                <a:cs typeface="Arial" pitchFamily="34" charset="0"/>
              </a:rPr>
              <a:t> </a:t>
            </a:r>
            <a:r>
              <a:rPr lang="en-GB" sz="800" dirty="0">
                <a:solidFill>
                  <a:schemeClr val="bg1">
                    <a:lumMod val="65000"/>
                  </a:schemeClr>
                </a:solidFill>
                <a:latin typeface="Franklin Gothic Book" panose="020B0503020102020204" pitchFamily="34" charset="0"/>
                <a:cs typeface="Arial" pitchFamily="34" charset="0"/>
              </a:rPr>
              <a:t>Mason</a:t>
            </a:r>
            <a:endParaRPr kumimoji="0" lang="en-GB" sz="800" b="0" i="0" u="none" strike="noStrike" cap="none" normalizeH="0" baseline="0" dirty="0">
              <a:ln>
                <a:noFill/>
              </a:ln>
              <a:solidFill>
                <a:schemeClr val="bg1">
                  <a:lumMod val="65000"/>
                </a:schemeClr>
              </a:solidFill>
              <a:effectLst/>
              <a:latin typeface="Franklin Gothic Book" panose="020B0503020102020204" pitchFamily="34" charset="0"/>
              <a:cs typeface="Arial" pitchFamily="34" charset="0"/>
            </a:endParaRPr>
          </a:p>
        </p:txBody>
      </p:sp>
      <p:sp>
        <p:nvSpPr>
          <p:cNvPr id="266" name="Rectangle: Rounded Corners 265">
            <a:extLst>
              <a:ext uri="{FF2B5EF4-FFF2-40B4-BE49-F238E27FC236}">
                <a16:creationId xmlns:a16="http://schemas.microsoft.com/office/drawing/2014/main" id="{8FB3F313-5293-4785-B78E-ADF70ED16179}"/>
              </a:ext>
            </a:extLst>
          </p:cNvPr>
          <p:cNvSpPr/>
          <p:nvPr/>
        </p:nvSpPr>
        <p:spPr>
          <a:xfrm>
            <a:off x="2744003" y="1710284"/>
            <a:ext cx="2143416" cy="1476000"/>
          </a:xfrm>
          <a:prstGeom prst="roundRect">
            <a:avLst/>
          </a:prstGeom>
          <a:solidFill>
            <a:schemeClr val="accent1">
              <a:lumMod val="20000"/>
              <a:lumOff val="80000"/>
              <a:alpha val="9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lstStyle/>
          <a:p>
            <a:pPr algn="ctr">
              <a:lnSpc>
                <a:spcPct val="80000"/>
              </a:lnSpc>
              <a:spcAft>
                <a:spcPts val="300"/>
              </a:spcAft>
            </a:pPr>
            <a:r>
              <a:rPr lang="en-GB" sz="1200" b="1" spc="20" dirty="0">
                <a:solidFill>
                  <a:schemeClr val="tx1"/>
                </a:solidFill>
                <a:latin typeface="Franklin Gothic Book" panose="020B0503020102020204" pitchFamily="34" charset="0"/>
              </a:rPr>
              <a:t>WESTERN EUROPE</a:t>
            </a:r>
          </a:p>
          <a:p>
            <a:pPr algn="ctr">
              <a:lnSpc>
                <a:spcPct val="80000"/>
              </a:lnSpc>
              <a:spcAft>
                <a:spcPts val="300"/>
              </a:spcAft>
            </a:pPr>
            <a:r>
              <a:rPr lang="en-GB" sz="1200" b="1" spc="20" dirty="0">
                <a:solidFill>
                  <a:schemeClr val="tx1"/>
                </a:solidFill>
                <a:latin typeface="Franklin Gothic Book" panose="020B0503020102020204" pitchFamily="34" charset="0"/>
              </a:rPr>
              <a:t>19%</a:t>
            </a:r>
          </a:p>
          <a:p>
            <a:pPr marL="171450" indent="-171450">
              <a:lnSpc>
                <a:spcPct val="80000"/>
              </a:lnSpc>
              <a:spcAft>
                <a:spcPts val="300"/>
              </a:spcAft>
              <a:buFont typeface="Wingdings" panose="05000000000000000000" pitchFamily="2" charset="2"/>
              <a:buChar char="§"/>
            </a:pPr>
            <a:r>
              <a:rPr lang="en-GB" sz="1000" dirty="0">
                <a:solidFill>
                  <a:schemeClr val="tx1"/>
                </a:solidFill>
                <a:latin typeface="Franklin Gothic Book" panose="020B0503020102020204" pitchFamily="34" charset="0"/>
              </a:rPr>
              <a:t>Fixed broadband household penetration will continue to grow in all countries.</a:t>
            </a:r>
          </a:p>
          <a:p>
            <a:pPr marL="171450" indent="-171450">
              <a:lnSpc>
                <a:spcPct val="80000"/>
              </a:lnSpc>
              <a:spcAft>
                <a:spcPts val="300"/>
              </a:spcAft>
              <a:buFont typeface="Wingdings" panose="05000000000000000000" pitchFamily="2" charset="2"/>
              <a:buChar char="§"/>
            </a:pPr>
            <a:r>
              <a:rPr lang="en-GB" sz="1000" dirty="0">
                <a:solidFill>
                  <a:schemeClr val="tx1"/>
                </a:solidFill>
                <a:latin typeface="Franklin Gothic Book" panose="020B0503020102020204" pitchFamily="34" charset="0"/>
              </a:rPr>
              <a:t>The adoption of 5G will have a small impact on mobile revenue.</a:t>
            </a:r>
          </a:p>
        </p:txBody>
      </p:sp>
      <p:sp>
        <p:nvSpPr>
          <p:cNvPr id="267" name="Rectangle: Rounded Corners 266">
            <a:extLst>
              <a:ext uri="{FF2B5EF4-FFF2-40B4-BE49-F238E27FC236}">
                <a16:creationId xmlns:a16="http://schemas.microsoft.com/office/drawing/2014/main" id="{41FB9A3F-2698-4E4C-8ECE-1DEAC201FE73}"/>
              </a:ext>
            </a:extLst>
          </p:cNvPr>
          <p:cNvSpPr/>
          <p:nvPr/>
        </p:nvSpPr>
        <p:spPr>
          <a:xfrm>
            <a:off x="5021029" y="1710284"/>
            <a:ext cx="2143416" cy="1476000"/>
          </a:xfrm>
          <a:prstGeom prst="roundRect">
            <a:avLst/>
          </a:prstGeom>
          <a:solidFill>
            <a:schemeClr val="accent5">
              <a:lumMod val="75000"/>
              <a:alpha val="9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lstStyle/>
          <a:p>
            <a:pPr algn="ctr">
              <a:lnSpc>
                <a:spcPct val="80000"/>
              </a:lnSpc>
              <a:spcAft>
                <a:spcPts val="300"/>
              </a:spcAft>
            </a:pPr>
            <a:r>
              <a:rPr lang="en-GB" sz="1050" b="1" spc="20" dirty="0">
                <a:solidFill>
                  <a:schemeClr val="bg1"/>
                </a:solidFill>
                <a:latin typeface="Franklin Gothic Book" panose="020B0503020102020204" pitchFamily="34" charset="0"/>
              </a:rPr>
              <a:t>CENTRAL AND EASTERN EUROPE</a:t>
            </a:r>
          </a:p>
          <a:p>
            <a:pPr algn="ctr">
              <a:lnSpc>
                <a:spcPct val="80000"/>
              </a:lnSpc>
              <a:spcAft>
                <a:spcPts val="300"/>
              </a:spcAft>
            </a:pPr>
            <a:r>
              <a:rPr lang="en-GB" sz="1200" b="1" spc="20" dirty="0">
                <a:solidFill>
                  <a:schemeClr val="bg1"/>
                </a:solidFill>
                <a:latin typeface="Franklin Gothic Book" panose="020B0503020102020204" pitchFamily="34" charset="0"/>
              </a:rPr>
              <a:t>5%</a:t>
            </a:r>
          </a:p>
          <a:p>
            <a:pPr marL="171450" indent="-171450">
              <a:lnSpc>
                <a:spcPct val="80000"/>
              </a:lnSpc>
              <a:spcAft>
                <a:spcPts val="300"/>
              </a:spcAft>
              <a:buFont typeface="Wingdings" panose="05000000000000000000" pitchFamily="2" charset="2"/>
              <a:buChar char="§"/>
            </a:pPr>
            <a:r>
              <a:rPr lang="en-GB" sz="1000" dirty="0">
                <a:solidFill>
                  <a:schemeClr val="bg1"/>
                </a:solidFill>
                <a:latin typeface="Franklin Gothic Book" panose="020B0503020102020204" pitchFamily="34" charset="0"/>
              </a:rPr>
              <a:t>Mobile handset data and fixed broadband are the largest areas for revenue growth.</a:t>
            </a:r>
          </a:p>
          <a:p>
            <a:pPr marL="171450" indent="-171450">
              <a:lnSpc>
                <a:spcPct val="80000"/>
              </a:lnSpc>
              <a:spcAft>
                <a:spcPts val="300"/>
              </a:spcAft>
              <a:buFont typeface="Wingdings" panose="05000000000000000000" pitchFamily="2" charset="2"/>
              <a:buChar char="§"/>
            </a:pPr>
            <a:r>
              <a:rPr lang="en-GB" sz="1000" dirty="0">
                <a:solidFill>
                  <a:schemeClr val="bg1"/>
                </a:solidFill>
                <a:latin typeface="Franklin Gothic Book" panose="020B0503020102020204" pitchFamily="34" charset="0"/>
              </a:rPr>
              <a:t>Operators will continue to invest in improving LTE network coverage and speeds.</a:t>
            </a:r>
          </a:p>
        </p:txBody>
      </p:sp>
      <p:sp>
        <p:nvSpPr>
          <p:cNvPr id="268" name="Rectangle: Rounded Corners 267">
            <a:extLst>
              <a:ext uri="{FF2B5EF4-FFF2-40B4-BE49-F238E27FC236}">
                <a16:creationId xmlns:a16="http://schemas.microsoft.com/office/drawing/2014/main" id="{4037CE33-856B-4409-9D86-BC2CBF5969A9}"/>
              </a:ext>
            </a:extLst>
          </p:cNvPr>
          <p:cNvSpPr/>
          <p:nvPr/>
        </p:nvSpPr>
        <p:spPr>
          <a:xfrm>
            <a:off x="7298056" y="1710652"/>
            <a:ext cx="2143416" cy="1476000"/>
          </a:xfrm>
          <a:prstGeom prst="roundRect">
            <a:avLst/>
          </a:prstGeom>
          <a:solidFill>
            <a:schemeClr val="accent4">
              <a:lumMod val="75000"/>
              <a:alpha val="9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lstStyle/>
          <a:p>
            <a:pPr algn="ctr">
              <a:lnSpc>
                <a:spcPct val="80000"/>
              </a:lnSpc>
              <a:spcAft>
                <a:spcPts val="300"/>
              </a:spcAft>
            </a:pPr>
            <a:r>
              <a:rPr lang="en-GB" sz="1200" b="1" spc="20" dirty="0">
                <a:solidFill>
                  <a:schemeClr val="bg1"/>
                </a:solidFill>
              </a:rPr>
              <a:t>DEVELOPED ASIA–PACIFIC</a:t>
            </a:r>
          </a:p>
          <a:p>
            <a:pPr algn="ctr">
              <a:lnSpc>
                <a:spcPct val="80000"/>
              </a:lnSpc>
              <a:spcAft>
                <a:spcPts val="300"/>
              </a:spcAft>
            </a:pPr>
            <a:r>
              <a:rPr lang="en-GB" sz="1200" b="1" spc="20" dirty="0">
                <a:solidFill>
                  <a:schemeClr val="bg1"/>
                </a:solidFill>
              </a:rPr>
              <a:t>12%</a:t>
            </a:r>
          </a:p>
          <a:p>
            <a:pPr marL="171450" indent="-171450">
              <a:lnSpc>
                <a:spcPct val="80000"/>
              </a:lnSpc>
              <a:spcAft>
                <a:spcPts val="300"/>
              </a:spcAft>
              <a:buFont typeface="Wingdings" panose="05000000000000000000" pitchFamily="2" charset="2"/>
              <a:buChar char="§"/>
            </a:pPr>
            <a:r>
              <a:rPr lang="en-GB" sz="1000" dirty="0">
                <a:solidFill>
                  <a:schemeClr val="bg1"/>
                </a:solidFill>
                <a:latin typeface="Franklin Gothic Book" panose="020B0503020102020204" pitchFamily="34" charset="0"/>
              </a:rPr>
              <a:t>Revenue growth will be driven by demand for gigabit access speeds. </a:t>
            </a:r>
          </a:p>
          <a:p>
            <a:pPr marL="171450" indent="-171450">
              <a:lnSpc>
                <a:spcPct val="80000"/>
              </a:lnSpc>
              <a:spcAft>
                <a:spcPts val="300"/>
              </a:spcAft>
              <a:buFont typeface="Wingdings" panose="05000000000000000000" pitchFamily="2" charset="2"/>
              <a:buChar char="§"/>
            </a:pPr>
            <a:r>
              <a:rPr lang="en-GB" sz="1000" dirty="0">
                <a:solidFill>
                  <a:schemeClr val="bg1"/>
                </a:solidFill>
                <a:latin typeface="Franklin Gothic Book" panose="020B0503020102020204" pitchFamily="34" charset="0"/>
              </a:rPr>
              <a:t>The growing demand for 5G services and their rapid take-up will limit mobile ARPU decline.</a:t>
            </a:r>
          </a:p>
        </p:txBody>
      </p:sp>
      <p:sp>
        <p:nvSpPr>
          <p:cNvPr id="269" name="Rectangle: Rounded Corners 268">
            <a:extLst>
              <a:ext uri="{FF2B5EF4-FFF2-40B4-BE49-F238E27FC236}">
                <a16:creationId xmlns:a16="http://schemas.microsoft.com/office/drawing/2014/main" id="{9CAD53E4-5A23-43EB-9733-B91CF981E351}"/>
              </a:ext>
            </a:extLst>
          </p:cNvPr>
          <p:cNvSpPr/>
          <p:nvPr/>
        </p:nvSpPr>
        <p:spPr>
          <a:xfrm>
            <a:off x="466977" y="4587280"/>
            <a:ext cx="2143416" cy="1480145"/>
          </a:xfrm>
          <a:prstGeom prst="roundRect">
            <a:avLst/>
          </a:prstGeom>
          <a:solidFill>
            <a:schemeClr val="accent1">
              <a:lumMod val="60000"/>
              <a:lumOff val="40000"/>
              <a:alpha val="9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lstStyle/>
          <a:p>
            <a:pPr algn="ctr">
              <a:lnSpc>
                <a:spcPct val="80000"/>
              </a:lnSpc>
              <a:spcAft>
                <a:spcPts val="300"/>
              </a:spcAft>
            </a:pPr>
            <a:r>
              <a:rPr lang="en-GB" sz="1200" b="1" spc="20" dirty="0">
                <a:solidFill>
                  <a:schemeClr val="bg1"/>
                </a:solidFill>
                <a:latin typeface="Franklin Gothic Book" panose="020B0503020102020204" pitchFamily="34" charset="0"/>
              </a:rPr>
              <a:t>LATIN AMERICA</a:t>
            </a:r>
          </a:p>
          <a:p>
            <a:pPr algn="ctr">
              <a:lnSpc>
                <a:spcPct val="80000"/>
              </a:lnSpc>
              <a:spcAft>
                <a:spcPts val="300"/>
              </a:spcAft>
            </a:pPr>
            <a:r>
              <a:rPr lang="en-GB" sz="1200" b="1" spc="20" dirty="0">
                <a:solidFill>
                  <a:schemeClr val="bg1"/>
                </a:solidFill>
                <a:latin typeface="Franklin Gothic Book" panose="020B0503020102020204" pitchFamily="34" charset="0"/>
              </a:rPr>
              <a:t>6%</a:t>
            </a:r>
          </a:p>
          <a:p>
            <a:pPr marL="171450" indent="-171450">
              <a:lnSpc>
                <a:spcPct val="80000"/>
              </a:lnSpc>
              <a:spcAft>
                <a:spcPts val="300"/>
              </a:spcAft>
              <a:buFont typeface="Wingdings" panose="05000000000000000000" pitchFamily="2" charset="2"/>
              <a:buChar char="§"/>
            </a:pPr>
            <a:r>
              <a:rPr lang="en-GB" sz="1000" dirty="0">
                <a:solidFill>
                  <a:schemeClr val="bg1"/>
                </a:solidFill>
                <a:latin typeface="Franklin Gothic Book" panose="020B0503020102020204" pitchFamily="34" charset="0"/>
              </a:rPr>
              <a:t>Growth in fixed broadband, mobile handset and pay-TV revenue will drive overall growth.</a:t>
            </a:r>
          </a:p>
          <a:p>
            <a:pPr marL="171450" indent="-171450">
              <a:lnSpc>
                <a:spcPct val="80000"/>
              </a:lnSpc>
              <a:spcAft>
                <a:spcPts val="300"/>
              </a:spcAft>
              <a:buFont typeface="Wingdings" panose="05000000000000000000" pitchFamily="2" charset="2"/>
              <a:buChar char="§"/>
            </a:pPr>
            <a:r>
              <a:rPr lang="en-GB" sz="1000" dirty="0">
                <a:solidFill>
                  <a:schemeClr val="bg1"/>
                </a:solidFill>
                <a:latin typeface="Franklin Gothic Book" panose="020B0503020102020204" pitchFamily="34" charset="0"/>
              </a:rPr>
              <a:t>Investments in mobile and fixed infrastructure will increase.</a:t>
            </a:r>
          </a:p>
          <a:p>
            <a:pPr marL="171450" indent="-171450">
              <a:lnSpc>
                <a:spcPct val="80000"/>
              </a:lnSpc>
              <a:spcAft>
                <a:spcPts val="300"/>
              </a:spcAft>
              <a:buFont typeface="Wingdings" panose="05000000000000000000" pitchFamily="2" charset="2"/>
              <a:buChar char="§"/>
            </a:pPr>
            <a:r>
              <a:rPr lang="en-GB" sz="1000" dirty="0">
                <a:solidFill>
                  <a:schemeClr val="bg1"/>
                </a:solidFill>
                <a:latin typeface="Franklin Gothic Book" panose="020B0503020102020204" pitchFamily="34" charset="0"/>
              </a:rPr>
              <a:t>5G will be launched in 2021. </a:t>
            </a:r>
            <a:endParaRPr lang="fr-FR" sz="1000" dirty="0">
              <a:solidFill>
                <a:schemeClr val="bg1"/>
              </a:solidFill>
              <a:latin typeface="Franklin Gothic Book" panose="020B0503020102020204" pitchFamily="34" charset="0"/>
            </a:endParaRPr>
          </a:p>
        </p:txBody>
      </p:sp>
      <p:sp>
        <p:nvSpPr>
          <p:cNvPr id="270" name="Rectangle: Rounded Corners 269">
            <a:extLst>
              <a:ext uri="{FF2B5EF4-FFF2-40B4-BE49-F238E27FC236}">
                <a16:creationId xmlns:a16="http://schemas.microsoft.com/office/drawing/2014/main" id="{01B9FE3F-819E-4149-98D7-008679710E88}"/>
              </a:ext>
            </a:extLst>
          </p:cNvPr>
          <p:cNvSpPr/>
          <p:nvPr/>
        </p:nvSpPr>
        <p:spPr>
          <a:xfrm>
            <a:off x="2703909" y="4578190"/>
            <a:ext cx="2143416" cy="1489235"/>
          </a:xfrm>
          <a:prstGeom prst="roundRect">
            <a:avLst/>
          </a:prstGeom>
          <a:solidFill>
            <a:schemeClr val="accent5">
              <a:lumMod val="20000"/>
              <a:lumOff val="80000"/>
              <a:alpha val="9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lstStyle/>
          <a:p>
            <a:pPr algn="ctr">
              <a:lnSpc>
                <a:spcPct val="80000"/>
              </a:lnSpc>
              <a:spcAft>
                <a:spcPts val="300"/>
              </a:spcAft>
            </a:pPr>
            <a:r>
              <a:rPr lang="en-GB" sz="1200" b="1" spc="20" dirty="0">
                <a:solidFill>
                  <a:srgbClr val="000000"/>
                </a:solidFill>
                <a:latin typeface="Franklin Gothic Book" panose="020B0503020102020204" pitchFamily="34" charset="0"/>
              </a:rPr>
              <a:t>SUB-SAHARAN AFRICA</a:t>
            </a:r>
          </a:p>
          <a:p>
            <a:pPr algn="ctr">
              <a:lnSpc>
                <a:spcPct val="80000"/>
              </a:lnSpc>
              <a:spcAft>
                <a:spcPts val="300"/>
              </a:spcAft>
            </a:pPr>
            <a:r>
              <a:rPr lang="en-GB" sz="1200" b="1" spc="20" dirty="0">
                <a:solidFill>
                  <a:srgbClr val="000000"/>
                </a:solidFill>
                <a:latin typeface="Franklin Gothic Book" panose="020B0503020102020204" pitchFamily="34" charset="0"/>
              </a:rPr>
              <a:t>2%</a:t>
            </a:r>
          </a:p>
          <a:p>
            <a:pPr marL="171450" indent="-171450">
              <a:lnSpc>
                <a:spcPct val="80000"/>
              </a:lnSpc>
              <a:spcAft>
                <a:spcPts val="300"/>
              </a:spcAft>
              <a:buFont typeface="Wingdings" panose="05000000000000000000" pitchFamily="2" charset="2"/>
              <a:buChar char="§"/>
            </a:pPr>
            <a:r>
              <a:rPr lang="en-GB" sz="1000" dirty="0">
                <a:solidFill>
                  <a:srgbClr val="000000"/>
                </a:solidFill>
                <a:latin typeface="Franklin Gothic Book" panose="020B0503020102020204" pitchFamily="34" charset="0"/>
              </a:rPr>
              <a:t>Mobile services will continue to generate the vast majority of telecoms revenue.</a:t>
            </a:r>
          </a:p>
          <a:p>
            <a:pPr marL="171450" indent="-171450">
              <a:lnSpc>
                <a:spcPct val="80000"/>
              </a:lnSpc>
              <a:spcAft>
                <a:spcPts val="300"/>
              </a:spcAft>
              <a:buFont typeface="Wingdings" panose="05000000000000000000" pitchFamily="2" charset="2"/>
              <a:buChar char="§"/>
            </a:pPr>
            <a:r>
              <a:rPr lang="en-GB" sz="1000" dirty="0">
                <a:solidFill>
                  <a:srgbClr val="000000"/>
                </a:solidFill>
                <a:latin typeface="Franklin Gothic Book" panose="020B0503020102020204" pitchFamily="34" charset="0"/>
              </a:rPr>
              <a:t>Rapid handset data revenue growth drive the overall telecoms revenue growth. </a:t>
            </a:r>
            <a:endParaRPr lang="en-GB" sz="900" dirty="0">
              <a:solidFill>
                <a:srgbClr val="000000"/>
              </a:solidFill>
              <a:latin typeface="Franklin Gothic Medium Cond" panose="020B0606030402020204" pitchFamily="34" charset="0"/>
            </a:endParaRPr>
          </a:p>
        </p:txBody>
      </p:sp>
      <p:sp>
        <p:nvSpPr>
          <p:cNvPr id="271" name="Rectangle: Rounded Corners 270">
            <a:extLst>
              <a:ext uri="{FF2B5EF4-FFF2-40B4-BE49-F238E27FC236}">
                <a16:creationId xmlns:a16="http://schemas.microsoft.com/office/drawing/2014/main" id="{BBFB24B5-6841-4B8B-94BA-02CB9BD21C00}"/>
              </a:ext>
            </a:extLst>
          </p:cNvPr>
          <p:cNvSpPr/>
          <p:nvPr/>
        </p:nvSpPr>
        <p:spPr>
          <a:xfrm>
            <a:off x="5018069" y="4585142"/>
            <a:ext cx="2143416" cy="1477805"/>
          </a:xfrm>
          <a:prstGeom prst="roundRect">
            <a:avLst/>
          </a:prstGeom>
          <a:solidFill>
            <a:schemeClr val="accent5">
              <a:lumMod val="40000"/>
              <a:lumOff val="60000"/>
              <a:alpha val="9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lstStyle/>
          <a:p>
            <a:pPr algn="ctr">
              <a:lnSpc>
                <a:spcPct val="80000"/>
              </a:lnSpc>
              <a:spcAft>
                <a:spcPts val="300"/>
              </a:spcAft>
            </a:pPr>
            <a:r>
              <a:rPr lang="en-GB" sz="1050" b="1" spc="20" dirty="0">
                <a:solidFill>
                  <a:schemeClr val="bg1"/>
                </a:solidFill>
                <a:latin typeface="Franklin Gothic Book" panose="020B0503020102020204" pitchFamily="34" charset="0"/>
              </a:rPr>
              <a:t>MIDDLE EAST AND NORTH AFRICA</a:t>
            </a:r>
          </a:p>
          <a:p>
            <a:pPr algn="ctr">
              <a:lnSpc>
                <a:spcPct val="80000"/>
              </a:lnSpc>
              <a:spcAft>
                <a:spcPts val="300"/>
              </a:spcAft>
            </a:pPr>
            <a:r>
              <a:rPr lang="en-GB" sz="1200" b="1" spc="20" dirty="0">
                <a:solidFill>
                  <a:schemeClr val="bg1"/>
                </a:solidFill>
                <a:latin typeface="Franklin Gothic Book" panose="020B0503020102020204" pitchFamily="34" charset="0"/>
              </a:rPr>
              <a:t>4%</a:t>
            </a:r>
          </a:p>
          <a:p>
            <a:pPr marL="171450" indent="-171450">
              <a:lnSpc>
                <a:spcPct val="80000"/>
              </a:lnSpc>
              <a:spcAft>
                <a:spcPts val="300"/>
              </a:spcAft>
              <a:buFont typeface="Wingdings" panose="05000000000000000000" pitchFamily="2" charset="2"/>
              <a:buChar char="§"/>
            </a:pPr>
            <a:r>
              <a:rPr lang="en-GB" sz="1000" dirty="0">
                <a:solidFill>
                  <a:schemeClr val="bg1"/>
                </a:solidFill>
                <a:latin typeface="Franklin Gothic Book" panose="020B0503020102020204" pitchFamily="34" charset="0"/>
              </a:rPr>
              <a:t>Fixed broadband revenue growth will offset the decline in traditional voice services revenue. </a:t>
            </a:r>
          </a:p>
          <a:p>
            <a:pPr marL="171450" indent="-171450">
              <a:lnSpc>
                <a:spcPct val="80000"/>
              </a:lnSpc>
              <a:spcAft>
                <a:spcPts val="300"/>
              </a:spcAft>
              <a:buFont typeface="Wingdings" panose="05000000000000000000" pitchFamily="2" charset="2"/>
              <a:buChar char="§"/>
            </a:pPr>
            <a:r>
              <a:rPr lang="en-GB" sz="1000" dirty="0">
                <a:solidFill>
                  <a:schemeClr val="bg1"/>
                </a:solidFill>
                <a:latin typeface="Franklin Gothic Book" panose="020B0503020102020204" pitchFamily="34" charset="0"/>
              </a:rPr>
              <a:t>Spending on improving mobile data speeds and coverage will increase.</a:t>
            </a:r>
          </a:p>
        </p:txBody>
      </p:sp>
      <p:sp>
        <p:nvSpPr>
          <p:cNvPr id="272" name="Rectangle: Rounded Corners 271">
            <a:extLst>
              <a:ext uri="{FF2B5EF4-FFF2-40B4-BE49-F238E27FC236}">
                <a16:creationId xmlns:a16="http://schemas.microsoft.com/office/drawing/2014/main" id="{9D53CF67-2900-4DB4-94C4-6CB1686D699B}"/>
              </a:ext>
            </a:extLst>
          </p:cNvPr>
          <p:cNvSpPr/>
          <p:nvPr/>
        </p:nvSpPr>
        <p:spPr>
          <a:xfrm>
            <a:off x="7299541" y="4587280"/>
            <a:ext cx="2166675" cy="1475667"/>
          </a:xfrm>
          <a:prstGeom prst="roundRect">
            <a:avLst/>
          </a:prstGeom>
          <a:solidFill>
            <a:schemeClr val="accent4">
              <a:lumMod val="60000"/>
              <a:lumOff val="40000"/>
              <a:alpha val="9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lstStyle/>
          <a:p>
            <a:pPr algn="ctr">
              <a:lnSpc>
                <a:spcPct val="80000"/>
              </a:lnSpc>
              <a:spcAft>
                <a:spcPts val="300"/>
              </a:spcAft>
            </a:pPr>
            <a:r>
              <a:rPr lang="en-GB" sz="1200" b="1" spc="20" dirty="0">
                <a:solidFill>
                  <a:schemeClr val="tx1"/>
                </a:solidFill>
                <a:latin typeface="Franklin Gothic Book" panose="020B0503020102020204" pitchFamily="34" charset="0"/>
              </a:rPr>
              <a:t>EMERGING ASIA–PACIFIC</a:t>
            </a:r>
          </a:p>
          <a:p>
            <a:pPr algn="ctr">
              <a:lnSpc>
                <a:spcPct val="80000"/>
              </a:lnSpc>
              <a:spcAft>
                <a:spcPts val="300"/>
              </a:spcAft>
            </a:pPr>
            <a:r>
              <a:rPr lang="en-GB" sz="1200" b="1" spc="20" dirty="0">
                <a:solidFill>
                  <a:schemeClr val="tx1"/>
                </a:solidFill>
                <a:latin typeface="Franklin Gothic Book" panose="020B0503020102020204" pitchFamily="34" charset="0"/>
              </a:rPr>
              <a:t>20%</a:t>
            </a:r>
          </a:p>
          <a:p>
            <a:pPr marL="171450" indent="-171450">
              <a:lnSpc>
                <a:spcPct val="80000"/>
              </a:lnSpc>
              <a:spcAft>
                <a:spcPts val="300"/>
              </a:spcAft>
              <a:buFont typeface="Wingdings" panose="05000000000000000000" pitchFamily="2" charset="2"/>
              <a:buChar char="§"/>
            </a:pPr>
            <a:r>
              <a:rPr lang="en-GB" sz="1000" dirty="0">
                <a:solidFill>
                  <a:schemeClr val="tx1"/>
                </a:solidFill>
                <a:latin typeface="Franklin Gothic Book" panose="020B0503020102020204" pitchFamily="34" charset="0"/>
              </a:rPr>
              <a:t>Pay-TV revenue will grow sharply, driven by improved internet coverage and speeds.</a:t>
            </a:r>
          </a:p>
          <a:p>
            <a:pPr marL="171450" indent="-171450">
              <a:lnSpc>
                <a:spcPct val="80000"/>
              </a:lnSpc>
              <a:spcAft>
                <a:spcPts val="300"/>
              </a:spcAft>
              <a:buFont typeface="Wingdings" panose="05000000000000000000" pitchFamily="2" charset="2"/>
              <a:buChar char="§"/>
            </a:pPr>
            <a:r>
              <a:rPr lang="en-GB" sz="1000" dirty="0">
                <a:solidFill>
                  <a:schemeClr val="tx1"/>
                </a:solidFill>
                <a:latin typeface="Franklin Gothic Book" panose="020B0503020102020204" pitchFamily="34" charset="0"/>
              </a:rPr>
              <a:t>The mobile penetration rate is expected to grow strongly in countries with low starting bases.</a:t>
            </a:r>
          </a:p>
          <a:p>
            <a:pPr marL="171450" indent="-171450">
              <a:lnSpc>
                <a:spcPct val="80000"/>
              </a:lnSpc>
              <a:spcAft>
                <a:spcPts val="300"/>
              </a:spcAft>
              <a:buFont typeface="Wingdings" panose="05000000000000000000" pitchFamily="2" charset="2"/>
              <a:buChar char="§"/>
            </a:pPr>
            <a:endParaRPr lang="en-GB" sz="100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2331704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Placeholder 10">
            <a:extLst>
              <a:ext uri="{FF2B5EF4-FFF2-40B4-BE49-F238E27FC236}">
                <a16:creationId xmlns:a16="http://schemas.microsoft.com/office/drawing/2014/main" id="{55AF08E1-A41B-47D4-82A2-CE94071BDBDA}"/>
              </a:ext>
            </a:extLst>
          </p:cNvPr>
          <p:cNvGraphicFramePr>
            <a:graphicFrameLocks noGrp="1"/>
          </p:cNvGraphicFramePr>
          <p:nvPr>
            <p:ph type="tbl" sz="quarter" idx="13"/>
          </p:nvPr>
        </p:nvGraphicFramePr>
        <p:xfrm>
          <a:off x="452438" y="1673225"/>
          <a:ext cx="9001119" cy="2773380"/>
        </p:xfrm>
        <a:graphic>
          <a:graphicData uri="http://schemas.openxmlformats.org/drawingml/2006/table">
            <a:tbl>
              <a:tblPr firstRow="1" bandRow="1">
                <a:tableStyleId>{5C22544A-7EE6-4342-B048-85BDC9FD1C3A}</a:tableStyleId>
              </a:tblPr>
              <a:tblGrid>
                <a:gridCol w="1678203">
                  <a:extLst>
                    <a:ext uri="{9D8B030D-6E8A-4147-A177-3AD203B41FA5}">
                      <a16:colId xmlns:a16="http://schemas.microsoft.com/office/drawing/2014/main" val="20000"/>
                    </a:ext>
                  </a:extLst>
                </a:gridCol>
                <a:gridCol w="825930">
                  <a:extLst>
                    <a:ext uri="{9D8B030D-6E8A-4147-A177-3AD203B41FA5}">
                      <a16:colId xmlns:a16="http://schemas.microsoft.com/office/drawing/2014/main" val="20001"/>
                    </a:ext>
                  </a:extLst>
                </a:gridCol>
                <a:gridCol w="825930">
                  <a:extLst>
                    <a:ext uri="{9D8B030D-6E8A-4147-A177-3AD203B41FA5}">
                      <a16:colId xmlns:a16="http://schemas.microsoft.com/office/drawing/2014/main" val="20002"/>
                    </a:ext>
                  </a:extLst>
                </a:gridCol>
                <a:gridCol w="825930">
                  <a:extLst>
                    <a:ext uri="{9D8B030D-6E8A-4147-A177-3AD203B41FA5}">
                      <a16:colId xmlns:a16="http://schemas.microsoft.com/office/drawing/2014/main" val="20003"/>
                    </a:ext>
                  </a:extLst>
                </a:gridCol>
                <a:gridCol w="807521">
                  <a:extLst>
                    <a:ext uri="{9D8B030D-6E8A-4147-A177-3AD203B41FA5}">
                      <a16:colId xmlns:a16="http://schemas.microsoft.com/office/drawing/2014/main" val="20004"/>
                    </a:ext>
                  </a:extLst>
                </a:gridCol>
                <a:gridCol w="807521">
                  <a:extLst>
                    <a:ext uri="{9D8B030D-6E8A-4147-A177-3AD203B41FA5}">
                      <a16:colId xmlns:a16="http://schemas.microsoft.com/office/drawing/2014/main" val="20005"/>
                    </a:ext>
                  </a:extLst>
                </a:gridCol>
                <a:gridCol w="807521">
                  <a:extLst>
                    <a:ext uri="{9D8B030D-6E8A-4147-A177-3AD203B41FA5}">
                      <a16:colId xmlns:a16="http://schemas.microsoft.com/office/drawing/2014/main" val="20006"/>
                    </a:ext>
                  </a:extLst>
                </a:gridCol>
                <a:gridCol w="807521">
                  <a:extLst>
                    <a:ext uri="{9D8B030D-6E8A-4147-A177-3AD203B41FA5}">
                      <a16:colId xmlns:a16="http://schemas.microsoft.com/office/drawing/2014/main" val="20007"/>
                    </a:ext>
                  </a:extLst>
                </a:gridCol>
                <a:gridCol w="807521">
                  <a:extLst>
                    <a:ext uri="{9D8B030D-6E8A-4147-A177-3AD203B41FA5}">
                      <a16:colId xmlns:a16="http://schemas.microsoft.com/office/drawing/2014/main" val="20008"/>
                    </a:ext>
                  </a:extLst>
                </a:gridCol>
                <a:gridCol w="807521">
                  <a:extLst>
                    <a:ext uri="{9D8B030D-6E8A-4147-A177-3AD203B41FA5}">
                      <a16:colId xmlns:a16="http://schemas.microsoft.com/office/drawing/2014/main" val="20009"/>
                    </a:ext>
                  </a:extLst>
                </a:gridCol>
              </a:tblGrid>
              <a:tr h="224418">
                <a:tc rowSpan="2">
                  <a:txBody>
                    <a:bodyPr/>
                    <a:lstStyle/>
                    <a:p>
                      <a:pPr algn="ctr" fontAlgn="ctr"/>
                      <a:r>
                        <a:rPr lang="en-GB" sz="1000" b="0" i="0" u="none" strike="noStrike" dirty="0">
                          <a:solidFill>
                            <a:schemeClr val="bg1"/>
                          </a:solidFill>
                          <a:effectLst/>
                          <a:latin typeface="+mn-lt"/>
                        </a:rPr>
                        <a:t> </a:t>
                      </a:r>
                    </a:p>
                  </a:txBody>
                  <a:tcPr marL="36064" marR="36064"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rowSpan="2">
                  <a:txBody>
                    <a:bodyPr/>
                    <a:lstStyle/>
                    <a:p>
                      <a:pPr algn="ctr" fontAlgn="ctr"/>
                      <a:r>
                        <a:rPr lang="en-GB" sz="1000" b="1" i="0" u="none" strike="noStrike" spc="20" baseline="0" dirty="0">
                          <a:effectLst/>
                          <a:latin typeface="+mn-lt"/>
                        </a:rPr>
                        <a:t>Population</a:t>
                      </a:r>
                      <a:r>
                        <a:rPr lang="en-GB" sz="1000" b="0" i="0" u="none" strike="noStrike" dirty="0">
                          <a:effectLst/>
                          <a:latin typeface="+mn-lt"/>
                        </a:rPr>
                        <a:t> (million)</a:t>
                      </a:r>
                      <a:r>
                        <a:rPr lang="en-GB" sz="1000" b="0" i="0" u="none" strike="noStrike" baseline="30000" dirty="0">
                          <a:effectLst/>
                          <a:latin typeface="+mn-lt"/>
                        </a:rPr>
                        <a:t>1</a:t>
                      </a:r>
                    </a:p>
                  </a:txBody>
                  <a:tcPr marL="36064" marR="36064"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rowSpan="2">
                  <a:txBody>
                    <a:bodyPr/>
                    <a:lstStyle/>
                    <a:p>
                      <a:pPr algn="ctr" fontAlgn="ctr"/>
                      <a:r>
                        <a:rPr lang="en-GB" sz="1000" b="1" i="0" u="none" strike="noStrike" spc="20" dirty="0">
                          <a:effectLst/>
                          <a:latin typeface="+mn-lt"/>
                        </a:rPr>
                        <a:t>GDP</a:t>
                      </a:r>
                      <a:r>
                        <a:rPr lang="en-GB" sz="1000" b="0" i="0" u="none" strike="noStrike" spc="20" dirty="0">
                          <a:effectLst/>
                          <a:latin typeface="+mn-lt"/>
                        </a:rPr>
                        <a:t> (USD billion)</a:t>
                      </a:r>
                      <a:r>
                        <a:rPr lang="en-GB" sz="1000" b="0" i="0" u="none" strike="noStrike" spc="20" baseline="30000" dirty="0">
                          <a:effectLst/>
                          <a:latin typeface="+mn-lt"/>
                        </a:rPr>
                        <a:t>1</a:t>
                      </a:r>
                      <a:r>
                        <a:rPr lang="en-GB" sz="1000" b="0" i="0" u="none" strike="noStrike" spc="20" dirty="0">
                          <a:effectLst/>
                          <a:latin typeface="+mn-lt"/>
                        </a:rPr>
                        <a:t> </a:t>
                      </a:r>
                    </a:p>
                  </a:txBody>
                  <a:tcPr marL="36064" marR="36064"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60000"/>
                        <a:lumOff val="40000"/>
                      </a:schemeClr>
                    </a:solidFill>
                  </a:tcPr>
                </a:tc>
                <a:tc rowSpan="2">
                  <a:txBody>
                    <a:bodyPr/>
                    <a:lstStyle/>
                    <a:p>
                      <a:pPr algn="ctr" fontAlgn="ctr"/>
                      <a:r>
                        <a:rPr lang="en-GB" sz="1000" b="1" i="0" u="none" strike="noStrike" spc="20" dirty="0">
                          <a:effectLst/>
                          <a:latin typeface="+mn-lt"/>
                        </a:rPr>
                        <a:t>GDP per capita </a:t>
                      </a:r>
                      <a:r>
                        <a:rPr lang="en-GB" sz="1000" b="0" i="0" u="none" strike="noStrike" spc="20" dirty="0">
                          <a:effectLst/>
                          <a:latin typeface="+mn-lt"/>
                        </a:rPr>
                        <a:t>(USD thousand)</a:t>
                      </a:r>
                      <a:r>
                        <a:rPr lang="en-GB" sz="1000" b="0" i="0" u="none" strike="noStrike" spc="20" baseline="30000" dirty="0">
                          <a:effectLst/>
                          <a:latin typeface="+mn-lt"/>
                        </a:rPr>
                        <a:t>1</a:t>
                      </a:r>
                      <a:r>
                        <a:rPr lang="en-GB" sz="1000" b="0" i="0" u="none" strike="noStrike" spc="20" dirty="0">
                          <a:effectLst/>
                          <a:latin typeface="+mn-lt"/>
                        </a:rPr>
                        <a:t> </a:t>
                      </a:r>
                    </a:p>
                  </a:txBody>
                  <a:tcPr marL="36064" marR="36064"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60000"/>
                        <a:lumOff val="40000"/>
                      </a:schemeClr>
                    </a:solidFill>
                  </a:tcPr>
                </a:tc>
                <a:tc gridSpan="4">
                  <a:txBody>
                    <a:bodyPr/>
                    <a:lstStyle/>
                    <a:p>
                      <a:pPr algn="ctr" fontAlgn="ctr"/>
                      <a:r>
                        <a:rPr lang="en-GB" sz="1000" b="1" i="0" u="none" strike="noStrike" spc="20" dirty="0">
                          <a:solidFill>
                            <a:schemeClr val="bg1"/>
                          </a:solidFill>
                          <a:effectLst/>
                          <a:latin typeface="Franklin Gothic Book" panose="020B0503020102020204" pitchFamily="34" charset="0"/>
                        </a:rPr>
                        <a:t>Telecoms</a:t>
                      </a:r>
                      <a:r>
                        <a:rPr lang="en-GB" sz="1000" b="1" i="0" u="none" strike="noStrike" spc="20" baseline="0" dirty="0">
                          <a:solidFill>
                            <a:schemeClr val="bg1"/>
                          </a:solidFill>
                          <a:effectLst/>
                          <a:latin typeface="Franklin Gothic Book" panose="020B0503020102020204" pitchFamily="34" charset="0"/>
                        </a:rPr>
                        <a:t> </a:t>
                      </a:r>
                      <a:r>
                        <a:rPr lang="en-GB" sz="1000" b="1" i="0" u="none" strike="noStrike" spc="20" dirty="0">
                          <a:solidFill>
                            <a:schemeClr val="bg1"/>
                          </a:solidFill>
                          <a:effectLst/>
                          <a:latin typeface="Franklin Gothic Book" panose="020B0503020102020204" pitchFamily="34" charset="0"/>
                        </a:rPr>
                        <a:t>revenue </a:t>
                      </a:r>
                    </a:p>
                  </a:txBody>
                  <a:tcPr marL="36064" marR="36064"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1000" b="1" i="0" u="none" strike="noStrike" spc="20" dirty="0">
                          <a:solidFill>
                            <a:schemeClr val="bg1"/>
                          </a:solidFill>
                          <a:effectLst/>
                          <a:latin typeface="+mn-lt"/>
                        </a:rPr>
                        <a:t>Mobile SIM population penetration</a:t>
                      </a:r>
                      <a:r>
                        <a:rPr lang="en-GB" sz="1000" b="1" i="0" u="none" strike="noStrike" spc="20" baseline="30000" dirty="0">
                          <a:solidFill>
                            <a:schemeClr val="bg1"/>
                          </a:solidFill>
                          <a:effectLst/>
                          <a:latin typeface="+mn-lt"/>
                        </a:rPr>
                        <a:t>2</a:t>
                      </a:r>
                      <a:endParaRPr lang="en-GB" sz="1000" b="1" i="0" u="none" strike="noStrike" spc="20" dirty="0">
                        <a:solidFill>
                          <a:schemeClr val="bg1"/>
                        </a:solidFill>
                        <a:effectLst/>
                        <a:latin typeface="+mn-lt"/>
                      </a:endParaRPr>
                    </a:p>
                  </a:txBody>
                  <a:tcPr marL="36064" marR="36064"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rowSpan="2">
                  <a:txBody>
                    <a:bodyPr/>
                    <a:lstStyle/>
                    <a:p>
                      <a:pPr algn="ctr" fontAlgn="ctr"/>
                      <a:r>
                        <a:rPr lang="en-GB" sz="1000" b="1" i="0" u="none" strike="noStrike" spc="20" dirty="0">
                          <a:solidFill>
                            <a:schemeClr val="bg1"/>
                          </a:solidFill>
                          <a:effectLst/>
                          <a:latin typeface="+mn-lt"/>
                        </a:rPr>
                        <a:t>Fixed broadband population penetration</a:t>
                      </a:r>
                      <a:r>
                        <a:rPr lang="en-GB" sz="1000" b="1" i="0" u="none" strike="noStrike" spc="20" baseline="30000" dirty="0">
                          <a:solidFill>
                            <a:schemeClr val="bg1"/>
                          </a:solidFill>
                          <a:effectLst/>
                          <a:latin typeface="+mn-lt"/>
                        </a:rPr>
                        <a:t>3</a:t>
                      </a:r>
                      <a:endParaRPr lang="en-GB" sz="1000" b="1" i="0" u="none" strike="noStrike" spc="20" dirty="0">
                        <a:solidFill>
                          <a:schemeClr val="bg1"/>
                        </a:solidFill>
                        <a:effectLst/>
                        <a:latin typeface="+mn-lt"/>
                      </a:endParaRPr>
                    </a:p>
                  </a:txBody>
                  <a:tcPr marL="36064" marR="36064"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496307">
                <a:tc vMerge="1">
                  <a:txBody>
                    <a:bodyPr/>
                    <a:lstStyle/>
                    <a:p>
                      <a:endParaRPr lang="en-GB"/>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221F72"/>
                    </a:solidFill>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1000" b="1" i="0" u="none" strike="noStrike" spc="20" baseline="0" dirty="0">
                          <a:solidFill>
                            <a:schemeClr val="bg1"/>
                          </a:solidFill>
                          <a:effectLst/>
                          <a:latin typeface="+mn-lt"/>
                        </a:rPr>
                        <a:t>Mobile</a:t>
                      </a:r>
                    </a:p>
                    <a:p>
                      <a:pPr algn="ctr" fontAlgn="ctr"/>
                      <a:endParaRPr lang="en-GB" sz="1000" b="0" i="0" u="none" strike="noStrike" dirty="0">
                        <a:solidFill>
                          <a:schemeClr val="bg1"/>
                        </a:solidFill>
                        <a:effectLst/>
                        <a:latin typeface="+mn-lt"/>
                      </a:endParaRPr>
                    </a:p>
                    <a:p>
                      <a:pPr algn="ctr" fontAlgn="ctr"/>
                      <a:r>
                        <a:rPr lang="en-GB" sz="1000" b="0" i="0" u="none" strike="noStrike" dirty="0">
                          <a:solidFill>
                            <a:schemeClr val="bg1"/>
                          </a:solidFill>
                          <a:effectLst/>
                          <a:latin typeface="+mn-lt"/>
                        </a:rPr>
                        <a:t>(USD billion) </a:t>
                      </a:r>
                    </a:p>
                  </a:txBody>
                  <a:tcPr marL="36064" marR="36064" marT="36000" marB="36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c>
                  <a:txBody>
                    <a:bodyPr/>
                    <a:lstStyle/>
                    <a:p>
                      <a:pPr algn="ctr" fontAlgn="ctr"/>
                      <a:r>
                        <a:rPr lang="en-GB" sz="1000" b="1" i="0" u="none" strike="noStrike" spc="20" baseline="0" dirty="0">
                          <a:solidFill>
                            <a:schemeClr val="bg1"/>
                          </a:solidFill>
                          <a:effectLst/>
                          <a:latin typeface="+mn-lt"/>
                        </a:rPr>
                        <a:t>IoT</a:t>
                      </a:r>
                    </a:p>
                    <a:p>
                      <a:pPr algn="ctr" fontAlgn="ctr"/>
                      <a:endParaRPr lang="en-GB" sz="1000" b="0" i="0" u="none" strike="noStrike" dirty="0">
                        <a:solidFill>
                          <a:schemeClr val="bg1"/>
                        </a:solidFill>
                        <a:effectLst/>
                        <a:latin typeface="+mn-lt"/>
                      </a:endParaRPr>
                    </a:p>
                    <a:p>
                      <a:pPr algn="ctr" fontAlgn="ctr"/>
                      <a:r>
                        <a:rPr lang="en-GB" sz="1000" b="0" i="0" u="none" strike="noStrike" dirty="0">
                          <a:solidFill>
                            <a:schemeClr val="bg1"/>
                          </a:solidFill>
                          <a:effectLst/>
                          <a:latin typeface="+mn-lt"/>
                        </a:rPr>
                        <a:t>(USD billion)</a:t>
                      </a:r>
                    </a:p>
                  </a:txBody>
                  <a:tcPr marL="36064" marR="36064"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c>
                  <a:txBody>
                    <a:bodyPr/>
                    <a:lstStyle/>
                    <a:p>
                      <a:pPr algn="ctr" fontAlgn="ctr"/>
                      <a:r>
                        <a:rPr lang="en-GB" sz="1000" b="1" i="0" u="none" strike="noStrike" spc="20" baseline="0" dirty="0">
                          <a:solidFill>
                            <a:schemeClr val="bg1"/>
                          </a:solidFill>
                          <a:effectLst/>
                          <a:latin typeface="+mn-lt"/>
                        </a:rPr>
                        <a:t>Consumer fixed</a:t>
                      </a:r>
                    </a:p>
                    <a:p>
                      <a:pPr algn="ctr" fontAlgn="ctr"/>
                      <a:r>
                        <a:rPr lang="en-GB" sz="1000" b="0" i="0" u="none" strike="noStrike" dirty="0">
                          <a:solidFill>
                            <a:schemeClr val="bg1"/>
                          </a:solidFill>
                          <a:effectLst/>
                          <a:latin typeface="+mn-lt"/>
                        </a:rPr>
                        <a:t>(USD billion) </a:t>
                      </a:r>
                    </a:p>
                  </a:txBody>
                  <a:tcPr marL="36064" marR="36064" marT="36000" marB="360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c>
                  <a:txBody>
                    <a:bodyPr/>
                    <a:lstStyle/>
                    <a:p>
                      <a:pPr algn="ctr" fontAlgn="ctr"/>
                      <a:r>
                        <a:rPr lang="en-GB" sz="1000" b="1" i="0" u="none" strike="noStrike" spc="20" baseline="0" dirty="0">
                          <a:solidFill>
                            <a:schemeClr val="bg1"/>
                          </a:solidFill>
                          <a:effectLst/>
                          <a:latin typeface="+mn-lt"/>
                        </a:rPr>
                        <a:t>Business fixed</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chemeClr val="bg1"/>
                          </a:solidFill>
                          <a:effectLst/>
                          <a:latin typeface="+mn-lt"/>
                        </a:rPr>
                        <a:t>(USD billion) </a:t>
                      </a:r>
                    </a:p>
                  </a:txBody>
                  <a:tcPr marL="36064" marR="36064" marT="36000" marB="360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c vMerge="1">
                  <a:txBody>
                    <a:bodyPr/>
                    <a:lstStyle/>
                    <a:p>
                      <a:pPr algn="ctr" fontAlgn="ctr"/>
                      <a:endParaRPr lang="en-GB" sz="1000" b="0" i="0" u="none" strike="noStrike">
                        <a:solidFill>
                          <a:schemeClr val="bg1"/>
                        </a:solidFill>
                        <a:effectLst/>
                        <a:latin typeface="Franklin Gothic Medium" panose="020B0603020102020204" pitchFamily="34" charset="0"/>
                      </a:endParaRPr>
                    </a:p>
                  </a:txBody>
                  <a:tcPr marL="36000" marR="36000" marT="36000" marB="360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vMerge="1">
                  <a:txBody>
                    <a:bodyPr/>
                    <a:lstStyle/>
                    <a:p>
                      <a:pPr algn="ctr" fontAlgn="ctr"/>
                      <a:endParaRPr lang="en-GB" sz="1000" b="0" i="0" u="none" strike="noStrike">
                        <a:solidFill>
                          <a:schemeClr val="bg1"/>
                        </a:solidFill>
                        <a:effectLst/>
                        <a:latin typeface="Franklin Gothic Medium" panose="020B0603020102020204" pitchFamily="3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224418">
                <a:tc>
                  <a:txBody>
                    <a:bodyPr/>
                    <a:lstStyle/>
                    <a:p>
                      <a:pPr algn="l" fontAlgn="ctr"/>
                      <a:r>
                        <a:rPr lang="en-GB" sz="1000" b="0" i="0" u="none" strike="noStrike" dirty="0">
                          <a:solidFill>
                            <a:srgbClr val="000000"/>
                          </a:solidFill>
                          <a:effectLst/>
                          <a:latin typeface="Franklin Gothic Book" panose="020B0503020102020204" pitchFamily="34" charset="0"/>
                        </a:rPr>
                        <a:t>North America</a:t>
                      </a:r>
                    </a:p>
                  </a:txBody>
                  <a:tcPr marL="72127" marR="72127" marT="0" marB="0" anchor="ctr">
                    <a:lnT w="38100" cap="flat" cmpd="sng" algn="ctr">
                      <a:solidFill>
                        <a:schemeClr val="bg1"/>
                      </a:solidFill>
                      <a:prstDash val="solid"/>
                      <a:round/>
                      <a:headEnd type="none" w="med" len="med"/>
                      <a:tailEnd type="none" w="med" len="med"/>
                    </a:lnT>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367.6</a:t>
                      </a:r>
                    </a:p>
                  </a:txBody>
                  <a:tcPr marL="72000" marR="72000" marT="0" marB="0" anchor="ctr">
                    <a:lnT w="381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    23 172</a:t>
                      </a:r>
                    </a:p>
                  </a:txBody>
                  <a:tcPr marL="72000" marR="72000" marT="0"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63.0</a:t>
                      </a:r>
                    </a:p>
                  </a:txBody>
                  <a:tcPr marL="72000" marR="72000" marT="0" marB="0"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202.3</a:t>
                      </a:r>
                    </a:p>
                  </a:txBody>
                  <a:tcPr marL="72000" marR="72000" marT="0" marB="0" anchor="ctr">
                    <a:lnT w="38100" cap="flat" cmpd="sng" algn="ctr">
                      <a:solidFill>
                        <a:schemeClr val="bg1"/>
                      </a:solidFill>
                      <a:prstDash val="solid"/>
                      <a:round/>
                      <a:headEnd type="none" w="med" len="med"/>
                      <a:tailEnd type="none" w="med" len="med"/>
                    </a:lnT>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3.4</a:t>
                      </a:r>
                    </a:p>
                  </a:txBody>
                  <a:tcPr marL="72000" marR="72000" marT="0" marB="0" anchor="ctr">
                    <a:lnT w="38100" cap="flat" cmpd="sng" algn="ctr">
                      <a:solidFill>
                        <a:schemeClr val="bg1"/>
                      </a:solidFill>
                      <a:prstDash val="solid"/>
                      <a:round/>
                      <a:headEnd type="none" w="med" len="med"/>
                      <a:tailEnd type="none" w="med" len="med"/>
                    </a:lnT>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192.8</a:t>
                      </a:r>
                    </a:p>
                  </a:txBody>
                  <a:tcPr marL="72000" marR="72000" marT="0" marB="0" anchor="ctr">
                    <a:lnT w="38100" cap="flat" cmpd="sng" algn="ctr">
                      <a:solidFill>
                        <a:schemeClr val="bg1"/>
                      </a:solidFill>
                      <a:prstDash val="solid"/>
                      <a:round/>
                      <a:headEnd type="none" w="med" len="med"/>
                      <a:tailEnd type="none" w="med" len="med"/>
                    </a:lnT>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102.6</a:t>
                      </a:r>
                    </a:p>
                  </a:txBody>
                  <a:tcPr marL="72000" marR="72000" marT="0" marB="0" anchor="ctr">
                    <a:lnT w="38100" cap="flat" cmpd="sng" algn="ctr">
                      <a:solidFill>
                        <a:schemeClr val="bg1"/>
                      </a:solidFill>
                      <a:prstDash val="solid"/>
                      <a:round/>
                      <a:headEnd type="none" w="med" len="med"/>
                      <a:tailEnd type="none" w="med" len="med"/>
                    </a:lnT>
                    <a:solidFill>
                      <a:schemeClr val="accent4">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106.2%</a:t>
                      </a:r>
                    </a:p>
                  </a:txBody>
                  <a:tcPr marL="72000" marR="72000" marT="0" marB="0" anchor="ctr">
                    <a:lnT w="381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34.6%</a:t>
                      </a:r>
                    </a:p>
                  </a:txBody>
                  <a:tcPr marL="72000" marR="72000" marT="0" marB="0" anchor="ctr">
                    <a:lnT w="38100" cap="flat" cmpd="sng" algn="ctr">
                      <a:solidFill>
                        <a:schemeClr val="bg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10002"/>
                  </a:ext>
                </a:extLst>
              </a:tr>
              <a:tr h="22441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Franklin Gothic Book" panose="020B0503020102020204" pitchFamily="34" charset="0"/>
                        </a:rPr>
                        <a:t>Latin America</a:t>
                      </a:r>
                    </a:p>
                  </a:txBody>
                  <a:tcPr marL="72127" marR="72127" marT="0" marB="0" anchor="ct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651.1</a:t>
                      </a:r>
                    </a:p>
                  </a:txBody>
                  <a:tcPr marL="72000" marR="72000" marT="0" marB="0" anchor="ctr">
                    <a:solidFill>
                      <a:schemeClr val="accent2">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    5 285</a:t>
                      </a:r>
                    </a:p>
                  </a:txBody>
                  <a:tcPr marL="72000" marR="72000" marT="0" marB="0" anchor="ctr">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8.1</a:t>
                      </a:r>
                    </a:p>
                  </a:txBody>
                  <a:tcPr marL="72000" marR="72000" marT="0" marB="0" anchor="ctr">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48.6</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0.6</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32.8</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14.5</a:t>
                      </a:r>
                    </a:p>
                  </a:txBody>
                  <a:tcPr marL="72000" marR="72000" marT="0" marB="0" anchor="ctr">
                    <a:solidFill>
                      <a:schemeClr val="accent4">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101.9%</a:t>
                      </a:r>
                    </a:p>
                  </a:txBody>
                  <a:tcPr marL="72000" marR="72000" marT="0" marB="0" anchor="ctr">
                    <a:solidFill>
                      <a:schemeClr val="accent5">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13.4%</a:t>
                      </a:r>
                    </a:p>
                  </a:txBody>
                  <a:tcPr marL="72000" marR="72000" marT="0" marB="0" anchor="ctr">
                    <a:solidFill>
                      <a:schemeClr val="accent5">
                        <a:lumMod val="20000"/>
                        <a:lumOff val="80000"/>
                      </a:schemeClr>
                    </a:solidFill>
                  </a:tcPr>
                </a:tc>
                <a:extLst>
                  <a:ext uri="{0D108BD9-81ED-4DB2-BD59-A6C34878D82A}">
                    <a16:rowId xmlns:a16="http://schemas.microsoft.com/office/drawing/2014/main" val="2710655404"/>
                  </a:ext>
                </a:extLst>
              </a:tr>
              <a:tr h="224418">
                <a:tc>
                  <a:txBody>
                    <a:bodyPr/>
                    <a:lstStyle/>
                    <a:p>
                      <a:pPr algn="l" fontAlgn="ctr"/>
                      <a:r>
                        <a:rPr lang="en-GB" sz="1000" b="0" i="0" u="none" strike="noStrike" dirty="0">
                          <a:solidFill>
                            <a:srgbClr val="000000"/>
                          </a:solidFill>
                          <a:effectLst/>
                          <a:latin typeface="Franklin Gothic Book" panose="020B0503020102020204" pitchFamily="34" charset="0"/>
                        </a:rPr>
                        <a:t>Western Europe</a:t>
                      </a:r>
                    </a:p>
                  </a:txBody>
                  <a:tcPr marL="72127" marR="72127" marT="0" marB="0" anchor="ct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422.5</a:t>
                      </a:r>
                    </a:p>
                  </a:txBody>
                  <a:tcPr marL="72000" marR="72000" marT="0" marB="0" anchor="ctr">
                    <a:solidFill>
                      <a:schemeClr val="accent2">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    17 714</a:t>
                      </a:r>
                    </a:p>
                  </a:txBody>
                  <a:tcPr marL="72000" marR="72000" marT="0" marB="0" anchor="ctr">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41.9</a:t>
                      </a:r>
                    </a:p>
                  </a:txBody>
                  <a:tcPr marL="72000" marR="72000" marT="0" marB="0" anchor="ctr">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114.8</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2.2</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99.8</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76.9</a:t>
                      </a:r>
                    </a:p>
                  </a:txBody>
                  <a:tcPr marL="72000" marR="72000" marT="0" marB="0" anchor="ctr">
                    <a:solidFill>
                      <a:schemeClr val="accent4">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122.6%</a:t>
                      </a:r>
                    </a:p>
                  </a:txBody>
                  <a:tcPr marL="72000" marR="72000" marT="0" marB="0" anchor="ctr">
                    <a:solidFill>
                      <a:schemeClr val="accent5">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39.1%</a:t>
                      </a:r>
                    </a:p>
                  </a:txBody>
                  <a:tcPr marL="72000" marR="72000" marT="0" marB="0" anchor="ctr">
                    <a:solidFill>
                      <a:schemeClr val="accent5">
                        <a:lumMod val="20000"/>
                        <a:lumOff val="80000"/>
                      </a:schemeClr>
                    </a:solidFill>
                  </a:tcPr>
                </a:tc>
                <a:extLst>
                  <a:ext uri="{0D108BD9-81ED-4DB2-BD59-A6C34878D82A}">
                    <a16:rowId xmlns:a16="http://schemas.microsoft.com/office/drawing/2014/main" val="10003"/>
                  </a:ext>
                </a:extLst>
              </a:tr>
              <a:tr h="224418">
                <a:tc>
                  <a:txBody>
                    <a:bodyPr/>
                    <a:lstStyle/>
                    <a:p>
                      <a:pPr algn="l" fontAlgn="ctr"/>
                      <a:r>
                        <a:rPr lang="en-GB" sz="1000" b="0" i="0" u="none" strike="noStrike" dirty="0">
                          <a:solidFill>
                            <a:srgbClr val="000000"/>
                          </a:solidFill>
                          <a:effectLst/>
                          <a:latin typeface="Franklin Gothic Book" panose="020B0503020102020204" pitchFamily="34" charset="0"/>
                        </a:rPr>
                        <a:t>Central and Eastern Europe</a:t>
                      </a:r>
                    </a:p>
                  </a:txBody>
                  <a:tcPr marL="72127" marR="72127" marT="0" marB="0" anchor="ct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407.9</a:t>
                      </a:r>
                    </a:p>
                  </a:txBody>
                  <a:tcPr marL="72000" marR="72000" marT="0" marB="0" anchor="ctr">
                    <a:solidFill>
                      <a:schemeClr val="accent2">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    4 473</a:t>
                      </a:r>
                    </a:p>
                  </a:txBody>
                  <a:tcPr marL="72000" marR="72000" marT="0" marB="0" anchor="ctr">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11.0</a:t>
                      </a:r>
                    </a:p>
                  </a:txBody>
                  <a:tcPr marL="72000" marR="72000" marT="0" marB="0" anchor="ctr">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39.4</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0.9</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16.6</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14.8</a:t>
                      </a:r>
                    </a:p>
                  </a:txBody>
                  <a:tcPr marL="72000" marR="72000" marT="0" marB="0" anchor="ctr">
                    <a:solidFill>
                      <a:schemeClr val="accent4">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132.9%</a:t>
                      </a:r>
                    </a:p>
                  </a:txBody>
                  <a:tcPr marL="72000" marR="72000" marT="0" marB="0" anchor="ctr">
                    <a:solidFill>
                      <a:schemeClr val="accent5">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22.3%</a:t>
                      </a:r>
                    </a:p>
                  </a:txBody>
                  <a:tcPr marL="72000" marR="72000" marT="0" marB="0" anchor="ctr">
                    <a:solidFill>
                      <a:schemeClr val="accent5">
                        <a:lumMod val="20000"/>
                        <a:lumOff val="80000"/>
                      </a:schemeClr>
                    </a:solidFill>
                  </a:tcPr>
                </a:tc>
                <a:extLst>
                  <a:ext uri="{0D108BD9-81ED-4DB2-BD59-A6C34878D82A}">
                    <a16:rowId xmlns:a16="http://schemas.microsoft.com/office/drawing/2014/main" val="10004"/>
                  </a:ext>
                </a:extLst>
              </a:tr>
              <a:tr h="224418">
                <a:tc>
                  <a:txBody>
                    <a:bodyPr/>
                    <a:lstStyle/>
                    <a:p>
                      <a:pPr algn="l" fontAlgn="ctr"/>
                      <a:r>
                        <a:rPr lang="en-GB" sz="1000" b="0" i="0" u="none" strike="noStrike" dirty="0">
                          <a:solidFill>
                            <a:srgbClr val="000000"/>
                          </a:solidFill>
                          <a:effectLst/>
                          <a:latin typeface="Franklin Gothic Book" panose="020B0503020102020204" pitchFamily="34" charset="0"/>
                        </a:rPr>
                        <a:t>Developed Asia–Pacific</a:t>
                      </a:r>
                    </a:p>
                  </a:txBody>
                  <a:tcPr marL="72127" marR="72127" marT="0" marB="0" anchor="ct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247.0</a:t>
                      </a:r>
                    </a:p>
                  </a:txBody>
                  <a:tcPr marL="72000" marR="72000" marT="0" marB="0" anchor="ctr">
                    <a:solidFill>
                      <a:schemeClr val="accent2">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    9 775</a:t>
                      </a:r>
                    </a:p>
                  </a:txBody>
                  <a:tcPr marL="72000" marR="72000" marT="0" marB="0" anchor="ctr">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39.6</a:t>
                      </a:r>
                    </a:p>
                  </a:txBody>
                  <a:tcPr marL="72000" marR="72000" marT="0" marB="0" anchor="ctr">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102.4</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1.3</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48.6</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42.3</a:t>
                      </a:r>
                    </a:p>
                  </a:txBody>
                  <a:tcPr marL="72000" marR="72000" marT="0" marB="0" anchor="ctr">
                    <a:solidFill>
                      <a:schemeClr val="accent4">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130.7%</a:t>
                      </a:r>
                    </a:p>
                  </a:txBody>
                  <a:tcPr marL="72000" marR="72000" marT="0" marB="0" anchor="ctr">
                    <a:solidFill>
                      <a:schemeClr val="accent5">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34.9%</a:t>
                      </a:r>
                    </a:p>
                  </a:txBody>
                  <a:tcPr marL="72000" marR="72000" marT="0" marB="0" anchor="ctr">
                    <a:solidFill>
                      <a:schemeClr val="accent5">
                        <a:lumMod val="20000"/>
                        <a:lumOff val="80000"/>
                      </a:schemeClr>
                    </a:solidFill>
                  </a:tcPr>
                </a:tc>
                <a:extLst>
                  <a:ext uri="{0D108BD9-81ED-4DB2-BD59-A6C34878D82A}">
                    <a16:rowId xmlns:a16="http://schemas.microsoft.com/office/drawing/2014/main" val="10005"/>
                  </a:ext>
                </a:extLst>
              </a:tr>
              <a:tr h="224418">
                <a:tc>
                  <a:txBody>
                    <a:bodyPr/>
                    <a:lstStyle/>
                    <a:p>
                      <a:pPr algn="l" fontAlgn="ctr"/>
                      <a:r>
                        <a:rPr lang="en-GB" sz="1000" b="0" i="0" u="none" strike="noStrike" dirty="0">
                          <a:solidFill>
                            <a:srgbClr val="000000"/>
                          </a:solidFill>
                          <a:effectLst/>
                          <a:latin typeface="Franklin Gothic Book" panose="020B0503020102020204" pitchFamily="34" charset="0"/>
                        </a:rPr>
                        <a:t>Emerging Asia–Pacific</a:t>
                      </a:r>
                    </a:p>
                  </a:txBody>
                  <a:tcPr marL="72127" marR="72127" marT="0" marB="0" anchor="ct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4072.7</a:t>
                      </a:r>
                    </a:p>
                  </a:txBody>
                  <a:tcPr marL="72000" marR="72000" marT="0" marB="0" anchor="ctr">
                    <a:solidFill>
                      <a:schemeClr val="accent2">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    20 773</a:t>
                      </a:r>
                    </a:p>
                  </a:txBody>
                  <a:tcPr marL="72000" marR="72000" marT="0" marB="0" anchor="ctr">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5.1</a:t>
                      </a:r>
                    </a:p>
                  </a:txBody>
                  <a:tcPr marL="72000" marR="72000" marT="0" marB="0" anchor="ctr">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218.6</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5.4</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64.1</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28.5</a:t>
                      </a:r>
                    </a:p>
                  </a:txBody>
                  <a:tcPr marL="72000" marR="72000" marT="0" marB="0" anchor="ctr">
                    <a:solidFill>
                      <a:schemeClr val="accent4">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96.4%</a:t>
                      </a:r>
                    </a:p>
                  </a:txBody>
                  <a:tcPr marL="72000" marR="72000" marT="0" marB="0" anchor="ctr">
                    <a:solidFill>
                      <a:schemeClr val="accent5">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12.6%</a:t>
                      </a:r>
                    </a:p>
                  </a:txBody>
                  <a:tcPr marL="72000" marR="72000" marT="0" marB="0" anchor="ctr">
                    <a:solidFill>
                      <a:schemeClr val="accent5">
                        <a:lumMod val="20000"/>
                        <a:lumOff val="80000"/>
                      </a:schemeClr>
                    </a:solidFill>
                  </a:tcPr>
                </a:tc>
                <a:extLst>
                  <a:ext uri="{0D108BD9-81ED-4DB2-BD59-A6C34878D82A}">
                    <a16:rowId xmlns:a16="http://schemas.microsoft.com/office/drawing/2014/main" val="10006"/>
                  </a:ext>
                </a:extLst>
              </a:tr>
              <a:tr h="224418">
                <a:tc>
                  <a:txBody>
                    <a:bodyPr/>
                    <a:lstStyle/>
                    <a:p>
                      <a:pPr algn="l" fontAlgn="ctr"/>
                      <a:r>
                        <a:rPr lang="en-GB" sz="1000" b="0" i="0" u="none" strike="noStrike" dirty="0">
                          <a:solidFill>
                            <a:srgbClr val="000000"/>
                          </a:solidFill>
                          <a:effectLst/>
                          <a:latin typeface="Franklin Gothic Book" panose="020B0503020102020204" pitchFamily="34" charset="0"/>
                        </a:rPr>
                        <a:t>Middle East and North Africa</a:t>
                      </a:r>
                    </a:p>
                  </a:txBody>
                  <a:tcPr marL="72127" marR="72127" marT="0" marB="0" anchor="ct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459.5</a:t>
                      </a:r>
                    </a:p>
                  </a:txBody>
                  <a:tcPr marL="72000" marR="72000" marT="0" marB="0" anchor="ctr">
                    <a:solidFill>
                      <a:schemeClr val="accent2">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    3 639</a:t>
                      </a:r>
                    </a:p>
                  </a:txBody>
                  <a:tcPr marL="72000" marR="72000" marT="0" marB="0" anchor="ctr">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7.9</a:t>
                      </a:r>
                    </a:p>
                  </a:txBody>
                  <a:tcPr marL="72000" marR="72000" marT="0" marB="0" anchor="ctr">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42.6</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0.4</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12.4</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9.6</a:t>
                      </a:r>
                    </a:p>
                  </a:txBody>
                  <a:tcPr marL="72000" marR="72000" marT="0" marB="0" anchor="ctr">
                    <a:solidFill>
                      <a:schemeClr val="accent4">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107.8%</a:t>
                      </a:r>
                    </a:p>
                  </a:txBody>
                  <a:tcPr marL="72000" marR="72000" marT="0" marB="0" anchor="ctr">
                    <a:solidFill>
                      <a:schemeClr val="accent5">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7.5%</a:t>
                      </a:r>
                    </a:p>
                  </a:txBody>
                  <a:tcPr marL="72000" marR="72000" marT="0" marB="0" anchor="ctr">
                    <a:solidFill>
                      <a:schemeClr val="accent5">
                        <a:lumMod val="20000"/>
                        <a:lumOff val="80000"/>
                      </a:schemeClr>
                    </a:solidFill>
                  </a:tcPr>
                </a:tc>
                <a:extLst>
                  <a:ext uri="{0D108BD9-81ED-4DB2-BD59-A6C34878D82A}">
                    <a16:rowId xmlns:a16="http://schemas.microsoft.com/office/drawing/2014/main" val="10008"/>
                  </a:ext>
                </a:extLst>
              </a:tr>
              <a:tr h="224418">
                <a:tc>
                  <a:txBody>
                    <a:bodyPr/>
                    <a:lstStyle/>
                    <a:p>
                      <a:pPr algn="l" fontAlgn="ctr"/>
                      <a:r>
                        <a:rPr lang="en-GB" sz="1000" b="0" i="0" u="none" strike="noStrike" dirty="0">
                          <a:solidFill>
                            <a:srgbClr val="000000"/>
                          </a:solidFill>
                          <a:effectLst/>
                          <a:latin typeface="Franklin Gothic Book" panose="020B0503020102020204" pitchFamily="34" charset="0"/>
                        </a:rPr>
                        <a:t>Sub-Saharan Africa</a:t>
                      </a:r>
                    </a:p>
                  </a:txBody>
                  <a:tcPr marL="72127" marR="72127" marT="0" marB="0" anchor="ct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1123.7</a:t>
                      </a:r>
                    </a:p>
                  </a:txBody>
                  <a:tcPr marL="72000" marR="72000" marT="0" marB="0" anchor="ctr">
                    <a:solidFill>
                      <a:schemeClr val="accent2">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    1 726</a:t>
                      </a:r>
                    </a:p>
                  </a:txBody>
                  <a:tcPr marL="72000" marR="72000" marT="0" marB="0" anchor="ctr">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1.5</a:t>
                      </a:r>
                    </a:p>
                  </a:txBody>
                  <a:tcPr marL="72000" marR="72000" marT="0" marB="0" anchor="ctr">
                    <a:solidFill>
                      <a:schemeClr val="accent1">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32.1</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0.3</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4.0</a:t>
                      </a:r>
                    </a:p>
                  </a:txBody>
                  <a:tcPr marL="72000" marR="72000" marT="0" marB="0" anchor="ctr">
                    <a:solidFill>
                      <a:schemeClr val="accent4">
                        <a:lumMod val="20000"/>
                        <a:lumOff val="80000"/>
                      </a:schemeClr>
                    </a:solidFill>
                  </a:tcPr>
                </a:tc>
                <a:tc>
                  <a:txBody>
                    <a:bodyPr/>
                    <a:lstStyle/>
                    <a:p>
                      <a:pPr marL="0" algn="r" defTabSz="914400" rtl="0" eaLnBrk="1" fontAlgn="ctr" latinLnBrk="0" hangingPunct="1"/>
                      <a:r>
                        <a:rPr lang="en-GB" sz="1000" b="0" i="0" u="none" strike="noStrike" kern="1200" dirty="0">
                          <a:solidFill>
                            <a:srgbClr val="000000"/>
                          </a:solidFill>
                          <a:effectLst/>
                          <a:latin typeface="Franklin Gothic Book" panose="020B0503020102020204" pitchFamily="34" charset="0"/>
                          <a:ea typeface="+mn-ea"/>
                          <a:cs typeface="+mn-cs"/>
                        </a:rPr>
                        <a:t>2.7</a:t>
                      </a:r>
                    </a:p>
                  </a:txBody>
                  <a:tcPr marL="72000" marR="72000" marT="0" marB="0" anchor="ctr">
                    <a:solidFill>
                      <a:schemeClr val="accent4">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76.9%</a:t>
                      </a:r>
                    </a:p>
                  </a:txBody>
                  <a:tcPr marL="72000" marR="72000" marT="0" marB="0" anchor="ctr">
                    <a:solidFill>
                      <a:schemeClr val="accent5">
                        <a:lumMod val="20000"/>
                        <a:lumOff val="80000"/>
                      </a:schemeClr>
                    </a:solidFill>
                  </a:tcPr>
                </a:tc>
                <a:tc>
                  <a:txBody>
                    <a:bodyPr/>
                    <a:lstStyle/>
                    <a:p>
                      <a:pPr marL="0" algn="r" defTabSz="914400" rtl="0" eaLnBrk="1" fontAlgn="b" latinLnBrk="0" hangingPunct="1"/>
                      <a:r>
                        <a:rPr lang="en-GB" sz="1000" b="0" i="0" u="none" strike="noStrike" kern="1200" dirty="0">
                          <a:solidFill>
                            <a:srgbClr val="000000"/>
                          </a:solidFill>
                          <a:effectLst/>
                          <a:latin typeface="Franklin Gothic Book" panose="020B0503020102020204" pitchFamily="34" charset="0"/>
                          <a:ea typeface="+mn-ea"/>
                          <a:cs typeface="+mn-cs"/>
                        </a:rPr>
                        <a:t>0.5%</a:t>
                      </a:r>
                    </a:p>
                  </a:txBody>
                  <a:tcPr marL="72000" marR="72000" marT="0" marB="0" anchor="ctr">
                    <a:solidFill>
                      <a:schemeClr val="accent5">
                        <a:lumMod val="20000"/>
                        <a:lumOff val="80000"/>
                      </a:schemeClr>
                    </a:solidFill>
                  </a:tcPr>
                </a:tc>
                <a:extLst>
                  <a:ext uri="{0D108BD9-81ED-4DB2-BD59-A6C34878D82A}">
                    <a16:rowId xmlns:a16="http://schemas.microsoft.com/office/drawing/2014/main" val="10009"/>
                  </a:ext>
                </a:extLst>
              </a:tr>
              <a:tr h="224418">
                <a:tc>
                  <a:txBody>
                    <a:bodyPr/>
                    <a:lstStyle/>
                    <a:p>
                      <a:pPr marL="0" algn="l" defTabSz="914400" rtl="0" eaLnBrk="1" fontAlgn="ctr" latinLnBrk="0" hangingPunct="1"/>
                      <a:r>
                        <a:rPr lang="en-GB" sz="1000" b="1" i="0" u="none" strike="noStrike" kern="1200" spc="20" baseline="0" dirty="0">
                          <a:solidFill>
                            <a:srgbClr val="000000"/>
                          </a:solidFill>
                          <a:effectLst/>
                          <a:latin typeface="+mn-lt"/>
                          <a:ea typeface="+mn-ea"/>
                          <a:cs typeface="+mn-cs"/>
                        </a:rPr>
                        <a:t>Worldwide</a:t>
                      </a:r>
                    </a:p>
                  </a:txBody>
                  <a:tcPr marL="72127" marR="72127" marT="0" marB="0" anchor="ctr"/>
                </a:tc>
                <a:tc>
                  <a:txBody>
                    <a:bodyPr/>
                    <a:lstStyle/>
                    <a:p>
                      <a:pPr marL="0" algn="r" defTabSz="914400" rtl="0" eaLnBrk="1" fontAlgn="ctr" latinLnBrk="0" hangingPunct="1"/>
                      <a:r>
                        <a:rPr lang="en-GB" sz="1000" b="1" i="0" u="none" strike="noStrike" kern="1200" spc="20" baseline="0" dirty="0">
                          <a:solidFill>
                            <a:srgbClr val="000000"/>
                          </a:solidFill>
                          <a:effectLst/>
                          <a:latin typeface="+mn-lt"/>
                          <a:ea typeface="+mn-ea"/>
                          <a:cs typeface="+mn-cs"/>
                        </a:rPr>
                        <a:t>7751.9</a:t>
                      </a:r>
                    </a:p>
                  </a:txBody>
                  <a:tcPr marL="72000" marR="72000" marT="0" marB="0" anchor="ctr">
                    <a:solidFill>
                      <a:schemeClr val="accent2">
                        <a:lumMod val="20000"/>
                        <a:lumOff val="80000"/>
                        <a:alpha val="50000"/>
                      </a:schemeClr>
                    </a:solidFill>
                  </a:tcPr>
                </a:tc>
                <a:tc>
                  <a:txBody>
                    <a:bodyPr/>
                    <a:lstStyle/>
                    <a:p>
                      <a:pPr marL="0" algn="r" defTabSz="914400" rtl="0" eaLnBrk="1" fontAlgn="ctr" latinLnBrk="0" hangingPunct="1"/>
                      <a:r>
                        <a:rPr lang="en-GB" sz="1000" b="1" i="0" u="none" strike="noStrike" kern="1200" spc="20" baseline="0" dirty="0">
                          <a:solidFill>
                            <a:srgbClr val="000000"/>
                          </a:solidFill>
                          <a:effectLst/>
                          <a:latin typeface="+mn-lt"/>
                          <a:ea typeface="+mn-ea"/>
                          <a:cs typeface="+mn-cs"/>
                        </a:rPr>
                        <a:t>    86 556</a:t>
                      </a:r>
                    </a:p>
                  </a:txBody>
                  <a:tcPr marL="72000" marR="72000" marT="0" marB="0" anchor="ctr">
                    <a:solidFill>
                      <a:schemeClr val="accent1">
                        <a:lumMod val="20000"/>
                        <a:lumOff val="80000"/>
                        <a:alpha val="50000"/>
                      </a:schemeClr>
                    </a:solidFill>
                  </a:tcPr>
                </a:tc>
                <a:tc>
                  <a:txBody>
                    <a:bodyPr/>
                    <a:lstStyle/>
                    <a:p>
                      <a:pPr marL="0" algn="r" defTabSz="914400" rtl="0" eaLnBrk="1" fontAlgn="ctr" latinLnBrk="0" hangingPunct="1"/>
                      <a:r>
                        <a:rPr lang="en-GB" sz="1000" b="1" i="0" u="none" strike="noStrike" kern="1200" spc="20" baseline="0" dirty="0">
                          <a:solidFill>
                            <a:srgbClr val="000000"/>
                          </a:solidFill>
                          <a:effectLst/>
                          <a:latin typeface="+mn-lt"/>
                          <a:ea typeface="+mn-ea"/>
                          <a:cs typeface="+mn-cs"/>
                        </a:rPr>
                        <a:t>11.2</a:t>
                      </a:r>
                    </a:p>
                  </a:txBody>
                  <a:tcPr marL="72000" marR="72000" marT="0" marB="0" anchor="ctr">
                    <a:solidFill>
                      <a:schemeClr val="accent1">
                        <a:lumMod val="20000"/>
                        <a:lumOff val="80000"/>
                        <a:alpha val="50000"/>
                      </a:schemeClr>
                    </a:solidFill>
                  </a:tcPr>
                </a:tc>
                <a:tc>
                  <a:txBody>
                    <a:bodyPr/>
                    <a:lstStyle/>
                    <a:p>
                      <a:pPr marL="0" algn="r" defTabSz="914400" rtl="0" eaLnBrk="1" fontAlgn="ctr" latinLnBrk="0" hangingPunct="1"/>
                      <a:r>
                        <a:rPr lang="en-GB" sz="1000" b="1" i="0" u="none" strike="noStrike" kern="1200" spc="20" baseline="0" dirty="0">
                          <a:solidFill>
                            <a:srgbClr val="000000"/>
                          </a:solidFill>
                          <a:effectLst/>
                          <a:latin typeface="+mn-lt"/>
                          <a:ea typeface="+mn-ea"/>
                          <a:cs typeface="+mn-cs"/>
                        </a:rPr>
                        <a:t>800.9</a:t>
                      </a:r>
                    </a:p>
                  </a:txBody>
                  <a:tcPr marL="72000" marR="72000" marT="0" marB="0" anchor="ctr">
                    <a:solidFill>
                      <a:schemeClr val="accent4">
                        <a:lumMod val="20000"/>
                        <a:lumOff val="80000"/>
                        <a:alpha val="50000"/>
                      </a:schemeClr>
                    </a:solidFill>
                  </a:tcPr>
                </a:tc>
                <a:tc>
                  <a:txBody>
                    <a:bodyPr/>
                    <a:lstStyle/>
                    <a:p>
                      <a:pPr marL="0" algn="r" defTabSz="914400" rtl="0" eaLnBrk="1" fontAlgn="ctr" latinLnBrk="0" hangingPunct="1"/>
                      <a:r>
                        <a:rPr lang="en-GB" sz="1000" b="1" i="0" u="none" strike="noStrike" kern="1200" spc="20" baseline="0" dirty="0">
                          <a:solidFill>
                            <a:srgbClr val="000000"/>
                          </a:solidFill>
                          <a:effectLst/>
                          <a:latin typeface="+mn-lt"/>
                          <a:ea typeface="+mn-ea"/>
                          <a:cs typeface="+mn-cs"/>
                        </a:rPr>
                        <a:t>14.5</a:t>
                      </a:r>
                    </a:p>
                  </a:txBody>
                  <a:tcPr marL="72000" marR="72000" marT="0" marB="0" anchor="ctr">
                    <a:solidFill>
                      <a:schemeClr val="accent4">
                        <a:lumMod val="20000"/>
                        <a:lumOff val="80000"/>
                        <a:alpha val="50000"/>
                      </a:schemeClr>
                    </a:solidFill>
                  </a:tcPr>
                </a:tc>
                <a:tc>
                  <a:txBody>
                    <a:bodyPr/>
                    <a:lstStyle/>
                    <a:p>
                      <a:pPr marL="0" algn="r" defTabSz="914400" rtl="0" eaLnBrk="1" fontAlgn="ctr" latinLnBrk="0" hangingPunct="1"/>
                      <a:r>
                        <a:rPr lang="en-GB" sz="1000" b="1" i="0" u="none" strike="noStrike" kern="1200" spc="20" baseline="0" dirty="0">
                          <a:solidFill>
                            <a:srgbClr val="000000"/>
                          </a:solidFill>
                          <a:effectLst/>
                          <a:latin typeface="+mn-lt"/>
                          <a:ea typeface="+mn-ea"/>
                          <a:cs typeface="+mn-cs"/>
                        </a:rPr>
                        <a:t>471.2</a:t>
                      </a:r>
                    </a:p>
                  </a:txBody>
                  <a:tcPr marL="72000" marR="72000" marT="0" marB="0" anchor="ctr">
                    <a:solidFill>
                      <a:schemeClr val="accent4">
                        <a:lumMod val="20000"/>
                        <a:lumOff val="80000"/>
                        <a:alpha val="50000"/>
                      </a:schemeClr>
                    </a:solidFill>
                  </a:tcPr>
                </a:tc>
                <a:tc>
                  <a:txBody>
                    <a:bodyPr/>
                    <a:lstStyle/>
                    <a:p>
                      <a:pPr marL="0" algn="r" defTabSz="914400" rtl="0" eaLnBrk="1" fontAlgn="ctr" latinLnBrk="0" hangingPunct="1"/>
                      <a:r>
                        <a:rPr lang="en-GB" sz="1000" b="1" i="0" u="none" strike="noStrike" kern="1200" spc="20" baseline="0" dirty="0">
                          <a:solidFill>
                            <a:srgbClr val="000000"/>
                          </a:solidFill>
                          <a:effectLst/>
                          <a:latin typeface="+mn-lt"/>
                          <a:ea typeface="+mn-ea"/>
                          <a:cs typeface="+mn-cs"/>
                        </a:rPr>
                        <a:t>291.8</a:t>
                      </a:r>
                    </a:p>
                  </a:txBody>
                  <a:tcPr marL="72000" marR="72000" marT="0" marB="0" anchor="ctr">
                    <a:solidFill>
                      <a:schemeClr val="accent4">
                        <a:lumMod val="20000"/>
                        <a:lumOff val="80000"/>
                        <a:alpha val="50000"/>
                      </a:schemeClr>
                    </a:solidFill>
                  </a:tcPr>
                </a:tc>
                <a:tc>
                  <a:txBody>
                    <a:bodyPr/>
                    <a:lstStyle/>
                    <a:p>
                      <a:pPr marL="0" algn="r" defTabSz="914400" rtl="0" eaLnBrk="1" fontAlgn="b" latinLnBrk="0" hangingPunct="1"/>
                      <a:r>
                        <a:rPr lang="en-GB" sz="1000" b="1" i="0" u="none" strike="noStrike" kern="1200" spc="20" baseline="0" dirty="0">
                          <a:solidFill>
                            <a:srgbClr val="000000"/>
                          </a:solidFill>
                          <a:effectLst/>
                          <a:latin typeface="+mn-lt"/>
                          <a:ea typeface="+mn-ea"/>
                          <a:cs typeface="+mn-cs"/>
                        </a:rPr>
                        <a:t>99.6%</a:t>
                      </a:r>
                    </a:p>
                  </a:txBody>
                  <a:tcPr marL="72000" marR="72000" marT="0" marB="0" anchor="ctr">
                    <a:solidFill>
                      <a:schemeClr val="accent5">
                        <a:lumMod val="20000"/>
                        <a:lumOff val="80000"/>
                        <a:alpha val="50000"/>
                      </a:schemeClr>
                    </a:solidFill>
                  </a:tcPr>
                </a:tc>
                <a:tc>
                  <a:txBody>
                    <a:bodyPr/>
                    <a:lstStyle/>
                    <a:p>
                      <a:pPr marL="0" algn="r" defTabSz="914400" rtl="0" eaLnBrk="1" fontAlgn="b" latinLnBrk="0" hangingPunct="1"/>
                      <a:r>
                        <a:rPr lang="en-GB" sz="1000" b="1" i="0" u="none" strike="noStrike" kern="1200" spc="20" baseline="0" dirty="0">
                          <a:solidFill>
                            <a:srgbClr val="000000"/>
                          </a:solidFill>
                          <a:effectLst/>
                          <a:latin typeface="+mn-lt"/>
                          <a:ea typeface="+mn-ea"/>
                          <a:cs typeface="+mn-cs"/>
                        </a:rPr>
                        <a:t>14.3%</a:t>
                      </a:r>
                    </a:p>
                  </a:txBody>
                  <a:tcPr marL="72000" marR="72000" marT="0" marB="0" anchor="ctr">
                    <a:solidFill>
                      <a:schemeClr val="accent5">
                        <a:lumMod val="20000"/>
                        <a:lumOff val="80000"/>
                        <a:alpha val="50000"/>
                      </a:schemeClr>
                    </a:solidFill>
                  </a:tcPr>
                </a:tc>
                <a:extLst>
                  <a:ext uri="{0D108BD9-81ED-4DB2-BD59-A6C34878D82A}">
                    <a16:rowId xmlns:a16="http://schemas.microsoft.com/office/drawing/2014/main" val="4289832386"/>
                  </a:ext>
                </a:extLst>
              </a:tr>
            </a:tbl>
          </a:graphicData>
        </a:graphic>
      </p:graphicFrame>
      <p:sp>
        <p:nvSpPr>
          <p:cNvPr id="13" name="Text Placeholder 12">
            <a:extLst>
              <a:ext uri="{FF2B5EF4-FFF2-40B4-BE49-F238E27FC236}">
                <a16:creationId xmlns:a16="http://schemas.microsoft.com/office/drawing/2014/main" id="{1EC7A293-5B61-43E6-A19E-D5336305FB4F}"/>
              </a:ext>
            </a:extLst>
          </p:cNvPr>
          <p:cNvSpPr>
            <a:spLocks noGrp="1"/>
          </p:cNvSpPr>
          <p:nvPr>
            <p:ph type="body" sz="quarter" idx="16"/>
          </p:nvPr>
        </p:nvSpPr>
        <p:spPr/>
        <p:txBody>
          <a:bodyPr/>
          <a:lstStyle/>
          <a:p>
            <a:r>
              <a:rPr lang="en-GB" dirty="0"/>
              <a:t>Figure 25: Metrics for the eight regions modelled individually and worldwide, 2019</a:t>
            </a:r>
          </a:p>
          <a:p>
            <a:endParaRPr lang="en-GB" dirty="0"/>
          </a:p>
        </p:txBody>
      </p:sp>
      <p:sp>
        <p:nvSpPr>
          <p:cNvPr id="4" name="Slide Number Placeholder 3">
            <a:extLst>
              <a:ext uri="{FF2B5EF4-FFF2-40B4-BE49-F238E27FC236}">
                <a16:creationId xmlns:a16="http://schemas.microsoft.com/office/drawing/2014/main" id="{4F5968EA-6EF4-4212-981D-876ABD402EC3}"/>
              </a:ext>
            </a:extLst>
          </p:cNvPr>
          <p:cNvSpPr>
            <a:spLocks noGrp="1"/>
          </p:cNvSpPr>
          <p:nvPr>
            <p:ph type="sldNum" sz="quarter" idx="4"/>
          </p:nvPr>
        </p:nvSpPr>
        <p:spPr/>
        <p:txBody>
          <a:bodyPr/>
          <a:lstStyle/>
          <a:p>
            <a:fld id="{E78626B2-E168-480E-BAE6-B60060C6AB83}" type="slidenum">
              <a:rPr lang="en-GB" smtClean="0"/>
              <a:pPr/>
              <a:t>21</a:t>
            </a:fld>
            <a:endParaRPr lang="en-GB" dirty="0"/>
          </a:p>
        </p:txBody>
      </p:sp>
      <p:sp>
        <p:nvSpPr>
          <p:cNvPr id="7" name="Title 6">
            <a:extLst>
              <a:ext uri="{FF2B5EF4-FFF2-40B4-BE49-F238E27FC236}">
                <a16:creationId xmlns:a16="http://schemas.microsoft.com/office/drawing/2014/main" id="{7B006AD2-3056-4AC3-BCC1-AAA3943075A2}"/>
              </a:ext>
            </a:extLst>
          </p:cNvPr>
          <p:cNvSpPr>
            <a:spLocks noGrp="1"/>
          </p:cNvSpPr>
          <p:nvPr>
            <p:ph type="title"/>
          </p:nvPr>
        </p:nvSpPr>
        <p:spPr/>
        <p:txBody>
          <a:bodyPr/>
          <a:lstStyle/>
          <a:p>
            <a:r>
              <a:rPr lang="en-GB" dirty="0"/>
              <a:t>Overall telecoms services: </a:t>
            </a:r>
            <a:r>
              <a:rPr lang="en-GB" dirty="0">
                <a:solidFill>
                  <a:schemeClr val="accent2"/>
                </a:solidFill>
              </a:rPr>
              <a:t>regional service breakouts</a:t>
            </a:r>
            <a:endParaRPr lang="en-GB" dirty="0"/>
          </a:p>
        </p:txBody>
      </p:sp>
      <p:sp>
        <p:nvSpPr>
          <p:cNvPr id="14" name="Text Placeholder 13">
            <a:extLst>
              <a:ext uri="{FF2B5EF4-FFF2-40B4-BE49-F238E27FC236}">
                <a16:creationId xmlns:a16="http://schemas.microsoft.com/office/drawing/2014/main" id="{EC7491EC-212F-4B41-9676-28EA8AA8FBDE}"/>
              </a:ext>
            </a:extLst>
          </p:cNvPr>
          <p:cNvSpPr>
            <a:spLocks noGrp="1"/>
          </p:cNvSpPr>
          <p:nvPr>
            <p:ph type="body" sz="quarter" idx="19"/>
          </p:nvPr>
        </p:nvSpPr>
        <p:spPr/>
        <p:txBody>
          <a:bodyPr/>
          <a:lstStyle/>
          <a:p>
            <a:pPr marL="0"/>
            <a:r>
              <a:rPr lang="en-GB" baseline="30000" dirty="0"/>
              <a:t>1  </a:t>
            </a:r>
            <a:r>
              <a:rPr lang="en-GB" dirty="0"/>
              <a:t>Population and GDP data is from the Economist Intelligence Unit. The rest of the data are from Analysys Mason’s DataHub.</a:t>
            </a:r>
            <a:br>
              <a:rPr lang="en-GB" dirty="0"/>
            </a:br>
            <a:r>
              <a:rPr lang="en-GB" baseline="30000" dirty="0"/>
              <a:t>2  </a:t>
            </a:r>
            <a:r>
              <a:rPr lang="en-GB" dirty="0"/>
              <a:t>Excludes IoT SIMs.</a:t>
            </a:r>
            <a:br>
              <a:rPr lang="en-GB" dirty="0"/>
            </a:br>
            <a:r>
              <a:rPr lang="en-GB" baseline="30000" dirty="0"/>
              <a:t>3  </a:t>
            </a:r>
            <a:r>
              <a:rPr lang="en-GB" dirty="0"/>
              <a:t>Total fixed broadband connections (including business) expressed as a share of population.</a:t>
            </a:r>
          </a:p>
        </p:txBody>
      </p:sp>
      <p:sp>
        <p:nvSpPr>
          <p:cNvPr id="9" name="Text Placeholder 8">
            <a:extLst>
              <a:ext uri="{FF2B5EF4-FFF2-40B4-BE49-F238E27FC236}">
                <a16:creationId xmlns:a16="http://schemas.microsoft.com/office/drawing/2014/main" id="{FAEA9137-FBAF-4E94-A87C-A3990ED066B7}"/>
              </a:ext>
            </a:extLst>
          </p:cNvPr>
          <p:cNvSpPr>
            <a:spLocks noGrp="1"/>
          </p:cNvSpPr>
          <p:nvPr>
            <p:ph type="body" sz="quarter" idx="12"/>
          </p:nvPr>
        </p:nvSpPr>
        <p:spPr>
          <a:xfrm>
            <a:off x="453673" y="4681056"/>
            <a:ext cx="8999889" cy="1519717"/>
          </a:xfrm>
        </p:spPr>
        <p:txBody>
          <a:bodyPr/>
          <a:lstStyle/>
          <a:p>
            <a:pPr marL="4762" lvl="1" indent="0">
              <a:buClr>
                <a:schemeClr val="accent2"/>
              </a:buClr>
              <a:buNone/>
            </a:pPr>
            <a:r>
              <a:rPr lang="en-GB" dirty="0"/>
              <a:t>Macroeconomic and general regional factors (such as population) provide significant context for the telecoms revenue figures that we track in the Analysys Mason DataHub. The availability of fixed broadband services remains limited in Latin America, emerging Asia–Pacific, the Middle East and North Africa and Sub-Saharan Africa because of the costs associated with infrastructure deployment and the low GDP per capita, both of which limit service affordability. Mobile SIM penetration in Sub-Saharan Africa is growing steadily, but remains considerably lower than 100% (it is close to, or above, 100% elsewhere). Almost 50 operators worldwide launched 5G services in 2019, and many more are preparing to do the same in 2020. Many 5G launches are associated with improved network capacity and data speeds, and several CSPs initially offered 5G in the form of fixed-wireless access broadband. CSPs in North America and developed Asia–Pacific are leading the 5G race, but those in emerging regions such as China are also moving quickly.</a:t>
            </a:r>
          </a:p>
        </p:txBody>
      </p:sp>
    </p:spTree>
    <p:extLst>
      <p:ext uri="{BB962C8B-B14F-4D97-AF65-F5344CB8AC3E}">
        <p14:creationId xmlns:p14="http://schemas.microsoft.com/office/powerpoint/2010/main" val="2673430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AD706E9-5966-48C2-B94A-CA42624D9424}"/>
              </a:ext>
            </a:extLst>
          </p:cNvPr>
          <p:cNvSpPr>
            <a:spLocks noGrp="1"/>
          </p:cNvSpPr>
          <p:nvPr>
            <p:ph type="body" sz="quarter" idx="16"/>
          </p:nvPr>
        </p:nvSpPr>
        <p:spPr/>
        <p:txBody>
          <a:bodyPr lIns="0" rIns="0" anchor="t"/>
          <a:lstStyle/>
          <a:p>
            <a:r>
              <a:rPr lang="en-GB" dirty="0">
                <a:latin typeface="Franklin Gothic Book"/>
                <a:ea typeface="ＭＳ Ｐゴシック"/>
                <a:cs typeface="Arial"/>
              </a:rPr>
              <a:t>Figure 26: Overall telecoms revenue by region and service type, 2019</a:t>
            </a:r>
            <a:endParaRPr lang="en-GB" dirty="0"/>
          </a:p>
        </p:txBody>
      </p:sp>
      <p:sp>
        <p:nvSpPr>
          <p:cNvPr id="4" name="Slide Number Placeholder 3">
            <a:extLst>
              <a:ext uri="{FF2B5EF4-FFF2-40B4-BE49-F238E27FC236}">
                <a16:creationId xmlns:a16="http://schemas.microsoft.com/office/drawing/2014/main" id="{50D72353-F103-4FC8-8AEB-CDCD65D363C9}"/>
              </a:ext>
            </a:extLst>
          </p:cNvPr>
          <p:cNvSpPr>
            <a:spLocks noGrp="1"/>
          </p:cNvSpPr>
          <p:nvPr>
            <p:ph type="sldNum" sz="quarter" idx="4"/>
          </p:nvPr>
        </p:nvSpPr>
        <p:spPr/>
        <p:txBody>
          <a:bodyPr/>
          <a:lstStyle/>
          <a:p>
            <a:fld id="{E78626B2-E168-480E-BAE6-B60060C6AB83}" type="slidenum">
              <a:rPr lang="en-GB" smtClean="0"/>
              <a:pPr/>
              <a:t>22</a:t>
            </a:fld>
            <a:endParaRPr lang="en-GB" dirty="0"/>
          </a:p>
        </p:txBody>
      </p:sp>
      <p:sp>
        <p:nvSpPr>
          <p:cNvPr id="8" name="Title 7">
            <a:extLst>
              <a:ext uri="{FF2B5EF4-FFF2-40B4-BE49-F238E27FC236}">
                <a16:creationId xmlns:a16="http://schemas.microsoft.com/office/drawing/2014/main" id="{F754A4A0-36C9-4382-8ED3-B3B5038C1B84}"/>
              </a:ext>
            </a:extLst>
          </p:cNvPr>
          <p:cNvSpPr>
            <a:spLocks noGrp="1"/>
          </p:cNvSpPr>
          <p:nvPr>
            <p:ph type="title"/>
          </p:nvPr>
        </p:nvSpPr>
        <p:spPr/>
        <p:txBody>
          <a:bodyPr/>
          <a:lstStyle/>
          <a:p>
            <a:r>
              <a:rPr lang="en-GB" dirty="0"/>
              <a:t>Overall telecoms services: </a:t>
            </a:r>
            <a:r>
              <a:rPr lang="en-GB" dirty="0">
                <a:solidFill>
                  <a:schemeClr val="accent2"/>
                </a:solidFill>
              </a:rPr>
              <a:t>regional service comparison</a:t>
            </a:r>
            <a:endParaRPr lang="en-GB" dirty="0"/>
          </a:p>
        </p:txBody>
      </p:sp>
      <p:graphicFrame>
        <p:nvGraphicFramePr>
          <p:cNvPr id="12" name="Chart Placeholder 13">
            <a:extLst>
              <a:ext uri="{FF2B5EF4-FFF2-40B4-BE49-F238E27FC236}">
                <a16:creationId xmlns:a16="http://schemas.microsoft.com/office/drawing/2014/main" id="{A41C904B-F41A-4B28-928E-BFC0CFAB3BF0}"/>
              </a:ext>
            </a:extLst>
          </p:cNvPr>
          <p:cNvGraphicFramePr>
            <a:graphicFrameLocks noGrp="1"/>
          </p:cNvGraphicFramePr>
          <p:nvPr>
            <p:ph type="pic" sz="quarter" idx="18"/>
          </p:nvPr>
        </p:nvGraphicFramePr>
        <p:xfrm>
          <a:off x="258763" y="1676400"/>
          <a:ext cx="9342437"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A555666C-4DBE-4267-9910-BA2EA0DD0C86}"/>
              </a:ext>
            </a:extLst>
          </p:cNvPr>
          <p:cNvSpPr>
            <a:spLocks noChangeArrowheads="1"/>
          </p:cNvSpPr>
          <p:nvPr/>
        </p:nvSpPr>
        <p:spPr bwMode="auto">
          <a:xfrm>
            <a:off x="8408404" y="6125289"/>
            <a:ext cx="10451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r"/>
            <a:r>
              <a:rPr kumimoji="0" lang="en-GB" sz="800" b="0" i="0" u="none" strike="noStrike" cap="none" normalizeH="0" baseline="0" dirty="0">
                <a:ln>
                  <a:noFill/>
                </a:ln>
                <a:solidFill>
                  <a:schemeClr val="bg1">
                    <a:lumMod val="50000"/>
                  </a:schemeClr>
                </a:solidFill>
                <a:effectLst/>
                <a:latin typeface="Franklin Gothic Book" panose="020B0503020102020204" pitchFamily="34" charset="0"/>
                <a:cs typeface="Arial" pitchFamily="34" charset="0"/>
              </a:rPr>
              <a:t>Source: Analysys</a:t>
            </a:r>
            <a:r>
              <a:rPr kumimoji="0" lang="en-GB" sz="800" b="0" i="0" u="none" strike="noStrike" cap="none" normalizeH="0" dirty="0">
                <a:ln>
                  <a:noFill/>
                </a:ln>
                <a:solidFill>
                  <a:schemeClr val="bg1">
                    <a:lumMod val="50000"/>
                  </a:schemeClr>
                </a:solidFill>
                <a:effectLst/>
                <a:latin typeface="Franklin Gothic Book" panose="020B0503020102020204" pitchFamily="34" charset="0"/>
                <a:cs typeface="Arial" pitchFamily="34" charset="0"/>
              </a:rPr>
              <a:t> </a:t>
            </a:r>
            <a:r>
              <a:rPr lang="en-GB" sz="800" dirty="0">
                <a:solidFill>
                  <a:schemeClr val="bg1">
                    <a:lumMod val="50000"/>
                  </a:schemeClr>
                </a:solidFill>
                <a:latin typeface="Franklin Gothic Book" panose="020B0503020102020204" pitchFamily="34" charset="0"/>
                <a:cs typeface="Arial" pitchFamily="34" charset="0"/>
              </a:rPr>
              <a:t>Mason</a:t>
            </a:r>
            <a:endParaRPr kumimoji="0" lang="en-GB" sz="800" b="0" i="0" u="none" strike="noStrike" cap="none" normalizeH="0" baseline="0" dirty="0">
              <a:ln>
                <a:noFill/>
              </a:ln>
              <a:solidFill>
                <a:schemeClr val="bg1">
                  <a:lumMod val="50000"/>
                </a:schemeClr>
              </a:solidFill>
              <a:effectLst/>
              <a:latin typeface="Franklin Gothic Book" panose="020B0503020102020204" pitchFamily="34" charset="0"/>
              <a:cs typeface="Arial" pitchFamily="34" charset="0"/>
            </a:endParaRPr>
          </a:p>
        </p:txBody>
      </p:sp>
    </p:spTree>
    <p:extLst>
      <p:ext uri="{BB962C8B-B14F-4D97-AF65-F5344CB8AC3E}">
        <p14:creationId xmlns:p14="http://schemas.microsoft.com/office/powerpoint/2010/main" val="3375915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2C043B-03E3-4F7E-995A-4E2A52628669}"/>
              </a:ext>
            </a:extLst>
          </p:cNvPr>
          <p:cNvSpPr>
            <a:spLocks noGrp="1"/>
          </p:cNvSpPr>
          <p:nvPr>
            <p:ph type="title"/>
          </p:nvPr>
        </p:nvSpPr>
        <p:spPr/>
        <p:txBody>
          <a:bodyPr/>
          <a:lstStyle/>
          <a:p>
            <a:r>
              <a:rPr lang="en-GB" dirty="0"/>
              <a:t>Overall telecoms services: </a:t>
            </a:r>
            <a:r>
              <a:rPr lang="en-GB" dirty="0">
                <a:solidFill>
                  <a:schemeClr val="accent2"/>
                </a:solidFill>
              </a:rPr>
              <a:t>investments and spending </a:t>
            </a:r>
            <a:endParaRPr lang="en-US" dirty="0">
              <a:solidFill>
                <a:schemeClr val="accent2"/>
              </a:solidFill>
            </a:endParaRPr>
          </a:p>
        </p:txBody>
      </p:sp>
      <p:sp>
        <p:nvSpPr>
          <p:cNvPr id="3" name="Text Placeholder 2">
            <a:extLst>
              <a:ext uri="{FF2B5EF4-FFF2-40B4-BE49-F238E27FC236}">
                <a16:creationId xmlns:a16="http://schemas.microsoft.com/office/drawing/2014/main" id="{5B8A433C-1383-44B0-8E6A-11487CE38A94}"/>
              </a:ext>
            </a:extLst>
          </p:cNvPr>
          <p:cNvSpPr>
            <a:spLocks noGrp="1"/>
          </p:cNvSpPr>
          <p:nvPr>
            <p:ph type="body" sz="quarter" idx="15"/>
          </p:nvPr>
        </p:nvSpPr>
        <p:spPr/>
        <p:txBody>
          <a:bodyPr/>
          <a:lstStyle/>
          <a:p>
            <a:r>
              <a:rPr lang="en-GB" dirty="0"/>
              <a:t>Figure 28: </a:t>
            </a:r>
            <a:r>
              <a:rPr lang="en-GB" dirty="0">
                <a:solidFill>
                  <a:srgbClr val="000000"/>
                </a:solidFill>
              </a:rPr>
              <a:t>Wireline and wireless opex, worldwide, 2017–2026</a:t>
            </a:r>
          </a:p>
        </p:txBody>
      </p:sp>
      <p:sp>
        <p:nvSpPr>
          <p:cNvPr id="4" name="Slide Number Placeholder 3">
            <a:extLst>
              <a:ext uri="{FF2B5EF4-FFF2-40B4-BE49-F238E27FC236}">
                <a16:creationId xmlns:a16="http://schemas.microsoft.com/office/drawing/2014/main" id="{B2335908-F52C-4D26-A9DE-5BA8A3EAB0F5}"/>
              </a:ext>
            </a:extLst>
          </p:cNvPr>
          <p:cNvSpPr>
            <a:spLocks noGrp="1"/>
          </p:cNvSpPr>
          <p:nvPr>
            <p:ph type="sldNum" sz="quarter" idx="4"/>
          </p:nvPr>
        </p:nvSpPr>
        <p:spPr/>
        <p:txBody>
          <a:bodyPr/>
          <a:lstStyle/>
          <a:p>
            <a:fld id="{E78626B2-E168-480E-BAE6-B60060C6AB83}" type="slidenum">
              <a:rPr lang="en-GB" smtClean="0"/>
              <a:pPr/>
              <a:t>23</a:t>
            </a:fld>
            <a:endParaRPr lang="en-GB" dirty="0"/>
          </a:p>
        </p:txBody>
      </p:sp>
      <p:sp>
        <p:nvSpPr>
          <p:cNvPr id="14" name="Text Placeholder 13">
            <a:extLst>
              <a:ext uri="{FF2B5EF4-FFF2-40B4-BE49-F238E27FC236}">
                <a16:creationId xmlns:a16="http://schemas.microsoft.com/office/drawing/2014/main" id="{8997625B-7509-4FB1-8BD9-1EB4975993FF}"/>
              </a:ext>
            </a:extLst>
          </p:cNvPr>
          <p:cNvSpPr>
            <a:spLocks noGrp="1"/>
          </p:cNvSpPr>
          <p:nvPr>
            <p:ph type="body" sz="quarter" idx="20"/>
          </p:nvPr>
        </p:nvSpPr>
        <p:spPr>
          <a:xfrm>
            <a:off x="5210217" y="3817328"/>
            <a:ext cx="4248150" cy="2383447"/>
          </a:xfrm>
        </p:spPr>
        <p:txBody>
          <a:bodyPr/>
          <a:lstStyle/>
          <a:p>
            <a:r>
              <a:rPr lang="en-GB" dirty="0"/>
              <a:t>CSP </a:t>
            </a:r>
            <a:r>
              <a:rPr lang="en-GB" dirty="0">
                <a:solidFill>
                  <a:srgbClr val="000000"/>
                </a:solidFill>
              </a:rPr>
              <a:t>spending on telecoms software is heavily influenced by both overall investment levels (capex) and overall expenses (opex). </a:t>
            </a:r>
          </a:p>
          <a:p>
            <a:r>
              <a:rPr lang="en-GB" dirty="0">
                <a:solidFill>
                  <a:srgbClr val="000000"/>
                </a:solidFill>
              </a:rPr>
              <a:t>Network capex was approximately USD350 billion in 2019, and telecoms software accounted for approximately USD52 billion of this (15%). CSP</a:t>
            </a:r>
            <a:r>
              <a:rPr lang="en-GB" dirty="0"/>
              <a:t>s are under increasing pressure to reduce opex and protect margins as revenue growth slows. This will lead to an increase in telecoms software spending in order to reduce operational costs through automation. Telecoms software capex as a percentage of the total software spend is falling because software technology is increasingly being delivered as a service. </a:t>
            </a:r>
          </a:p>
          <a:p>
            <a:r>
              <a:rPr lang="en-GB" dirty="0"/>
              <a:t>Telecoms software opex was approximately USD25 billion in 2019 (2% of the total network opex). </a:t>
            </a:r>
          </a:p>
        </p:txBody>
      </p:sp>
      <p:sp>
        <p:nvSpPr>
          <p:cNvPr id="15" name="Text Placeholder 14">
            <a:extLst>
              <a:ext uri="{FF2B5EF4-FFF2-40B4-BE49-F238E27FC236}">
                <a16:creationId xmlns:a16="http://schemas.microsoft.com/office/drawing/2014/main" id="{A1BEE123-1EF5-499A-90D7-7CA4C51A5127}"/>
              </a:ext>
            </a:extLst>
          </p:cNvPr>
          <p:cNvSpPr>
            <a:spLocks noGrp="1"/>
          </p:cNvSpPr>
          <p:nvPr>
            <p:ph type="body" sz="quarter" idx="22"/>
          </p:nvPr>
        </p:nvSpPr>
        <p:spPr/>
        <p:txBody>
          <a:bodyPr/>
          <a:lstStyle/>
          <a:p>
            <a:r>
              <a:rPr lang="en-US" dirty="0"/>
              <a:t>Figure </a:t>
            </a:r>
            <a:r>
              <a:rPr lang="en-GB" dirty="0"/>
              <a:t>27</a:t>
            </a:r>
            <a:r>
              <a:rPr lang="en-US" dirty="0"/>
              <a:t>: Wireline and wireless capex (including that from non-traditional investors), worldwide, 2017–2026</a:t>
            </a:r>
            <a:endParaRPr lang="en-GB" dirty="0"/>
          </a:p>
          <a:p>
            <a:endParaRPr lang="en-GB" dirty="0"/>
          </a:p>
        </p:txBody>
      </p:sp>
      <p:pic>
        <p:nvPicPr>
          <p:cNvPr id="24" name="Picture 23">
            <a:extLst>
              <a:ext uri="{FF2B5EF4-FFF2-40B4-BE49-F238E27FC236}">
                <a16:creationId xmlns:a16="http://schemas.microsoft.com/office/drawing/2014/main" id="{C988D335-DBFC-4CBA-9E4A-0D75283FA8C3}"/>
              </a:ext>
            </a:extLst>
          </p:cNvPr>
          <p:cNvPicPr>
            <a:picLocks/>
          </p:cNvPicPr>
          <p:nvPr/>
        </p:nvPicPr>
        <p:blipFill>
          <a:blip r:embed="rId2" cstate="screen">
            <a:extLst>
              <a:ext uri="{28A0092B-C50C-407E-A947-70E740481C1C}">
                <a14:useLocalDpi xmlns:a14="http://schemas.microsoft.com/office/drawing/2010/main" val="0"/>
              </a:ext>
            </a:extLst>
          </a:blip>
          <a:stretch>
            <a:fillRect/>
          </a:stretch>
        </p:blipFill>
        <p:spPr>
          <a:xfrm>
            <a:off x="470368" y="1703342"/>
            <a:ext cx="4216617" cy="4496031"/>
          </a:xfrm>
          <a:prstGeom prst="rect">
            <a:avLst/>
          </a:prstGeom>
        </p:spPr>
      </p:pic>
      <p:pic>
        <p:nvPicPr>
          <p:cNvPr id="12" name="Picture Placeholder 11">
            <a:extLst>
              <a:ext uri="{FF2B5EF4-FFF2-40B4-BE49-F238E27FC236}">
                <a16:creationId xmlns:a16="http://schemas.microsoft.com/office/drawing/2014/main" id="{A6DC071B-DC51-46DA-A581-F877A2533B9E}"/>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val="0"/>
              </a:ext>
            </a:extLst>
          </a:blip>
          <a:srcRect l="73" r="73"/>
          <a:stretch>
            <a:fillRect/>
          </a:stretch>
        </p:blipFill>
        <p:spPr>
          <a:xfrm>
            <a:off x="5014913" y="1673225"/>
            <a:ext cx="4589462" cy="2089150"/>
          </a:xfrm>
          <a:prstGeom prst="rect">
            <a:avLst/>
          </a:prstGeom>
        </p:spPr>
      </p:pic>
    </p:spTree>
    <p:extLst>
      <p:ext uri="{BB962C8B-B14F-4D97-AF65-F5344CB8AC3E}">
        <p14:creationId xmlns:p14="http://schemas.microsoft.com/office/powerpoint/2010/main" val="113578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4CB727FB-8D0A-4EBB-9660-F1A45FDED8DE}"/>
              </a:ext>
            </a:extLst>
          </p:cNvPr>
          <p:cNvGraphicFramePr>
            <a:graphicFrameLocks noGrp="1"/>
          </p:cNvGraphicFramePr>
          <p:nvPr>
            <p:ph type="tbl" sz="quarter" idx="13"/>
          </p:nvPr>
        </p:nvGraphicFramePr>
        <p:xfrm>
          <a:off x="452438" y="1673225"/>
          <a:ext cx="9001125" cy="4511040"/>
        </p:xfrm>
        <a:graphic>
          <a:graphicData uri="http://schemas.openxmlformats.org/drawingml/2006/table">
            <a:tbl>
              <a:tblPr firstRow="1" bandRow="1">
                <a:tableStyleId>{5C22544A-7EE6-4342-B048-85BDC9FD1C3A}</a:tableStyleId>
              </a:tblPr>
              <a:tblGrid>
                <a:gridCol w="1116386">
                  <a:extLst>
                    <a:ext uri="{9D8B030D-6E8A-4147-A177-3AD203B41FA5}">
                      <a16:colId xmlns:a16="http://schemas.microsoft.com/office/drawing/2014/main" val="797922204"/>
                    </a:ext>
                  </a:extLst>
                </a:gridCol>
                <a:gridCol w="2805952">
                  <a:extLst>
                    <a:ext uri="{9D8B030D-6E8A-4147-A177-3AD203B41FA5}">
                      <a16:colId xmlns:a16="http://schemas.microsoft.com/office/drawing/2014/main" val="2042643916"/>
                    </a:ext>
                  </a:extLst>
                </a:gridCol>
                <a:gridCol w="5078787">
                  <a:extLst>
                    <a:ext uri="{9D8B030D-6E8A-4147-A177-3AD203B41FA5}">
                      <a16:colId xmlns:a16="http://schemas.microsoft.com/office/drawing/2014/main" val="1473988318"/>
                    </a:ext>
                  </a:extLst>
                </a:gridCol>
              </a:tblGrid>
              <a:tr h="181889">
                <a:tc>
                  <a:txBody>
                    <a:bodyPr/>
                    <a:lstStyle/>
                    <a:p>
                      <a:r>
                        <a:rPr lang="en-GB" spc="20" baseline="0" dirty="0"/>
                        <a:t>Driver</a:t>
                      </a:r>
                      <a:endParaRPr lang="en-US" spc="20" baseline="0" dirty="0"/>
                    </a:p>
                  </a:txBody>
                  <a:tcPr/>
                </a:tc>
                <a:tc>
                  <a:txBody>
                    <a:bodyPr/>
                    <a:lstStyle/>
                    <a:p>
                      <a:r>
                        <a:rPr lang="en-GB" spc="20" baseline="0" dirty="0">
                          <a:solidFill>
                            <a:schemeClr val="bg1"/>
                          </a:solidFill>
                        </a:rPr>
                        <a:t>Key elements</a:t>
                      </a:r>
                      <a:endParaRPr lang="en-US" spc="20" baseline="0" dirty="0">
                        <a:solidFill>
                          <a:schemeClr val="bg1"/>
                        </a:solidFill>
                      </a:endParaRPr>
                    </a:p>
                  </a:txBody>
                  <a:tcPr/>
                </a:tc>
                <a:tc>
                  <a:txBody>
                    <a:bodyPr/>
                    <a:lstStyle/>
                    <a:p>
                      <a:r>
                        <a:rPr lang="en-GB" spc="20" baseline="0" dirty="0"/>
                        <a:t>Discussion</a:t>
                      </a:r>
                      <a:endParaRPr lang="en-US" spc="20" baseline="0" dirty="0"/>
                    </a:p>
                  </a:txBody>
                  <a:tcPr/>
                </a:tc>
                <a:extLst>
                  <a:ext uri="{0D108BD9-81ED-4DB2-BD59-A6C34878D82A}">
                    <a16:rowId xmlns:a16="http://schemas.microsoft.com/office/drawing/2014/main" val="2258027790"/>
                  </a:ext>
                </a:extLst>
              </a:tr>
              <a:tr h="636610">
                <a:tc>
                  <a:txBody>
                    <a:bodyPr/>
                    <a:lstStyle/>
                    <a:p>
                      <a:r>
                        <a:rPr lang="en-GB" sz="1000" dirty="0"/>
                        <a:t>5G</a:t>
                      </a:r>
                      <a:endParaRPr lang="en-US" sz="1000" dirty="0"/>
                    </a:p>
                  </a:txBody>
                  <a:tcPr/>
                </a:tc>
                <a:tc>
                  <a:txBody>
                    <a:bodyPr/>
                    <a:lstStyle/>
                    <a:p>
                      <a:pPr marL="171450" indent="-171450">
                        <a:buFont typeface="Arial" panose="020B0604020202020204" pitchFamily="34" charset="0"/>
                        <a:buChar char="•"/>
                      </a:pPr>
                      <a:r>
                        <a:rPr lang="en-GB" sz="1000" dirty="0">
                          <a:solidFill>
                            <a:schemeClr val="tx1"/>
                          </a:solidFill>
                        </a:rPr>
                        <a:t>Converged core</a:t>
                      </a:r>
                    </a:p>
                    <a:p>
                      <a:pPr marL="171450" indent="-171450">
                        <a:buFont typeface="Arial" panose="020B0604020202020204" pitchFamily="34" charset="0"/>
                        <a:buChar char="•"/>
                      </a:pPr>
                      <a:r>
                        <a:rPr lang="en-GB" sz="1000" dirty="0">
                          <a:solidFill>
                            <a:schemeClr val="tx1"/>
                          </a:solidFill>
                        </a:rPr>
                        <a:t>Cloud RAN</a:t>
                      </a:r>
                    </a:p>
                    <a:p>
                      <a:pPr marL="171450" indent="-171450">
                        <a:buFont typeface="Arial" panose="020B0604020202020204" pitchFamily="34" charset="0"/>
                        <a:buChar char="•"/>
                      </a:pPr>
                      <a:r>
                        <a:rPr lang="en-GB" sz="1000" dirty="0">
                          <a:solidFill>
                            <a:schemeClr val="tx1"/>
                          </a:solidFill>
                        </a:rPr>
                        <a:t>Infrastructure investments</a:t>
                      </a:r>
                    </a:p>
                    <a:p>
                      <a:pPr marL="171450" indent="-171450">
                        <a:buFont typeface="Arial" panose="020B0604020202020204" pitchFamily="34" charset="0"/>
                        <a:buChar char="•"/>
                      </a:pPr>
                      <a:r>
                        <a:rPr lang="en-GB" sz="1000" dirty="0">
                          <a:solidFill>
                            <a:schemeClr val="tx1"/>
                          </a:solidFill>
                        </a:rPr>
                        <a:t>Network slicing</a:t>
                      </a:r>
                    </a:p>
                    <a:p>
                      <a:pPr marL="171450" indent="-171450">
                        <a:buFont typeface="Arial" panose="020B0604020202020204" pitchFamily="34" charset="0"/>
                        <a:buChar char="•"/>
                      </a:pPr>
                      <a:r>
                        <a:rPr lang="en-GB" sz="1000" dirty="0">
                          <a:solidFill>
                            <a:schemeClr val="tx1"/>
                          </a:solidFill>
                        </a:rPr>
                        <a:t>Optimising capex/opex</a:t>
                      </a:r>
                      <a:endParaRPr lang="en-US" sz="1000" dirty="0">
                        <a:solidFill>
                          <a:schemeClr val="tx1"/>
                        </a:solidFill>
                      </a:endParaRPr>
                    </a:p>
                  </a:txBody>
                  <a:tcPr/>
                </a:tc>
                <a:tc>
                  <a:txBody>
                    <a:bodyPr/>
                    <a:lstStyle/>
                    <a:p>
                      <a:r>
                        <a:rPr lang="en-GB" dirty="0">
                          <a:solidFill>
                            <a:schemeClr val="tx1"/>
                          </a:solidFill>
                        </a:rPr>
                        <a:t>Investment in 5G is the biggest single factor driving the telecoms software and services industry. Such investments drive software spending for the network itself, for network orchestration and automation and for improvements to OSS and BSS. </a:t>
                      </a:r>
                      <a:endParaRPr lang="en-US" dirty="0">
                        <a:solidFill>
                          <a:schemeClr val="tx1"/>
                        </a:solidFill>
                      </a:endParaRPr>
                    </a:p>
                  </a:txBody>
                  <a:tcPr/>
                </a:tc>
                <a:extLst>
                  <a:ext uri="{0D108BD9-81ED-4DB2-BD59-A6C34878D82A}">
                    <a16:rowId xmlns:a16="http://schemas.microsoft.com/office/drawing/2014/main" val="1368795039"/>
                  </a:ext>
                </a:extLst>
              </a:tr>
              <a:tr h="636610">
                <a:tc>
                  <a:txBody>
                    <a:bodyPr/>
                    <a:lstStyle/>
                    <a:p>
                      <a:r>
                        <a:rPr lang="en-GB" sz="1000" dirty="0"/>
                        <a:t>Cloud</a:t>
                      </a:r>
                      <a:endParaRPr lang="en-US" sz="10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chemeClr val="tx1"/>
                          </a:solidFill>
                        </a:rPr>
                        <a:t>Moving current payloads to public cloud</a:t>
                      </a:r>
                    </a:p>
                    <a:p>
                      <a:pPr marL="171450" indent="-171450">
                        <a:buFont typeface="Arial" panose="020B0604020202020204" pitchFamily="34" charset="0"/>
                        <a:buChar char="•"/>
                      </a:pPr>
                      <a:r>
                        <a:rPr lang="en-GB" sz="1000" dirty="0">
                          <a:solidFill>
                            <a:schemeClr val="tx1"/>
                          </a:solidFill>
                        </a:rPr>
                        <a:t>Cloud-native development</a:t>
                      </a:r>
                    </a:p>
                    <a:p>
                      <a:pPr marL="171450" indent="-171450">
                        <a:buFont typeface="Arial" panose="020B0604020202020204" pitchFamily="34" charset="0"/>
                        <a:buChar char="•"/>
                      </a:pPr>
                      <a:r>
                        <a:rPr lang="en-GB" sz="1000" dirty="0">
                          <a:solidFill>
                            <a:schemeClr val="tx1"/>
                          </a:solidFill>
                        </a:rPr>
                        <a:t>Cloud technology for telecoms networks</a:t>
                      </a:r>
                    </a:p>
                    <a:p>
                      <a:pPr marL="171450" indent="-171450">
                        <a:buFont typeface="Arial" panose="020B0604020202020204" pitchFamily="34" charset="0"/>
                        <a:buChar char="•"/>
                      </a:pPr>
                      <a:r>
                        <a:rPr lang="en-GB" sz="1000" dirty="0">
                          <a:solidFill>
                            <a:schemeClr val="tx1"/>
                          </a:solidFill>
                        </a:rPr>
                        <a:t>Platform data services/AI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chemeClr val="tx1"/>
                          </a:solidFill>
                        </a:rPr>
                        <a:t>Edge computing</a:t>
                      </a:r>
                    </a:p>
                  </a:txBody>
                  <a:tcPr/>
                </a:tc>
                <a:tc>
                  <a:txBody>
                    <a:bodyPr/>
                    <a:lstStyle/>
                    <a:p>
                      <a:r>
                        <a:rPr lang="en-GB" dirty="0">
                          <a:solidFill>
                            <a:schemeClr val="tx1"/>
                          </a:solidFill>
                        </a:rPr>
                        <a:t>Cloud is disrupting the way in which all industries work, including telecoms. The biggest near-term issue is moving existing payloads to the cloud. However, there is a greater emphasis on using software offered as a service, generally in the public cloud and for new cloud-native development, including of the network itself. </a:t>
                      </a:r>
                      <a:endParaRPr lang="en-US" dirty="0">
                        <a:solidFill>
                          <a:schemeClr val="tx1"/>
                        </a:solidFill>
                      </a:endParaRPr>
                    </a:p>
                  </a:txBody>
                  <a:tcPr/>
                </a:tc>
                <a:extLst>
                  <a:ext uri="{0D108BD9-81ED-4DB2-BD59-A6C34878D82A}">
                    <a16:rowId xmlns:a16="http://schemas.microsoft.com/office/drawing/2014/main" val="952044652"/>
                  </a:ext>
                </a:extLst>
              </a:tr>
              <a:tr h="636610">
                <a:tc>
                  <a:txBody>
                    <a:bodyPr/>
                    <a:lstStyle/>
                    <a:p>
                      <a:r>
                        <a:rPr lang="en-GB" sz="1000" dirty="0"/>
                        <a:t>Enterprise services</a:t>
                      </a:r>
                      <a:endParaRPr lang="en-US" sz="1000" dirty="0"/>
                    </a:p>
                  </a:txBody>
                  <a:tcPr/>
                </a:tc>
                <a:tc>
                  <a:txBody>
                    <a:bodyPr/>
                    <a:lstStyle/>
                    <a:p>
                      <a:pPr marL="171450" indent="-171450">
                        <a:buFont typeface="Arial" panose="020B0604020202020204" pitchFamily="34" charset="0"/>
                        <a:buChar char="•"/>
                      </a:pPr>
                      <a:r>
                        <a:rPr lang="en-GB" sz="1000" dirty="0">
                          <a:solidFill>
                            <a:schemeClr val="tx1"/>
                          </a:solidFill>
                        </a:rPr>
                        <a:t>SD-WAN</a:t>
                      </a:r>
                    </a:p>
                    <a:p>
                      <a:pPr marL="171450" indent="-171450">
                        <a:buFont typeface="Arial" panose="020B0604020202020204" pitchFamily="34" charset="0"/>
                        <a:buChar char="•"/>
                      </a:pPr>
                      <a:r>
                        <a:rPr lang="en-GB" sz="1000" dirty="0">
                          <a:solidFill>
                            <a:schemeClr val="tx1"/>
                          </a:solidFill>
                        </a:rPr>
                        <a:t>IoT ecosystems</a:t>
                      </a:r>
                    </a:p>
                    <a:p>
                      <a:pPr marL="171450" indent="-171450">
                        <a:buFont typeface="Arial" panose="020B0604020202020204" pitchFamily="34" charset="0"/>
                        <a:buChar char="•"/>
                      </a:pPr>
                      <a:r>
                        <a:rPr lang="en-GB" sz="1000" dirty="0">
                          <a:solidFill>
                            <a:schemeClr val="tx1"/>
                          </a:solidFill>
                        </a:rPr>
                        <a:t>Cloud IT services</a:t>
                      </a:r>
                    </a:p>
                    <a:p>
                      <a:pPr marL="171450" indent="-171450">
                        <a:buFont typeface="Arial" panose="020B0604020202020204" pitchFamily="34" charset="0"/>
                        <a:buChar char="•"/>
                      </a:pPr>
                      <a:r>
                        <a:rPr lang="en-GB" sz="1000" dirty="0">
                          <a:solidFill>
                            <a:schemeClr val="tx1"/>
                          </a:solidFill>
                        </a:rPr>
                        <a:t>Enterprise digital experience/self service</a:t>
                      </a:r>
                    </a:p>
                    <a:p>
                      <a:pPr marL="171450" indent="-171450">
                        <a:buFont typeface="Arial" panose="020B0604020202020204" pitchFamily="34" charset="0"/>
                        <a:buChar char="•"/>
                      </a:pPr>
                      <a:r>
                        <a:rPr lang="en-GB" sz="1000" dirty="0">
                          <a:solidFill>
                            <a:schemeClr val="tx1"/>
                          </a:solidFill>
                        </a:rPr>
                        <a:t>Private 5G</a:t>
                      </a:r>
                      <a:endParaRPr lang="en-US" sz="1000" dirty="0">
                        <a:solidFill>
                          <a:schemeClr val="tx1"/>
                        </a:solidFill>
                      </a:endParaRPr>
                    </a:p>
                  </a:txBody>
                  <a:tcPr/>
                </a:tc>
                <a:tc>
                  <a:txBody>
                    <a:bodyPr/>
                    <a:lstStyle/>
                    <a:p>
                      <a:r>
                        <a:rPr lang="en-GB" dirty="0">
                          <a:solidFill>
                            <a:schemeClr val="tx1"/>
                          </a:solidFill>
                        </a:rPr>
                        <a:t>CSPs are placing a greater emphasis on making money from enterprise services. There are a range of drivers including cloud IT services and IoT. SD-WAN provides lower costs and faster deployments, thereby enabling new use cases. Enterprises now expect self-service through a digital experience. </a:t>
                      </a:r>
                      <a:endParaRPr lang="en-US" dirty="0">
                        <a:solidFill>
                          <a:schemeClr val="tx1"/>
                        </a:solidFill>
                      </a:endParaRPr>
                    </a:p>
                  </a:txBody>
                  <a:tcPr/>
                </a:tc>
                <a:extLst>
                  <a:ext uri="{0D108BD9-81ED-4DB2-BD59-A6C34878D82A}">
                    <a16:rowId xmlns:a16="http://schemas.microsoft.com/office/drawing/2014/main" val="1897098496"/>
                  </a:ext>
                </a:extLst>
              </a:tr>
              <a:tr h="636610">
                <a:tc>
                  <a:txBody>
                    <a:bodyPr/>
                    <a:lstStyle/>
                    <a:p>
                      <a:r>
                        <a:rPr lang="en-GB" sz="1000" dirty="0"/>
                        <a:t>Digital transformation</a:t>
                      </a:r>
                      <a:endParaRPr lang="en-US" sz="1000" dirty="0"/>
                    </a:p>
                  </a:txBody>
                  <a:tcPr/>
                </a:tc>
                <a:tc>
                  <a:txBody>
                    <a:bodyPr/>
                    <a:lstStyle/>
                    <a:p>
                      <a:pPr marL="171450" indent="-171450">
                        <a:buFont typeface="Arial" panose="020B0604020202020204" pitchFamily="34" charset="0"/>
                        <a:buChar char="•"/>
                      </a:pPr>
                      <a:r>
                        <a:rPr lang="en-GB" sz="1000" dirty="0">
                          <a:solidFill>
                            <a:schemeClr val="tx1"/>
                          </a:solidFill>
                        </a:rPr>
                        <a:t>Digital experience</a:t>
                      </a:r>
                    </a:p>
                    <a:p>
                      <a:pPr marL="171450" indent="-171450">
                        <a:buFont typeface="Arial" panose="020B0604020202020204" pitchFamily="34" charset="0"/>
                        <a:buChar char="•"/>
                      </a:pPr>
                      <a:r>
                        <a:rPr lang="en-GB" sz="1000" dirty="0">
                          <a:solidFill>
                            <a:schemeClr val="tx1"/>
                          </a:solidFill>
                        </a:rPr>
                        <a:t>Automated customer journeys</a:t>
                      </a:r>
                    </a:p>
                    <a:p>
                      <a:pPr marL="171450" indent="-171450">
                        <a:buFont typeface="Arial" panose="020B0604020202020204" pitchFamily="34" charset="0"/>
                        <a:buChar char="•"/>
                      </a:pPr>
                      <a:r>
                        <a:rPr lang="en-GB" sz="1000" dirty="0">
                          <a:solidFill>
                            <a:schemeClr val="tx1"/>
                          </a:solidFill>
                        </a:rPr>
                        <a:t>Cloud-loop automation/lower TCO</a:t>
                      </a:r>
                    </a:p>
                    <a:p>
                      <a:pPr marL="171450" indent="-171450">
                        <a:buFont typeface="Arial" panose="020B0604020202020204" pitchFamily="34" charset="0"/>
                        <a:buChar char="•"/>
                      </a:pPr>
                      <a:r>
                        <a:rPr lang="en-GB" sz="1000" dirty="0">
                          <a:solidFill>
                            <a:schemeClr val="tx1"/>
                          </a:solidFill>
                        </a:rPr>
                        <a:t>Use of cloud services/SaaS </a:t>
                      </a:r>
                    </a:p>
                    <a:p>
                      <a:pPr marL="171450" indent="-171450">
                        <a:buFont typeface="Arial" panose="020B0604020202020204" pitchFamily="34" charset="0"/>
                        <a:buChar char="•"/>
                      </a:pPr>
                      <a:r>
                        <a:rPr lang="en-GB" sz="1000" dirty="0">
                          <a:solidFill>
                            <a:schemeClr val="tx1"/>
                          </a:solidFill>
                        </a:rPr>
                        <a:t>Culture change (to be like cloud providers)</a:t>
                      </a:r>
                    </a:p>
                  </a:txBody>
                  <a:tcPr/>
                </a:tc>
                <a:tc>
                  <a:txBody>
                    <a:bodyPr/>
                    <a:lstStyle/>
                    <a:p>
                      <a:r>
                        <a:rPr lang="en-GB" dirty="0">
                          <a:solidFill>
                            <a:schemeClr val="tx1"/>
                          </a:solidFill>
                        </a:rPr>
                        <a:t>The telecoms industry has been pushing digital transformation for some time and is now getting significant pay-off. Nearly all CSPs have deployed and are improving digital customer channels. Increased levels of automation lower network operational costs. All this has been made possible by underlying changes to enable the use of cloud methods and more cloud services. </a:t>
                      </a:r>
                      <a:endParaRPr lang="en-US" dirty="0">
                        <a:solidFill>
                          <a:schemeClr val="tx1"/>
                        </a:solidFill>
                      </a:endParaRPr>
                    </a:p>
                  </a:txBody>
                  <a:tcPr/>
                </a:tc>
                <a:extLst>
                  <a:ext uri="{0D108BD9-81ED-4DB2-BD59-A6C34878D82A}">
                    <a16:rowId xmlns:a16="http://schemas.microsoft.com/office/drawing/2014/main" val="2841222029"/>
                  </a:ext>
                </a:extLst>
              </a:tr>
              <a:tr h="636610">
                <a:tc>
                  <a:txBody>
                    <a:bodyPr/>
                    <a:lstStyle/>
                    <a:p>
                      <a:r>
                        <a:rPr lang="en-GB" sz="1000" dirty="0"/>
                        <a:t>Network disaggregation </a:t>
                      </a:r>
                      <a:endParaRPr lang="en-US" sz="1000" dirty="0"/>
                    </a:p>
                  </a:txBody>
                  <a:tcPr/>
                </a:tc>
                <a:tc>
                  <a:txBody>
                    <a:bodyPr/>
                    <a:lstStyle/>
                    <a:p>
                      <a:pPr marL="171450" indent="-171450">
                        <a:buFont typeface="Arial" panose="020B0604020202020204" pitchFamily="34" charset="0"/>
                        <a:buChar char="•"/>
                      </a:pPr>
                      <a:r>
                        <a:rPr lang="en-GB" sz="1000" dirty="0">
                          <a:solidFill>
                            <a:schemeClr val="tx1"/>
                          </a:solidFill>
                        </a:rPr>
                        <a:t>Impact of virtual networks</a:t>
                      </a:r>
                    </a:p>
                    <a:p>
                      <a:pPr marL="171450" indent="-171450">
                        <a:buFont typeface="Arial" panose="020B0604020202020204" pitchFamily="34" charset="0"/>
                        <a:buChar char="•"/>
                      </a:pPr>
                      <a:r>
                        <a:rPr lang="en-GB" sz="1000" dirty="0">
                          <a:solidFill>
                            <a:schemeClr val="tx1"/>
                          </a:solidFill>
                        </a:rPr>
                        <a:t>Infrastructure capex changes</a:t>
                      </a:r>
                    </a:p>
                    <a:p>
                      <a:pPr marL="171450" indent="-171450">
                        <a:buFont typeface="Arial" panose="020B0604020202020204" pitchFamily="34" charset="0"/>
                        <a:buChar char="•"/>
                      </a:pPr>
                      <a:r>
                        <a:rPr lang="en-GB" sz="1000" dirty="0">
                          <a:solidFill>
                            <a:schemeClr val="tx1"/>
                          </a:solidFill>
                        </a:rPr>
                        <a:t>Infrastructure as real estate </a:t>
                      </a:r>
                    </a:p>
                    <a:p>
                      <a:pPr marL="171450" indent="-171450">
                        <a:buFont typeface="Arial" panose="020B0604020202020204" pitchFamily="34" charset="0"/>
                        <a:buChar char="•"/>
                      </a:pPr>
                      <a:r>
                        <a:rPr lang="en-GB" sz="1000" dirty="0">
                          <a:solidFill>
                            <a:schemeClr val="tx1"/>
                          </a:solidFill>
                        </a:rPr>
                        <a:t>Cell densification</a:t>
                      </a:r>
                    </a:p>
                    <a:p>
                      <a:pPr marL="171450" indent="-171450">
                        <a:buFont typeface="Arial" panose="020B0604020202020204" pitchFamily="34" charset="0"/>
                        <a:buChar char="•"/>
                      </a:pPr>
                      <a:r>
                        <a:rPr lang="en-GB" sz="1000" dirty="0">
                          <a:solidFill>
                            <a:schemeClr val="tx1"/>
                          </a:solidFill>
                        </a:rPr>
                        <a:t>Private 5G</a:t>
                      </a:r>
                      <a:endParaRPr lang="en-US" sz="1000" dirty="0">
                        <a:solidFill>
                          <a:schemeClr val="tx1"/>
                        </a:solidFill>
                      </a:endParaRPr>
                    </a:p>
                  </a:txBody>
                  <a:tcPr/>
                </a:tc>
                <a:tc>
                  <a:txBody>
                    <a:bodyPr/>
                    <a:lstStyle/>
                    <a:p>
                      <a:r>
                        <a:rPr lang="en-GB" dirty="0">
                          <a:solidFill>
                            <a:schemeClr val="tx1"/>
                          </a:solidFill>
                        </a:rPr>
                        <a:t>Digital transformation has led to network disaggregation. The full vertical integration of networks and services is no longer necessary nor always efficient. Investors such as towercos, fibrecos and hosting centres provide wholesale access to fundamental infrastructure used by many retail service providers.</a:t>
                      </a:r>
                      <a:endParaRPr lang="en-US" dirty="0">
                        <a:solidFill>
                          <a:schemeClr val="tx1"/>
                        </a:solidFill>
                      </a:endParaRPr>
                    </a:p>
                  </a:txBody>
                  <a:tcPr/>
                </a:tc>
                <a:extLst>
                  <a:ext uri="{0D108BD9-81ED-4DB2-BD59-A6C34878D82A}">
                    <a16:rowId xmlns:a16="http://schemas.microsoft.com/office/drawing/2014/main" val="2727136184"/>
                  </a:ext>
                </a:extLst>
              </a:tr>
            </a:tbl>
          </a:graphicData>
        </a:graphic>
      </p:graphicFrame>
      <p:sp>
        <p:nvSpPr>
          <p:cNvPr id="3" name="Text Placeholder 2">
            <a:extLst>
              <a:ext uri="{FF2B5EF4-FFF2-40B4-BE49-F238E27FC236}">
                <a16:creationId xmlns:a16="http://schemas.microsoft.com/office/drawing/2014/main" id="{3C74F230-8776-4867-9E9A-640980B82AF9}"/>
              </a:ext>
            </a:extLst>
          </p:cNvPr>
          <p:cNvSpPr>
            <a:spLocks noGrp="1"/>
          </p:cNvSpPr>
          <p:nvPr>
            <p:ph type="body" sz="quarter" idx="16"/>
          </p:nvPr>
        </p:nvSpPr>
        <p:spPr/>
        <p:txBody>
          <a:bodyPr/>
          <a:lstStyle/>
          <a:p>
            <a:r>
              <a:rPr lang="en-GB" dirty="0"/>
              <a:t>Figure 29: key drivers of the telecoms software and services industry</a:t>
            </a:r>
          </a:p>
        </p:txBody>
      </p:sp>
      <p:sp>
        <p:nvSpPr>
          <p:cNvPr id="4" name="Slide Number Placeholder 3">
            <a:extLst>
              <a:ext uri="{FF2B5EF4-FFF2-40B4-BE49-F238E27FC236}">
                <a16:creationId xmlns:a16="http://schemas.microsoft.com/office/drawing/2014/main" id="{F267B7AA-8888-4861-9B73-88500756B78F}"/>
              </a:ext>
            </a:extLst>
          </p:cNvPr>
          <p:cNvSpPr>
            <a:spLocks noGrp="1"/>
          </p:cNvSpPr>
          <p:nvPr>
            <p:ph type="sldNum" sz="quarter" idx="4"/>
          </p:nvPr>
        </p:nvSpPr>
        <p:spPr/>
        <p:txBody>
          <a:bodyPr/>
          <a:lstStyle/>
          <a:p>
            <a:fld id="{E78626B2-E168-480E-BAE6-B60060C6AB83}" type="slidenum">
              <a:rPr lang="en-GB" smtClean="0"/>
              <a:pPr/>
              <a:t>24</a:t>
            </a:fld>
            <a:endParaRPr lang="en-GB" dirty="0"/>
          </a:p>
        </p:txBody>
      </p:sp>
      <p:sp>
        <p:nvSpPr>
          <p:cNvPr id="5" name="Title 4">
            <a:extLst>
              <a:ext uri="{FF2B5EF4-FFF2-40B4-BE49-F238E27FC236}">
                <a16:creationId xmlns:a16="http://schemas.microsoft.com/office/drawing/2014/main" id="{18446E2C-6796-417F-94CE-C8C4856C5523}"/>
              </a:ext>
            </a:extLst>
          </p:cNvPr>
          <p:cNvSpPr>
            <a:spLocks noGrp="1"/>
          </p:cNvSpPr>
          <p:nvPr>
            <p:ph type="title"/>
          </p:nvPr>
        </p:nvSpPr>
        <p:spPr/>
        <p:txBody>
          <a:bodyPr/>
          <a:lstStyle/>
          <a:p>
            <a:r>
              <a:rPr lang="en-GB" dirty="0"/>
              <a:t>Overall telecoms services: </a:t>
            </a:r>
            <a:r>
              <a:rPr lang="en-GB" dirty="0">
                <a:solidFill>
                  <a:schemeClr val="accent2"/>
                </a:solidFill>
              </a:rPr>
              <a:t>key industry drivers</a:t>
            </a:r>
          </a:p>
        </p:txBody>
      </p:sp>
    </p:spTree>
    <p:extLst>
      <p:ext uri="{BB962C8B-B14F-4D97-AF65-F5344CB8AC3E}">
        <p14:creationId xmlns:p14="http://schemas.microsoft.com/office/powerpoint/2010/main" val="3212958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8" name="think-cell Slide" r:id="rId6" imgW="270" imgH="270" progId="TCLayout.ActiveDocument.1">
                  <p:embed/>
                </p:oleObj>
              </mc:Choice>
              <mc:Fallback>
                <p:oleObj name="think-cell Slide" r:id="rId6" imgW="270" imgH="270" progId="TCLayout.ActiveDocument.1">
                  <p:embed/>
                  <p:pic>
                    <p:nvPicPr>
                      <p:cNvPr id="6" name="Object 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ts val="2000"/>
              </a:lnSpc>
            </a:pPr>
            <a:endParaRPr lang="en-GB" sz="1600" dirty="0">
              <a:latin typeface="Franklin Gothic Book" panose="020B0503020102020204" pitchFamily="34" charset="0"/>
              <a:sym typeface="Franklin Gothic Book" panose="020B0503020102020204" pitchFamily="34" charset="0"/>
            </a:endParaRPr>
          </a:p>
        </p:txBody>
      </p:sp>
      <p:graphicFrame>
        <p:nvGraphicFramePr>
          <p:cNvPr id="8" name="Table Placeholder 11">
            <a:extLst>
              <a:ext uri="{FF2B5EF4-FFF2-40B4-BE49-F238E27FC236}">
                <a16:creationId xmlns:a16="http://schemas.microsoft.com/office/drawing/2014/main" id="{29C0B474-D215-4A44-A108-54E7CEB39590}"/>
              </a:ext>
            </a:extLst>
          </p:cNvPr>
          <p:cNvGraphicFramePr>
            <a:graphicFrameLocks noGrp="1"/>
          </p:cNvGraphicFramePr>
          <p:nvPr>
            <p:ph type="tbl" sz="quarter" idx="10"/>
            <p:extLst>
              <p:ext uri="{D42A27DB-BD31-4B8C-83A1-F6EECF244321}">
                <p14:modId xmlns:p14="http://schemas.microsoft.com/office/powerpoint/2010/main" val="3624895066"/>
              </p:ext>
            </p:extLst>
          </p:nvPr>
        </p:nvGraphicFramePr>
        <p:xfrm>
          <a:off x="2760663" y="1671638"/>
          <a:ext cx="5656050" cy="2592000"/>
        </p:xfrm>
        <a:graphic>
          <a:graphicData uri="http://schemas.openxmlformats.org/drawingml/2006/table">
            <a:tbl>
              <a:tblPr firstRow="1" bandRow="1">
                <a:tableStyleId>{5C22544A-7EE6-4342-B048-85BDC9FD1C3A}</a:tableStyleId>
              </a:tblPr>
              <a:tblGrid>
                <a:gridCol w="5656050">
                  <a:extLst>
                    <a:ext uri="{9D8B030D-6E8A-4147-A177-3AD203B41FA5}">
                      <a16:colId xmlns:a16="http://schemas.microsoft.com/office/drawing/2014/main" val="20000"/>
                    </a:ext>
                  </a:extLst>
                </a:gridCol>
              </a:tblGrid>
              <a:tr h="432000">
                <a:tc>
                  <a:txBody>
                    <a:bodyPr/>
                    <a:lstStyle/>
                    <a:p>
                      <a:r>
                        <a:rPr lang="en-GB" sz="1400" b="0" spc="20" baseline="0" dirty="0">
                          <a:solidFill>
                            <a:schemeClr val="tx1"/>
                          </a:solidFill>
                          <a:latin typeface="Franklin Gothic Book" panose="020B0503020102020204" pitchFamily="34" charset="0"/>
                        </a:rPr>
                        <a:t>Executive summary</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2000">
                <a:tc>
                  <a:txBody>
                    <a:bodyPr/>
                    <a:lstStyle/>
                    <a:p>
                      <a:r>
                        <a:rPr lang="en-GB" sz="1400" b="0" spc="20" baseline="0" dirty="0">
                          <a:solidFill>
                            <a:schemeClr val="tx1"/>
                          </a:solidFill>
                          <a:latin typeface="Franklin Gothic Book" panose="020B0503020102020204" pitchFamily="34" charset="0"/>
                        </a:rPr>
                        <a:t>Market shares</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00">
                <a:tc>
                  <a:txBody>
                    <a:bodyPr/>
                    <a:lstStyle/>
                    <a:p>
                      <a:r>
                        <a:rPr lang="en-GB" sz="1400" b="0" spc="20" baseline="0" dirty="0">
                          <a:solidFill>
                            <a:schemeClr val="tx1"/>
                          </a:solidFill>
                          <a:latin typeface="Franklin Gothic Book" panose="020B0503020102020204" pitchFamily="34" charset="0"/>
                        </a:rPr>
                        <a:t>Overall telecoms market context</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438591"/>
                  </a:ext>
                </a:extLst>
              </a:tr>
              <a:tr h="432000">
                <a:tc>
                  <a:txBody>
                    <a:bodyPr/>
                    <a:lstStyle/>
                    <a:p>
                      <a:r>
                        <a:rPr lang="en-GB" sz="1400" b="1" spc="20" baseline="0" dirty="0">
                          <a:solidFill>
                            <a:schemeClr val="tx1"/>
                          </a:solidFill>
                          <a:latin typeface="Franklin Gothic Book" panose="020B0503020102020204" pitchFamily="34" charset="0"/>
                        </a:rPr>
                        <a:t>Vendor analysis</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4"/>
                  </a:ext>
                </a:extLst>
              </a:tr>
              <a:tr h="432000">
                <a:tc>
                  <a:txBody>
                    <a:bodyPr/>
                    <a:lstStyle/>
                    <a:p>
                      <a:r>
                        <a:rPr lang="en-GB" sz="1400" b="0" spc="20" baseline="0" dirty="0">
                          <a:solidFill>
                            <a:schemeClr val="tx1"/>
                          </a:solidFill>
                          <a:latin typeface="Franklin Gothic Book" panose="020B0503020102020204" pitchFamily="34" charset="0"/>
                        </a:rPr>
                        <a:t>Market definition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spc="20" baseline="0" dirty="0">
                          <a:solidFill>
                            <a:schemeClr val="tx1"/>
                          </a:solidFill>
                          <a:latin typeface="Franklin Gothic Book" panose="020B0503020102020204" pitchFamily="34" charset="0"/>
                        </a:rPr>
                        <a:t>About the author and Analysys Mason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451358"/>
                  </a:ext>
                </a:extLst>
              </a:tr>
            </a:tbl>
          </a:graphicData>
        </a:graphic>
      </p:graphicFrame>
    </p:spTree>
    <p:extLst>
      <p:ext uri="{BB962C8B-B14F-4D97-AF65-F5344CB8AC3E}">
        <p14:creationId xmlns:p14="http://schemas.microsoft.com/office/powerpoint/2010/main" val="1337266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Accenture</a:t>
            </a:r>
          </a:p>
        </p:txBody>
      </p:sp>
      <p:sp>
        <p:nvSpPr>
          <p:cNvPr id="3" name="Text Placeholder 2"/>
          <p:cNvSpPr>
            <a:spLocks noGrp="1"/>
          </p:cNvSpPr>
          <p:nvPr>
            <p:ph type="body" sz="quarter" idx="10"/>
          </p:nvPr>
        </p:nvSpPr>
        <p:spPr/>
        <p:txBody>
          <a:bodyPr/>
          <a:lstStyle/>
          <a:p>
            <a:r>
              <a:rPr lang="en-GB" dirty="0"/>
              <a:t>www.accenture.com</a:t>
            </a:r>
          </a:p>
        </p:txBody>
      </p:sp>
      <p:sp>
        <p:nvSpPr>
          <p:cNvPr id="4" name="Text Placeholder 3"/>
          <p:cNvSpPr>
            <a:spLocks noGrp="1"/>
          </p:cNvSpPr>
          <p:nvPr>
            <p:ph type="body" sz="quarter" idx="29"/>
          </p:nvPr>
        </p:nvSpPr>
        <p:spPr/>
        <p:txBody>
          <a:bodyPr/>
          <a:lstStyle/>
          <a:p>
            <a:r>
              <a:rPr lang="en-GB" dirty="0"/>
              <a:t>Accenture offers a range of services to the telecoms sector, including strategy and business consulting, outsourced operations and systems integration services.</a:t>
            </a:r>
          </a:p>
          <a:p>
            <a:r>
              <a:rPr lang="en-GB" dirty="0"/>
              <a:t>Its monetisation platform capabilities include support for convergent charging, billing support for enterprise customers and support for hybrid billing use cases. </a:t>
            </a:r>
          </a:p>
          <a:p>
            <a:r>
              <a:rPr lang="en-GB" dirty="0"/>
              <a:t>It also offers support for the effective monetisation of digital economy services, including IoT/M2M, as well as an extensive array of use cases around billing and charging for all sizes of CSP.</a:t>
            </a:r>
            <a:endParaRPr lang="en-GB" sz="500" dirty="0"/>
          </a:p>
        </p:txBody>
      </p:sp>
      <p:sp>
        <p:nvSpPr>
          <p:cNvPr id="5" name="Text Placeholder 4"/>
          <p:cNvSpPr>
            <a:spLocks noGrp="1"/>
          </p:cNvSpPr>
          <p:nvPr>
            <p:ph type="body" sz="quarter" idx="30"/>
          </p:nvPr>
        </p:nvSpPr>
        <p:spPr/>
        <p:txBody>
          <a:bodyPr/>
          <a:lstStyle/>
          <a:p>
            <a:r>
              <a:rPr lang="en-GB" dirty="0"/>
              <a:t>Accenture has deployed monetisation platforms solutions at over 230 CSPs worldwide, which together support around 250 million subscribers.</a:t>
            </a:r>
          </a:p>
          <a:p>
            <a:r>
              <a:rPr lang="en-GB" dirty="0"/>
              <a:t>It has also been involved in the  support and development of digital transformation programmes at multiple Tier-1 CSPs, giving it experience in supporting CSPs that are beginning their journeys to become digital service providers (DSPs).</a:t>
            </a:r>
          </a:p>
          <a:p>
            <a:r>
              <a:rPr lang="en-GB" dirty="0"/>
              <a:t>Digital transformation is driving CSPs to transform their workforces, which provides an advantage to companies such as Accenture that have experience in organisational change.</a:t>
            </a:r>
          </a:p>
        </p:txBody>
      </p:sp>
      <p:sp>
        <p:nvSpPr>
          <p:cNvPr id="6" name="Text Placeholder 5"/>
          <p:cNvSpPr>
            <a:spLocks noGrp="1"/>
          </p:cNvSpPr>
          <p:nvPr>
            <p:ph type="body" sz="quarter" idx="31"/>
          </p:nvPr>
        </p:nvSpPr>
        <p:spPr/>
        <p:txBody>
          <a:bodyPr/>
          <a:lstStyle/>
          <a:p>
            <a:r>
              <a:rPr lang="en-GB" dirty="0"/>
              <a:t>1989</a:t>
            </a:r>
          </a:p>
        </p:txBody>
      </p:sp>
      <p:sp>
        <p:nvSpPr>
          <p:cNvPr id="8" name="Text Placeholder 7"/>
          <p:cNvSpPr>
            <a:spLocks noGrp="1"/>
          </p:cNvSpPr>
          <p:nvPr>
            <p:ph type="body" sz="quarter" idx="33"/>
          </p:nvPr>
        </p:nvSpPr>
        <p:spPr/>
        <p:txBody>
          <a:bodyPr/>
          <a:lstStyle/>
          <a:p>
            <a:r>
              <a:rPr lang="en-GB" dirty="0"/>
              <a:t>Focus on expanding its footprint worldwide.</a:t>
            </a:r>
          </a:p>
        </p:txBody>
      </p:sp>
      <p:sp>
        <p:nvSpPr>
          <p:cNvPr id="9" name="Text Placeholder 8"/>
          <p:cNvSpPr>
            <a:spLocks noGrp="1"/>
          </p:cNvSpPr>
          <p:nvPr>
            <p:ph type="body" sz="quarter" idx="34"/>
          </p:nvPr>
        </p:nvSpPr>
        <p:spPr/>
        <p:txBody>
          <a:bodyPr/>
          <a:lstStyle/>
          <a:p>
            <a:r>
              <a:rPr lang="en-GB" dirty="0"/>
              <a:t>Leading provider of professional services across multiple telecoms segments. Well-regarded expertise in integration, deployment and managed services as well as organisation and culture change.</a:t>
            </a:r>
          </a:p>
        </p:txBody>
      </p:sp>
      <p:sp>
        <p:nvSpPr>
          <p:cNvPr id="10" name="Text Placeholder 9"/>
          <p:cNvSpPr>
            <a:spLocks noGrp="1"/>
          </p:cNvSpPr>
          <p:nvPr>
            <p:ph type="body" sz="quarter" idx="35"/>
          </p:nvPr>
        </p:nvSpPr>
        <p:spPr/>
        <p:txBody>
          <a:bodyPr/>
          <a:lstStyle/>
          <a:p>
            <a:r>
              <a:rPr lang="en-GB" dirty="0"/>
              <a:t>The company will continue to expand and build relationships with established and emerging software vendors.</a:t>
            </a:r>
          </a:p>
        </p:txBody>
      </p:sp>
      <p:sp>
        <p:nvSpPr>
          <p:cNvPr id="11" name="Text Placeholder 10"/>
          <p:cNvSpPr>
            <a:spLocks noGrp="1"/>
          </p:cNvSpPr>
          <p:nvPr>
            <p:ph type="body" sz="quarter" idx="36"/>
          </p:nvPr>
        </p:nvSpPr>
        <p:spPr/>
        <p:txBody>
          <a:bodyPr/>
          <a:lstStyle/>
          <a:p>
            <a:pPr marL="138113" indent="-138113">
              <a:buSzPct val="100000"/>
            </a:pPr>
            <a:endParaRPr lang="en-GB" dirty="0"/>
          </a:p>
          <a:p>
            <a:pPr marL="138113" indent="-138113">
              <a:buSzPct val="100000"/>
            </a:pPr>
            <a:r>
              <a:rPr lang="en-GB" dirty="0"/>
              <a:t>Nokia</a:t>
            </a:r>
          </a:p>
          <a:p>
            <a:pPr marL="138113" indent="-138113">
              <a:buSzPct val="100000"/>
            </a:pPr>
            <a:r>
              <a:rPr lang="en-GB" dirty="0"/>
              <a:t>Oracle</a:t>
            </a:r>
          </a:p>
          <a:p>
            <a:pPr marL="138113" indent="-138113">
              <a:buSzPct val="100000"/>
            </a:pPr>
            <a:r>
              <a:rPr lang="en-GB" dirty="0"/>
              <a:t>SAP</a:t>
            </a:r>
          </a:p>
        </p:txBody>
      </p:sp>
      <p:sp>
        <p:nvSpPr>
          <p:cNvPr id="12" name="Text Placeholder 11"/>
          <p:cNvSpPr>
            <a:spLocks noGrp="1"/>
          </p:cNvSpPr>
          <p:nvPr>
            <p:ph type="body" sz="quarter" idx="37"/>
          </p:nvPr>
        </p:nvSpPr>
        <p:spPr/>
        <p:txBody>
          <a:bodyPr/>
          <a:lstStyle/>
          <a:p>
            <a:r>
              <a:rPr lang="en-GB" dirty="0"/>
              <a:t>Accenture is a global professional services firm that offers consulting and operational services to multiple sectors,  including banking, retail and telecoms.</a:t>
            </a:r>
          </a:p>
        </p:txBody>
      </p:sp>
      <p:sp>
        <p:nvSpPr>
          <p:cNvPr id="13" name="Text Placeholder 12"/>
          <p:cNvSpPr>
            <a:spLocks noGrp="1"/>
          </p:cNvSpPr>
          <p:nvPr>
            <p:ph type="body" sz="quarter" idx="38"/>
          </p:nvPr>
        </p:nvSpPr>
        <p:spPr/>
        <p:txBody>
          <a:bodyPr/>
          <a:lstStyle/>
          <a:p>
            <a:r>
              <a:rPr lang="en-GB" dirty="0"/>
              <a:t>Dublin (HQ)</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2857" y="3935328"/>
            <a:ext cx="109728" cy="152400"/>
          </a:xfrm>
          <a:prstGeom prst="rect">
            <a:avLst/>
          </a:prstGeom>
        </p:spPr>
      </p:pic>
      <p:sp>
        <p:nvSpPr>
          <p:cNvPr id="17" name="Text Placeholder 24"/>
          <p:cNvSpPr>
            <a:spLocks noGrp="1"/>
          </p:cNvSpPr>
          <p:nvPr>
            <p:ph type="body" sz="quarter" idx="32"/>
          </p:nvPr>
        </p:nvSpPr>
        <p:spPr>
          <a:xfrm>
            <a:off x="7672210" y="344488"/>
            <a:ext cx="1868665" cy="338137"/>
          </a:xfrm>
        </p:spPr>
        <p:txBody>
          <a:bodyPr/>
          <a:lstStyle/>
          <a:p>
            <a:r>
              <a:rPr lang="en-GB" dirty="0"/>
              <a:t>MONETISATION</a:t>
            </a:r>
            <a:br>
              <a:rPr lang="en-GB" dirty="0"/>
            </a:br>
            <a:r>
              <a:rPr lang="en-GB" dirty="0"/>
              <a:t>PLATFORMS</a:t>
            </a:r>
          </a:p>
        </p:txBody>
      </p:sp>
    </p:spTree>
    <p:extLst>
      <p:ext uri="{BB962C8B-B14F-4D97-AF65-F5344CB8AC3E}">
        <p14:creationId xmlns:p14="http://schemas.microsoft.com/office/powerpoint/2010/main" val="1844215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GB" dirty="0"/>
              <a:t>Amdocs</a:t>
            </a:r>
          </a:p>
        </p:txBody>
      </p:sp>
      <p:sp>
        <p:nvSpPr>
          <p:cNvPr id="21" name="Text Placeholder 20"/>
          <p:cNvSpPr>
            <a:spLocks noGrp="1"/>
          </p:cNvSpPr>
          <p:nvPr>
            <p:ph type="body" sz="quarter" idx="10"/>
          </p:nvPr>
        </p:nvSpPr>
        <p:spPr/>
        <p:txBody>
          <a:bodyPr/>
          <a:lstStyle/>
          <a:p>
            <a:r>
              <a:rPr lang="en-GB" dirty="0"/>
              <a:t>www.amdocs.com</a:t>
            </a:r>
          </a:p>
        </p:txBody>
      </p:sp>
      <p:sp>
        <p:nvSpPr>
          <p:cNvPr id="22" name="Text Placeholder 21"/>
          <p:cNvSpPr>
            <a:spLocks noGrp="1"/>
          </p:cNvSpPr>
          <p:nvPr>
            <p:ph type="body" sz="quarter" idx="29"/>
          </p:nvPr>
        </p:nvSpPr>
        <p:spPr>
          <a:xfrm>
            <a:off x="655651" y="2178050"/>
            <a:ext cx="1828800" cy="3608453"/>
          </a:xfrm>
        </p:spPr>
        <p:txBody>
          <a:bodyPr/>
          <a:lstStyle/>
          <a:p>
            <a:r>
              <a:rPr lang="en-US" dirty="0"/>
              <a:t>CES20 includes Amdocs’s microservices-based, 5G-ready charging and billing products targeting media and communications providers. </a:t>
            </a:r>
          </a:p>
          <a:p>
            <a:r>
              <a:rPr lang="en-US" dirty="0"/>
              <a:t>Amdocs RevenueONE is a cloud-native, open, agile solution for monetising 5G services, IoT and smart spaces and the digital ecosystem.</a:t>
            </a:r>
          </a:p>
          <a:p>
            <a:r>
              <a:rPr lang="en-GB" dirty="0"/>
              <a:t>Amdocs CatalogONE is a cloud-native catalogue solution for BSS and OSS. </a:t>
            </a:r>
          </a:p>
          <a:p>
            <a:r>
              <a:rPr lang="en-US" dirty="0"/>
              <a:t>Amdocs Optima is a digital BSS suite covering care, commerce, billing and charging targeted at Tier-2/3 CSPs and MVNOs.</a:t>
            </a:r>
          </a:p>
          <a:p>
            <a:pPr marL="171450" indent="-171450">
              <a:defRPr/>
            </a:pPr>
            <a:r>
              <a:rPr lang="en-US" dirty="0"/>
              <a:t>Amdocs Vindicia is a SaaS billing platform for managing the end-to-end subscription business lifecycle.</a:t>
            </a:r>
          </a:p>
          <a:p>
            <a:pPr marL="171450" indent="-171450">
              <a:defRPr/>
            </a:pPr>
            <a:r>
              <a:rPr lang="en-GB" dirty="0"/>
              <a:t>Amdocs also offers vendor-agnostic professional services.</a:t>
            </a:r>
          </a:p>
        </p:txBody>
      </p:sp>
      <p:sp>
        <p:nvSpPr>
          <p:cNvPr id="23" name="Text Placeholder 22"/>
          <p:cNvSpPr>
            <a:spLocks noGrp="1"/>
          </p:cNvSpPr>
          <p:nvPr>
            <p:ph type="body" sz="quarter" idx="30"/>
          </p:nvPr>
        </p:nvSpPr>
        <p:spPr/>
        <p:txBody>
          <a:bodyPr/>
          <a:lstStyle/>
          <a:p>
            <a:r>
              <a:rPr lang="en-GB" dirty="0"/>
              <a:t>Amdocs leads the monetisation platforms market by a wide margin. </a:t>
            </a:r>
          </a:p>
          <a:p>
            <a:r>
              <a:rPr lang="en-GB" dirty="0"/>
              <a:t>Amdocs has more than 300 CSP customers worldwide. The top 10 customers account for 65% of Amdocs’s total revenue, which highlights Amdocs’s key role in the Tier-1 CSP segment, especially in developed regions.</a:t>
            </a:r>
          </a:p>
          <a:p>
            <a:r>
              <a:rPr lang="en-US" dirty="0"/>
              <a:t>Amdocs plans to position RevenueONE as the extensive, all-inclusive monetisation platform for leading-edge CSPs with large operations. It will position its Optima monetisation offering as an alternative for Tier-3–5 CSPs and MVNO/Es, especially in emerging markets.</a:t>
            </a:r>
          </a:p>
          <a:p>
            <a:r>
              <a:rPr lang="en-GB" dirty="0"/>
              <a:t>Amdocs’s acquisition of Openet in 2020 has not been considered for this report.</a:t>
            </a:r>
            <a:endParaRPr lang="en-US" dirty="0"/>
          </a:p>
        </p:txBody>
      </p:sp>
      <p:sp>
        <p:nvSpPr>
          <p:cNvPr id="24" name="Text Placeholder 23"/>
          <p:cNvSpPr>
            <a:spLocks noGrp="1"/>
          </p:cNvSpPr>
          <p:nvPr>
            <p:ph type="body" sz="quarter" idx="31"/>
          </p:nvPr>
        </p:nvSpPr>
        <p:spPr/>
        <p:txBody>
          <a:bodyPr/>
          <a:lstStyle/>
          <a:p>
            <a:r>
              <a:rPr lang="en-GB" dirty="0"/>
              <a:t>1982</a:t>
            </a:r>
          </a:p>
        </p:txBody>
      </p:sp>
      <p:sp>
        <p:nvSpPr>
          <p:cNvPr id="26" name="Text Placeholder 25"/>
          <p:cNvSpPr>
            <a:spLocks noGrp="1"/>
          </p:cNvSpPr>
          <p:nvPr>
            <p:ph type="body" sz="quarter" idx="33"/>
          </p:nvPr>
        </p:nvSpPr>
        <p:spPr>
          <a:xfrm>
            <a:off x="3605980" y="5247168"/>
            <a:ext cx="3354388" cy="399369"/>
          </a:xfrm>
        </p:spPr>
        <p:txBody>
          <a:bodyPr anchor="t"/>
          <a:lstStyle/>
          <a:p>
            <a:r>
              <a:rPr lang="en-GB" dirty="0"/>
              <a:t>Amdocs serves over 350 communications, pay-TV, entertainment and media industry service providers across 85 countries.</a:t>
            </a:r>
          </a:p>
        </p:txBody>
      </p:sp>
      <p:sp>
        <p:nvSpPr>
          <p:cNvPr id="27" name="Text Placeholder 26"/>
          <p:cNvSpPr>
            <a:spLocks noGrp="1"/>
          </p:cNvSpPr>
          <p:nvPr>
            <p:ph type="body" sz="quarter" idx="34"/>
          </p:nvPr>
        </p:nvSpPr>
        <p:spPr/>
        <p:txBody>
          <a:bodyPr/>
          <a:lstStyle/>
          <a:p>
            <a:r>
              <a:rPr lang="en-GB" dirty="0"/>
              <a:t>Amdocs has evolved its portfolio to be a fully cloud-native, 5G-ready, open and modular microservices-based platform.</a:t>
            </a:r>
          </a:p>
        </p:txBody>
      </p:sp>
      <p:sp>
        <p:nvSpPr>
          <p:cNvPr id="28" name="Text Placeholder 27"/>
          <p:cNvSpPr>
            <a:spLocks noGrp="1"/>
          </p:cNvSpPr>
          <p:nvPr>
            <p:ph type="body" sz="quarter" idx="35"/>
          </p:nvPr>
        </p:nvSpPr>
        <p:spPr>
          <a:xfrm>
            <a:off x="3656659" y="6186015"/>
            <a:ext cx="3354388" cy="365125"/>
          </a:xfrm>
        </p:spPr>
        <p:txBody>
          <a:bodyPr/>
          <a:lstStyle/>
          <a:p>
            <a:r>
              <a:rPr lang="en-GB" dirty="0"/>
              <a:t>Amdocs has a diverse customer base supported by a broad portfolio of product offerings and is backed by competent professional services.  </a:t>
            </a:r>
          </a:p>
        </p:txBody>
      </p:sp>
      <p:sp>
        <p:nvSpPr>
          <p:cNvPr id="29" name="Text Placeholder 28"/>
          <p:cNvSpPr>
            <a:spLocks noGrp="1"/>
          </p:cNvSpPr>
          <p:nvPr>
            <p:ph type="body" sz="quarter" idx="36"/>
          </p:nvPr>
        </p:nvSpPr>
        <p:spPr/>
        <p:txBody>
          <a:bodyPr/>
          <a:lstStyle/>
          <a:p>
            <a:endParaRPr lang="en-GB" dirty="0"/>
          </a:p>
          <a:p>
            <a:r>
              <a:rPr lang="en-GB" dirty="0"/>
              <a:t>AWS</a:t>
            </a:r>
          </a:p>
          <a:p>
            <a:r>
              <a:rPr lang="en-GB" dirty="0"/>
              <a:t>Microsoft</a:t>
            </a:r>
          </a:p>
          <a:p>
            <a:r>
              <a:rPr lang="en-GB" dirty="0"/>
              <a:t>Google</a:t>
            </a:r>
          </a:p>
          <a:p>
            <a:r>
              <a:rPr lang="en-GB" dirty="0"/>
              <a:t>VMWare</a:t>
            </a:r>
          </a:p>
        </p:txBody>
      </p:sp>
      <p:sp>
        <p:nvSpPr>
          <p:cNvPr id="30" name="Text Placeholder 29"/>
          <p:cNvSpPr>
            <a:spLocks noGrp="1"/>
          </p:cNvSpPr>
          <p:nvPr>
            <p:ph type="body" sz="quarter" idx="37"/>
          </p:nvPr>
        </p:nvSpPr>
        <p:spPr/>
        <p:txBody>
          <a:bodyPr/>
          <a:lstStyle/>
          <a:p>
            <a:r>
              <a:rPr lang="en-GB" dirty="0"/>
              <a:t>Amdocs is a leading software product and services company specialising in BSS and OSS for the telecoms, media and entertainment industries.</a:t>
            </a:r>
          </a:p>
        </p:txBody>
      </p:sp>
      <p:sp>
        <p:nvSpPr>
          <p:cNvPr id="31" name="Text Placeholder 30"/>
          <p:cNvSpPr>
            <a:spLocks noGrp="1"/>
          </p:cNvSpPr>
          <p:nvPr>
            <p:ph type="body" sz="quarter" idx="38"/>
          </p:nvPr>
        </p:nvSpPr>
        <p:spPr/>
        <p:txBody>
          <a:bodyPr/>
          <a:lstStyle/>
          <a:p>
            <a:r>
              <a:rPr lang="en-GB" dirty="0"/>
              <a:t>Chesterfield, MO (HQ)</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0279" y="4022817"/>
            <a:ext cx="109728" cy="152400"/>
          </a:xfrm>
          <a:prstGeom prst="rect">
            <a:avLst/>
          </a:prstGeom>
        </p:spPr>
      </p:pic>
      <p:sp>
        <p:nvSpPr>
          <p:cNvPr id="3" name="Text Placeholder 2">
            <a:extLst>
              <a:ext uri="{FF2B5EF4-FFF2-40B4-BE49-F238E27FC236}">
                <a16:creationId xmlns:a16="http://schemas.microsoft.com/office/drawing/2014/main" id="{780C4939-392E-45E2-9B2A-2C8C935E2ACA}"/>
              </a:ext>
            </a:extLst>
          </p:cNvPr>
          <p:cNvSpPr>
            <a:spLocks noGrp="1"/>
          </p:cNvSpPr>
          <p:nvPr>
            <p:ph type="body" sz="quarter" idx="32"/>
          </p:nvPr>
        </p:nvSpPr>
        <p:spPr/>
        <p:txBody>
          <a:bodyPr/>
          <a:lstStyle/>
          <a:p>
            <a:r>
              <a:rPr lang="en-GB" dirty="0"/>
              <a:t>MONETISATION PLATFORMS</a:t>
            </a:r>
          </a:p>
        </p:txBody>
      </p:sp>
    </p:spTree>
    <p:extLst>
      <p:ext uri="{BB962C8B-B14F-4D97-AF65-F5344CB8AC3E}">
        <p14:creationId xmlns:p14="http://schemas.microsoft.com/office/powerpoint/2010/main" val="1841261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GB" dirty="0"/>
              <a:t>Aria Systems</a:t>
            </a:r>
          </a:p>
        </p:txBody>
      </p:sp>
      <p:sp>
        <p:nvSpPr>
          <p:cNvPr id="21" name="Text Placeholder 20"/>
          <p:cNvSpPr>
            <a:spLocks noGrp="1"/>
          </p:cNvSpPr>
          <p:nvPr>
            <p:ph type="body" sz="quarter" idx="10"/>
          </p:nvPr>
        </p:nvSpPr>
        <p:spPr/>
        <p:txBody>
          <a:bodyPr/>
          <a:lstStyle/>
          <a:p>
            <a:r>
              <a:rPr lang="en-GB" dirty="0"/>
              <a:t>www.ariasystems.com</a:t>
            </a:r>
          </a:p>
        </p:txBody>
      </p:sp>
      <p:sp>
        <p:nvSpPr>
          <p:cNvPr id="22" name="Text Placeholder 21"/>
          <p:cNvSpPr>
            <a:spLocks noGrp="1"/>
          </p:cNvSpPr>
          <p:nvPr>
            <p:ph type="body" sz="quarter" idx="29"/>
          </p:nvPr>
        </p:nvSpPr>
        <p:spPr>
          <a:xfrm>
            <a:off x="658012" y="2164196"/>
            <a:ext cx="1828800" cy="3586163"/>
          </a:xfrm>
        </p:spPr>
        <p:txBody>
          <a:bodyPr/>
          <a:lstStyle/>
          <a:p>
            <a:pPr>
              <a:buClr>
                <a:schemeClr val="bg2"/>
              </a:buClr>
            </a:pPr>
            <a:r>
              <a:rPr lang="en-GB" spc="-20" dirty="0"/>
              <a:t>Aria’s cloud billing and monetisation platform is a fully cloud-hosted solution for enterprises and telecoms operators that includes support for billing, provisioning and servicing of products.</a:t>
            </a:r>
          </a:p>
          <a:p>
            <a:pPr>
              <a:buClr>
                <a:schemeClr val="bg2"/>
              </a:buClr>
            </a:pPr>
            <a:r>
              <a:rPr lang="en-GB" spc="-20" dirty="0"/>
              <a:t>The Aria platform offers support for complex hierarchies and subscription linkages at multiple levels for IoT use cases. It also supports devices independently of accounts and is designed to record and process non-billable IoT records.</a:t>
            </a:r>
          </a:p>
          <a:p>
            <a:pPr>
              <a:buClr>
                <a:schemeClr val="bg2"/>
              </a:buClr>
            </a:pPr>
            <a:r>
              <a:rPr lang="en-GB" spc="-20" dirty="0"/>
              <a:t>The company’s focus is to provide end-to-end monetisation platforms for enterprises and operators that support both B2B and B2C customers.</a:t>
            </a:r>
          </a:p>
          <a:p>
            <a:pPr>
              <a:buClr>
                <a:schemeClr val="bg2"/>
              </a:buClr>
            </a:pPr>
            <a:r>
              <a:rPr lang="en-GB" spc="-20" dirty="0"/>
              <a:t>Aria’s platform offers integration with a broader ecosystem of platforms including ERP, CRM, e-commerce and taxation.</a:t>
            </a:r>
          </a:p>
        </p:txBody>
      </p:sp>
      <p:sp>
        <p:nvSpPr>
          <p:cNvPr id="23" name="Text Placeholder 22"/>
          <p:cNvSpPr>
            <a:spLocks noGrp="1"/>
          </p:cNvSpPr>
          <p:nvPr>
            <p:ph type="body" sz="quarter" idx="30"/>
          </p:nvPr>
        </p:nvSpPr>
        <p:spPr/>
        <p:txBody>
          <a:bodyPr/>
          <a:lstStyle/>
          <a:p>
            <a:r>
              <a:rPr lang="en-GB" dirty="0"/>
              <a:t>The company is focusing on developing APIs for legacy telecoms systems. It can offer out of the box integration to a number of legacy billing systems, which is a key differentiator and an advantage over other cloud-based billing vendors.</a:t>
            </a:r>
          </a:p>
          <a:p>
            <a:r>
              <a:rPr lang="en-GB" dirty="0"/>
              <a:t>IoT monetisation use cases are a sweet spot for the company because telecoms operators appear to be keen to engage with purely cloud-based billing vendors that can offer a rapid time to market for new product launches.</a:t>
            </a:r>
          </a:p>
        </p:txBody>
      </p:sp>
      <p:sp>
        <p:nvSpPr>
          <p:cNvPr id="24" name="Text Placeholder 23"/>
          <p:cNvSpPr>
            <a:spLocks noGrp="1"/>
          </p:cNvSpPr>
          <p:nvPr>
            <p:ph type="body" sz="quarter" idx="31"/>
          </p:nvPr>
        </p:nvSpPr>
        <p:spPr/>
        <p:txBody>
          <a:bodyPr/>
          <a:lstStyle/>
          <a:p>
            <a:r>
              <a:rPr lang="en-GB" dirty="0"/>
              <a:t>2002</a:t>
            </a:r>
          </a:p>
        </p:txBody>
      </p:sp>
      <p:sp>
        <p:nvSpPr>
          <p:cNvPr id="26" name="Text Placeholder 25"/>
          <p:cNvSpPr>
            <a:spLocks noGrp="1"/>
          </p:cNvSpPr>
          <p:nvPr>
            <p:ph type="body" sz="quarter" idx="33"/>
          </p:nvPr>
        </p:nvSpPr>
        <p:spPr/>
        <p:txBody>
          <a:bodyPr/>
          <a:lstStyle/>
          <a:p>
            <a:r>
              <a:rPr lang="en-US" dirty="0"/>
              <a:t>The company is focused on large enterprises, including CSPs, in developed markets.</a:t>
            </a:r>
            <a:endParaRPr lang="en-GB" dirty="0"/>
          </a:p>
        </p:txBody>
      </p:sp>
      <p:sp>
        <p:nvSpPr>
          <p:cNvPr id="27" name="Text Placeholder 26"/>
          <p:cNvSpPr>
            <a:spLocks noGrp="1"/>
          </p:cNvSpPr>
          <p:nvPr>
            <p:ph type="body" sz="quarter" idx="34"/>
          </p:nvPr>
        </p:nvSpPr>
        <p:spPr/>
        <p:txBody>
          <a:bodyPr rIns="36000"/>
          <a:lstStyle/>
          <a:p>
            <a:pPr>
              <a:defRPr/>
            </a:pPr>
            <a:r>
              <a:rPr lang="en-US" dirty="0"/>
              <a:t>Aria will use its cross-industry expertise and invest in its platform to increase the coverage of IoT, OTT and use cases beyond the telecoms vertical.</a:t>
            </a:r>
            <a:endParaRPr lang="en-GB" dirty="0"/>
          </a:p>
        </p:txBody>
      </p:sp>
      <p:sp>
        <p:nvSpPr>
          <p:cNvPr id="28" name="Text Placeholder 27"/>
          <p:cNvSpPr>
            <a:spLocks noGrp="1"/>
          </p:cNvSpPr>
          <p:nvPr>
            <p:ph type="body" sz="quarter" idx="35"/>
          </p:nvPr>
        </p:nvSpPr>
        <p:spPr/>
        <p:txBody>
          <a:bodyPr/>
          <a:lstStyle/>
          <a:p>
            <a:r>
              <a:rPr lang="en-GB" dirty="0"/>
              <a:t>Focus on partnering with product vendors and service providers to expand footprint among CSPs. </a:t>
            </a:r>
          </a:p>
        </p:txBody>
      </p:sp>
      <p:sp>
        <p:nvSpPr>
          <p:cNvPr id="29" name="Text Placeholder 28"/>
          <p:cNvSpPr>
            <a:spLocks noGrp="1"/>
          </p:cNvSpPr>
          <p:nvPr>
            <p:ph type="body" sz="quarter" idx="36"/>
          </p:nvPr>
        </p:nvSpPr>
        <p:spPr>
          <a:xfrm>
            <a:off x="5754715" y="2894788"/>
            <a:ext cx="1022724" cy="365125"/>
          </a:xfrm>
        </p:spPr>
        <p:txBody>
          <a:bodyPr/>
          <a:lstStyle/>
          <a:p>
            <a:r>
              <a:rPr lang="en-GB" dirty="0"/>
              <a:t>Deloitte</a:t>
            </a:r>
          </a:p>
          <a:p>
            <a:r>
              <a:rPr lang="en-GB" dirty="0"/>
              <a:t>Salesforce</a:t>
            </a:r>
          </a:p>
          <a:p>
            <a:r>
              <a:rPr lang="en-GB" dirty="0"/>
              <a:t>Matrixx</a:t>
            </a:r>
          </a:p>
        </p:txBody>
      </p:sp>
      <p:sp>
        <p:nvSpPr>
          <p:cNvPr id="30" name="Text Placeholder 29"/>
          <p:cNvSpPr>
            <a:spLocks noGrp="1"/>
          </p:cNvSpPr>
          <p:nvPr>
            <p:ph type="body" sz="quarter" idx="37"/>
          </p:nvPr>
        </p:nvSpPr>
        <p:spPr>
          <a:xfrm>
            <a:off x="3226810" y="1964375"/>
            <a:ext cx="2043113" cy="2043113"/>
          </a:xfrm>
        </p:spPr>
        <p:txBody>
          <a:bodyPr/>
          <a:lstStyle/>
          <a:p>
            <a:r>
              <a:rPr lang="en-GB" dirty="0"/>
              <a:t>Aria Systems </a:t>
            </a:r>
            <a:br>
              <a:rPr lang="en-GB" dirty="0"/>
            </a:br>
            <a:r>
              <a:rPr lang="en-GB" dirty="0"/>
              <a:t>is a provider of cloud-based billing solutions for telecoms operators and enterprises.</a:t>
            </a:r>
          </a:p>
        </p:txBody>
      </p:sp>
      <p:sp>
        <p:nvSpPr>
          <p:cNvPr id="31" name="Text Placeholder 30"/>
          <p:cNvSpPr>
            <a:spLocks noGrp="1"/>
          </p:cNvSpPr>
          <p:nvPr>
            <p:ph type="body" sz="quarter" idx="38"/>
          </p:nvPr>
        </p:nvSpPr>
        <p:spPr/>
        <p:txBody>
          <a:bodyPr/>
          <a:lstStyle/>
          <a:p>
            <a:r>
              <a:rPr lang="en-GB" dirty="0"/>
              <a:t>San Francisco, CA (HQ)</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4006" y="4052812"/>
            <a:ext cx="109728" cy="152400"/>
          </a:xfrm>
          <a:prstGeom prst="rect">
            <a:avLst/>
          </a:prstGeom>
        </p:spPr>
      </p:pic>
      <p:sp>
        <p:nvSpPr>
          <p:cNvPr id="16" name="Text Placeholder 24">
            <a:extLst>
              <a:ext uri="{FF2B5EF4-FFF2-40B4-BE49-F238E27FC236}">
                <a16:creationId xmlns:a16="http://schemas.microsoft.com/office/drawing/2014/main" id="{B5C8E707-7222-414F-9E95-6BA254026C71}"/>
              </a:ext>
            </a:extLst>
          </p:cNvPr>
          <p:cNvSpPr>
            <a:spLocks noGrp="1"/>
          </p:cNvSpPr>
          <p:nvPr>
            <p:ph type="body" sz="quarter" idx="32"/>
          </p:nvPr>
        </p:nvSpPr>
        <p:spPr>
          <a:xfrm>
            <a:off x="7672210" y="344488"/>
            <a:ext cx="1868665" cy="338137"/>
          </a:xfrm>
        </p:spPr>
        <p:txBody>
          <a:bodyPr/>
          <a:lstStyle/>
          <a:p>
            <a:r>
              <a:rPr lang="en-GB" dirty="0"/>
              <a:t>MONETISATION PLATFORMS</a:t>
            </a:r>
          </a:p>
        </p:txBody>
      </p:sp>
    </p:spTree>
    <p:extLst>
      <p:ext uri="{BB962C8B-B14F-4D97-AF65-F5344CB8AC3E}">
        <p14:creationId xmlns:p14="http://schemas.microsoft.com/office/powerpoint/2010/main" val="3613518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Atos</a:t>
            </a:r>
            <a:endParaRPr lang="en-GB" dirty="0">
              <a:solidFill>
                <a:schemeClr val="accent6"/>
              </a:solidFill>
              <a:highlight>
                <a:srgbClr val="FFFF00"/>
              </a:highlight>
            </a:endParaRPr>
          </a:p>
        </p:txBody>
      </p:sp>
      <p:sp>
        <p:nvSpPr>
          <p:cNvPr id="3" name="Text Placeholder 2"/>
          <p:cNvSpPr>
            <a:spLocks noGrp="1"/>
          </p:cNvSpPr>
          <p:nvPr>
            <p:ph type="body" sz="quarter" idx="10"/>
          </p:nvPr>
        </p:nvSpPr>
        <p:spPr/>
        <p:txBody>
          <a:bodyPr/>
          <a:lstStyle/>
          <a:p>
            <a:r>
              <a:rPr lang="en-GB" dirty="0"/>
              <a:t>www.atos.net</a:t>
            </a:r>
          </a:p>
        </p:txBody>
      </p:sp>
      <p:sp>
        <p:nvSpPr>
          <p:cNvPr id="4" name="Text Placeholder 3"/>
          <p:cNvSpPr>
            <a:spLocks noGrp="1"/>
          </p:cNvSpPr>
          <p:nvPr>
            <p:ph type="body" sz="quarter" idx="29"/>
          </p:nvPr>
        </p:nvSpPr>
        <p:spPr/>
        <p:txBody>
          <a:bodyPr/>
          <a:lstStyle/>
          <a:p>
            <a:pPr marL="138113" indent="-138113"/>
            <a:r>
              <a:rPr lang="en-GB" dirty="0"/>
              <a:t>Atos has positioned its services to support CSPs’ digitalisation strategies. These services focus on: </a:t>
            </a:r>
          </a:p>
          <a:p>
            <a:pPr marL="355326" lvl="1" indent="-138113">
              <a:lnSpc>
                <a:spcPct val="100000"/>
              </a:lnSpc>
              <a:spcAft>
                <a:spcPts val="400"/>
              </a:spcAft>
              <a:buClr>
                <a:schemeClr val="bg2"/>
              </a:buClr>
            </a:pPr>
            <a:r>
              <a:rPr lang="en-GB" sz="900" dirty="0">
                <a:solidFill>
                  <a:schemeClr val="bg2"/>
                </a:solidFill>
                <a:latin typeface="Franklin Gothic Book" panose="020B0503020102020204" pitchFamily="34" charset="0"/>
              </a:rPr>
              <a:t>customer experience</a:t>
            </a:r>
          </a:p>
          <a:p>
            <a:pPr marL="355326" lvl="1" indent="-138113">
              <a:lnSpc>
                <a:spcPct val="100000"/>
              </a:lnSpc>
              <a:spcAft>
                <a:spcPts val="400"/>
              </a:spcAft>
              <a:buClr>
                <a:schemeClr val="bg2"/>
              </a:buClr>
            </a:pPr>
            <a:r>
              <a:rPr lang="en-GB" sz="900" dirty="0">
                <a:solidFill>
                  <a:schemeClr val="bg2"/>
                </a:solidFill>
                <a:latin typeface="Franklin Gothic Book" panose="020B0503020102020204" pitchFamily="34" charset="0"/>
              </a:rPr>
              <a:t>operational excellence</a:t>
            </a:r>
          </a:p>
          <a:p>
            <a:pPr marL="355326" lvl="1" indent="-138113">
              <a:lnSpc>
                <a:spcPct val="100000"/>
              </a:lnSpc>
              <a:spcAft>
                <a:spcPts val="400"/>
              </a:spcAft>
              <a:buClr>
                <a:schemeClr val="bg2"/>
              </a:buClr>
            </a:pPr>
            <a:r>
              <a:rPr lang="en-GB" sz="900" dirty="0">
                <a:solidFill>
                  <a:schemeClr val="bg2"/>
                </a:solidFill>
                <a:latin typeface="Franklin Gothic Book" panose="020B0503020102020204" pitchFamily="34" charset="0"/>
              </a:rPr>
              <a:t>trust and compliance</a:t>
            </a:r>
          </a:p>
          <a:p>
            <a:pPr marL="355326" lvl="1" indent="-138113">
              <a:lnSpc>
                <a:spcPct val="100000"/>
              </a:lnSpc>
              <a:spcAft>
                <a:spcPts val="400"/>
              </a:spcAft>
              <a:buClr>
                <a:schemeClr val="bg2"/>
              </a:buClr>
            </a:pPr>
            <a:r>
              <a:rPr lang="en-GB" sz="900" dirty="0">
                <a:solidFill>
                  <a:schemeClr val="bg2"/>
                </a:solidFill>
                <a:latin typeface="Franklin Gothic Book" panose="020B0503020102020204" pitchFamily="34" charset="0"/>
              </a:rPr>
              <a:t>business reinvention.</a:t>
            </a:r>
          </a:p>
          <a:p>
            <a:r>
              <a:rPr lang="en-GB" dirty="0"/>
              <a:t>Atos has a fully integrated analytics solution, Atos Codex, which is aimed at supporting CSPs’ digital transformations by analysing customer usage and network data in real time to drive revenue-generating opportunities. </a:t>
            </a:r>
            <a:endParaRPr lang="en-GB" dirty="0">
              <a:solidFill>
                <a:schemeClr val="bg2"/>
              </a:solidFill>
            </a:endParaRPr>
          </a:p>
        </p:txBody>
      </p:sp>
      <p:sp>
        <p:nvSpPr>
          <p:cNvPr id="5" name="Text Placeholder 4"/>
          <p:cNvSpPr>
            <a:spLocks noGrp="1"/>
          </p:cNvSpPr>
          <p:nvPr>
            <p:ph type="body" sz="quarter" idx="30"/>
          </p:nvPr>
        </p:nvSpPr>
        <p:spPr/>
        <p:txBody>
          <a:bodyPr/>
          <a:lstStyle/>
          <a:p>
            <a:r>
              <a:rPr lang="en-GB" dirty="0"/>
              <a:t>Atos’s main customer base is in North America and Western Europe, but it has multiple subsidiaries worldwide, which it will use to expand further.</a:t>
            </a:r>
          </a:p>
          <a:p>
            <a:r>
              <a:rPr lang="en-GB" dirty="0"/>
              <a:t>It has a strong testing services business and is prioritising telco digital transformation initiatives.</a:t>
            </a:r>
          </a:p>
          <a:p>
            <a:r>
              <a:rPr lang="en-GB" dirty="0"/>
              <a:t>Atos will need to invest in developing partnerships to increase its penetration among large CSPs.</a:t>
            </a:r>
          </a:p>
        </p:txBody>
      </p:sp>
      <p:sp>
        <p:nvSpPr>
          <p:cNvPr id="6" name="Text Placeholder 5"/>
          <p:cNvSpPr>
            <a:spLocks noGrp="1"/>
          </p:cNvSpPr>
          <p:nvPr>
            <p:ph type="body" sz="quarter" idx="31"/>
          </p:nvPr>
        </p:nvSpPr>
        <p:spPr/>
        <p:txBody>
          <a:bodyPr/>
          <a:lstStyle/>
          <a:p>
            <a:r>
              <a:rPr lang="en-GB" dirty="0"/>
              <a:t>1997</a:t>
            </a:r>
          </a:p>
        </p:txBody>
      </p:sp>
      <p:sp>
        <p:nvSpPr>
          <p:cNvPr id="17" name="Text Placeholder 24"/>
          <p:cNvSpPr>
            <a:spLocks noGrp="1"/>
          </p:cNvSpPr>
          <p:nvPr>
            <p:ph type="body" sz="quarter" idx="32"/>
          </p:nvPr>
        </p:nvSpPr>
        <p:spPr/>
        <p:txBody>
          <a:bodyPr/>
          <a:lstStyle/>
          <a:p>
            <a:r>
              <a:rPr lang="en-GB" dirty="0"/>
              <a:t>MONETISATION PLATFORMS</a:t>
            </a:r>
          </a:p>
        </p:txBody>
      </p:sp>
      <p:sp>
        <p:nvSpPr>
          <p:cNvPr id="8" name="Text Placeholder 7"/>
          <p:cNvSpPr>
            <a:spLocks noGrp="1"/>
          </p:cNvSpPr>
          <p:nvPr>
            <p:ph type="body" sz="quarter" idx="33"/>
          </p:nvPr>
        </p:nvSpPr>
        <p:spPr/>
        <p:txBody>
          <a:bodyPr/>
          <a:lstStyle/>
          <a:p>
            <a:r>
              <a:rPr lang="en-GB" dirty="0"/>
              <a:t>It has focused on North America and Western Europe, but aims to expand to other regions.</a:t>
            </a:r>
          </a:p>
        </p:txBody>
      </p:sp>
      <p:sp>
        <p:nvSpPr>
          <p:cNvPr id="9" name="Text Placeholder 8"/>
          <p:cNvSpPr>
            <a:spLocks noGrp="1"/>
          </p:cNvSpPr>
          <p:nvPr>
            <p:ph type="body" sz="quarter" idx="34"/>
          </p:nvPr>
        </p:nvSpPr>
        <p:spPr/>
        <p:txBody>
          <a:bodyPr/>
          <a:lstStyle/>
          <a:p>
            <a:r>
              <a:rPr lang="en-GB" dirty="0"/>
              <a:t>Positions its professional services offerings to support CSPs’ digital transformation and cloud projects.</a:t>
            </a:r>
          </a:p>
        </p:txBody>
      </p:sp>
      <p:sp>
        <p:nvSpPr>
          <p:cNvPr id="10" name="Text Placeholder 9"/>
          <p:cNvSpPr>
            <a:spLocks noGrp="1"/>
          </p:cNvSpPr>
          <p:nvPr>
            <p:ph type="body" sz="quarter" idx="35"/>
          </p:nvPr>
        </p:nvSpPr>
        <p:spPr/>
        <p:txBody>
          <a:bodyPr/>
          <a:lstStyle/>
          <a:p>
            <a:r>
              <a:rPr lang="en-GB" dirty="0"/>
              <a:t>It will aim to cross-sell through its international subsidiaries.</a:t>
            </a:r>
          </a:p>
        </p:txBody>
      </p:sp>
      <p:sp>
        <p:nvSpPr>
          <p:cNvPr id="11" name="Text Placeholder 10"/>
          <p:cNvSpPr>
            <a:spLocks noGrp="1"/>
          </p:cNvSpPr>
          <p:nvPr>
            <p:ph type="body" sz="quarter" idx="36"/>
          </p:nvPr>
        </p:nvSpPr>
        <p:spPr/>
        <p:txBody>
          <a:bodyPr/>
          <a:lstStyle/>
          <a:p>
            <a:pPr marL="138113" indent="-138113">
              <a:buSzPct val="100000"/>
            </a:pPr>
            <a:r>
              <a:rPr lang="en-GB" dirty="0"/>
              <a:t>Oracle</a:t>
            </a:r>
          </a:p>
          <a:p>
            <a:pPr marL="138113" indent="-138113">
              <a:buSzPct val="100000"/>
            </a:pPr>
            <a:r>
              <a:rPr lang="en-GB" dirty="0"/>
              <a:t>SAP</a:t>
            </a:r>
          </a:p>
          <a:p>
            <a:pPr marL="138113" indent="-138113">
              <a:buSzPct val="100000"/>
            </a:pPr>
            <a:r>
              <a:rPr lang="en-GB" dirty="0"/>
              <a:t>Siemens</a:t>
            </a:r>
          </a:p>
        </p:txBody>
      </p:sp>
      <p:sp>
        <p:nvSpPr>
          <p:cNvPr id="12" name="Text Placeholder 11"/>
          <p:cNvSpPr>
            <a:spLocks noGrp="1"/>
          </p:cNvSpPr>
          <p:nvPr>
            <p:ph type="body" sz="quarter" idx="37"/>
          </p:nvPr>
        </p:nvSpPr>
        <p:spPr/>
        <p:txBody>
          <a:bodyPr/>
          <a:lstStyle/>
          <a:p>
            <a:r>
              <a:rPr lang="en-GB" sz="1200" dirty="0"/>
              <a:t>Atos offers business consulting services to multiple industry verticals including banking, retail, healthcare and telecoms.</a:t>
            </a:r>
          </a:p>
        </p:txBody>
      </p:sp>
      <p:sp>
        <p:nvSpPr>
          <p:cNvPr id="13" name="Text Placeholder 12"/>
          <p:cNvSpPr>
            <a:spLocks noGrp="1"/>
          </p:cNvSpPr>
          <p:nvPr>
            <p:ph type="body" sz="quarter" idx="38"/>
          </p:nvPr>
        </p:nvSpPr>
        <p:spPr>
          <a:xfrm>
            <a:off x="5084006" y="3576504"/>
            <a:ext cx="1136650" cy="247650"/>
          </a:xfrm>
        </p:spPr>
        <p:txBody>
          <a:bodyPr/>
          <a:lstStyle/>
          <a:p>
            <a:r>
              <a:rPr lang="en-GB" dirty="0"/>
              <a:t>Bezons, France (HQ)</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3981" y="3971131"/>
            <a:ext cx="109728" cy="152400"/>
          </a:xfrm>
          <a:prstGeom prst="rect">
            <a:avLst/>
          </a:prstGeom>
        </p:spPr>
      </p:pic>
    </p:spTree>
    <p:extLst>
      <p:ext uri="{BB962C8B-B14F-4D97-AF65-F5344CB8AC3E}">
        <p14:creationId xmlns:p14="http://schemas.microsoft.com/office/powerpoint/2010/main" val="319061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6471618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6" name="think-cell Slide" r:id="rId5" imgW="270" imgH="270" progId="TCLayout.ActiveDocument.1">
                  <p:embed/>
                </p:oleObj>
              </mc:Choice>
              <mc:Fallback>
                <p:oleObj name="think-cell Slide" r:id="rId5" imgW="270" imgH="270" progId="TCLayout.ActiveDocument.1">
                  <p:embed/>
                  <p:pic>
                    <p:nvPicPr>
                      <p:cNvPr id="6" name="Object 5"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ts val="2000"/>
              </a:lnSpc>
            </a:pPr>
            <a:endParaRPr lang="en-GB" sz="1600" dirty="0">
              <a:latin typeface="Franklin Gothic Book" panose="020B0503020102020204" pitchFamily="34" charset="0"/>
              <a:sym typeface="Franklin Gothic Book" panose="020B0503020102020204" pitchFamily="34" charset="0"/>
            </a:endParaRPr>
          </a:p>
        </p:txBody>
      </p:sp>
      <p:graphicFrame>
        <p:nvGraphicFramePr>
          <p:cNvPr id="7" name="Table Placeholder 11">
            <a:extLst>
              <a:ext uri="{FF2B5EF4-FFF2-40B4-BE49-F238E27FC236}">
                <a16:creationId xmlns:a16="http://schemas.microsoft.com/office/drawing/2014/main" id="{B70B9B8D-2EBF-4784-A598-2E35B019E47F}"/>
              </a:ext>
            </a:extLst>
          </p:cNvPr>
          <p:cNvGraphicFramePr>
            <a:graphicFrameLocks noGrp="1"/>
          </p:cNvGraphicFramePr>
          <p:nvPr>
            <p:ph type="tbl" sz="quarter" idx="10"/>
            <p:extLst>
              <p:ext uri="{D42A27DB-BD31-4B8C-83A1-F6EECF244321}">
                <p14:modId xmlns:p14="http://schemas.microsoft.com/office/powerpoint/2010/main" val="2026890416"/>
              </p:ext>
            </p:extLst>
          </p:nvPr>
        </p:nvGraphicFramePr>
        <p:xfrm>
          <a:off x="2760663" y="1671638"/>
          <a:ext cx="5656050" cy="2592000"/>
        </p:xfrm>
        <a:graphic>
          <a:graphicData uri="http://schemas.openxmlformats.org/drawingml/2006/table">
            <a:tbl>
              <a:tblPr firstRow="1" bandRow="1">
                <a:tableStyleId>{5C22544A-7EE6-4342-B048-85BDC9FD1C3A}</a:tableStyleId>
              </a:tblPr>
              <a:tblGrid>
                <a:gridCol w="5656050">
                  <a:extLst>
                    <a:ext uri="{9D8B030D-6E8A-4147-A177-3AD203B41FA5}">
                      <a16:colId xmlns:a16="http://schemas.microsoft.com/office/drawing/2014/main" val="20000"/>
                    </a:ext>
                  </a:extLst>
                </a:gridCol>
              </a:tblGrid>
              <a:tr h="432000">
                <a:tc>
                  <a:txBody>
                    <a:bodyPr/>
                    <a:lstStyle/>
                    <a:p>
                      <a:r>
                        <a:rPr lang="en-GB" sz="1400" b="1" spc="20" baseline="0" dirty="0">
                          <a:solidFill>
                            <a:schemeClr val="tx1"/>
                          </a:solidFill>
                          <a:latin typeface="Franklin Gothic Book" panose="020B0503020102020204" pitchFamily="34" charset="0"/>
                        </a:rPr>
                        <a:t>Executive summary</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0"/>
                  </a:ext>
                </a:extLst>
              </a:tr>
              <a:tr h="432000">
                <a:tc>
                  <a:txBody>
                    <a:bodyPr/>
                    <a:lstStyle/>
                    <a:p>
                      <a:r>
                        <a:rPr lang="en-GB" sz="1400" b="0" spc="20" baseline="0" dirty="0">
                          <a:solidFill>
                            <a:schemeClr val="tx1"/>
                          </a:solidFill>
                          <a:latin typeface="Franklin Gothic Book" panose="020B0503020102020204" pitchFamily="34" charset="0"/>
                        </a:rPr>
                        <a:t>Market shares</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00">
                <a:tc>
                  <a:txBody>
                    <a:bodyPr/>
                    <a:lstStyle/>
                    <a:p>
                      <a:r>
                        <a:rPr lang="en-GB" sz="1400" b="0" spc="20" baseline="0" dirty="0">
                          <a:solidFill>
                            <a:schemeClr val="tx1"/>
                          </a:solidFill>
                          <a:latin typeface="Franklin Gothic Book" panose="020B0503020102020204" pitchFamily="34" charset="0"/>
                        </a:rPr>
                        <a:t>Overall telecoms market context</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9245372"/>
                  </a:ext>
                </a:extLst>
              </a:tr>
              <a:tr h="432000">
                <a:tc>
                  <a:txBody>
                    <a:bodyPr/>
                    <a:lstStyle/>
                    <a:p>
                      <a:r>
                        <a:rPr lang="en-GB" sz="1400" b="0" spc="20" baseline="0" dirty="0">
                          <a:solidFill>
                            <a:schemeClr val="tx1"/>
                          </a:solidFill>
                          <a:latin typeface="Franklin Gothic Book" panose="020B0503020102020204" pitchFamily="34" charset="0"/>
                        </a:rPr>
                        <a:t>Vendor analysis</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000">
                <a:tc>
                  <a:txBody>
                    <a:bodyPr/>
                    <a:lstStyle/>
                    <a:p>
                      <a:r>
                        <a:rPr lang="en-GB" sz="1400" b="0" spc="20" baseline="0" dirty="0">
                          <a:solidFill>
                            <a:schemeClr val="tx1"/>
                          </a:solidFill>
                          <a:latin typeface="Franklin Gothic Book" panose="020B0503020102020204" pitchFamily="34" charset="0"/>
                        </a:rPr>
                        <a:t>Market definition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0055719"/>
                  </a:ext>
                </a:extLst>
              </a:tr>
              <a:tr h="432000">
                <a:tc>
                  <a:txBody>
                    <a:bodyPr/>
                    <a:lstStyle/>
                    <a:p>
                      <a:r>
                        <a:rPr lang="en-GB" sz="1400" b="0" spc="20" baseline="0" dirty="0">
                          <a:solidFill>
                            <a:schemeClr val="tx1"/>
                          </a:solidFill>
                          <a:latin typeface="Franklin Gothic Book" panose="020B0503020102020204" pitchFamily="34" charset="0"/>
                        </a:rPr>
                        <a:t>About the author and Analysys Mason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74777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BearingPoint//Beyond</a:t>
            </a:r>
          </a:p>
        </p:txBody>
      </p:sp>
      <p:sp>
        <p:nvSpPr>
          <p:cNvPr id="3" name="Text Placeholder 2"/>
          <p:cNvSpPr>
            <a:spLocks noGrp="1"/>
          </p:cNvSpPr>
          <p:nvPr>
            <p:ph type="body" sz="quarter" idx="10"/>
          </p:nvPr>
        </p:nvSpPr>
        <p:spPr/>
        <p:txBody>
          <a:bodyPr/>
          <a:lstStyle/>
          <a:p>
            <a:r>
              <a:rPr lang="en-GB" dirty="0"/>
              <a:t>www.bearingpointbeyond.com</a:t>
            </a:r>
          </a:p>
        </p:txBody>
      </p:sp>
      <p:sp>
        <p:nvSpPr>
          <p:cNvPr id="4" name="Text Placeholder 3"/>
          <p:cNvSpPr>
            <a:spLocks noGrp="1"/>
          </p:cNvSpPr>
          <p:nvPr>
            <p:ph type="body" sz="quarter" idx="29"/>
          </p:nvPr>
        </p:nvSpPr>
        <p:spPr>
          <a:xfrm>
            <a:off x="655651" y="2120180"/>
            <a:ext cx="1828800" cy="3586163"/>
          </a:xfrm>
        </p:spPr>
        <p:txBody>
          <a:bodyPr/>
          <a:lstStyle/>
          <a:p>
            <a:r>
              <a:rPr lang="en-GB" dirty="0"/>
              <a:t>BearingPoint//Beyond was launched in 2017. It brings together BearingPoint’s BSS and digital business platform (DBP) solutions and services </a:t>
            </a:r>
            <a:r>
              <a:rPr lang="en-US" dirty="0"/>
              <a:t>based on Infonova. </a:t>
            </a:r>
          </a:p>
          <a:p>
            <a:r>
              <a:rPr lang="en-GB" sz="900" dirty="0"/>
              <a:t>Infonova BSS supports traditional telecoms use cases using a SaaS or on-premises model.</a:t>
            </a:r>
          </a:p>
          <a:p>
            <a:r>
              <a:rPr lang="en-GB" sz="900" dirty="0"/>
              <a:t>Infonova DBP supports new business models that use a partner ecosystem for the co-creation of new digital services that are sold with or without CSP connectivity. DBP is mostly sold as SaaS.</a:t>
            </a:r>
          </a:p>
          <a:p>
            <a:r>
              <a:rPr lang="en-GB" sz="900" dirty="0"/>
              <a:t>InfonovaGo, offered as SaaS,  is a cross-industry cloud-based billing solution.</a:t>
            </a:r>
          </a:p>
        </p:txBody>
      </p:sp>
      <p:sp>
        <p:nvSpPr>
          <p:cNvPr id="5" name="Text Placeholder 4"/>
          <p:cNvSpPr>
            <a:spLocks noGrp="1"/>
          </p:cNvSpPr>
          <p:nvPr>
            <p:ph type="body" sz="quarter" idx="30"/>
          </p:nvPr>
        </p:nvSpPr>
        <p:spPr/>
        <p:txBody>
          <a:bodyPr/>
          <a:lstStyle/>
          <a:p>
            <a:r>
              <a:rPr lang="en-GB" dirty="0"/>
              <a:t>The company is primarily positioning itself to support CSPs’ ambitions to adopt a platform-based business model.</a:t>
            </a:r>
          </a:p>
          <a:p>
            <a:r>
              <a:rPr lang="en-GB" dirty="0"/>
              <a:t>BearingPoint//Beyond places a strong emphasis on rapid revenue growth through a focus on agile and iterative ways of working and using its partner ecosystem for co-innovation. </a:t>
            </a:r>
          </a:p>
          <a:p>
            <a:r>
              <a:rPr lang="en-GB" dirty="0"/>
              <a:t>From a technology standpoint, the company is investing in broadening the scope and functionalities of its application, while relying on AWS for middleware and compute and storage infrastructure.</a:t>
            </a:r>
          </a:p>
          <a:p>
            <a:r>
              <a:rPr lang="en-GB" dirty="0"/>
              <a:t>The company has faced challenges in expanding beyond its core market regions and application types.</a:t>
            </a:r>
          </a:p>
        </p:txBody>
      </p:sp>
      <p:sp>
        <p:nvSpPr>
          <p:cNvPr id="6" name="Text Placeholder 5"/>
          <p:cNvSpPr>
            <a:spLocks noGrp="1"/>
          </p:cNvSpPr>
          <p:nvPr>
            <p:ph type="body" sz="quarter" idx="31"/>
          </p:nvPr>
        </p:nvSpPr>
        <p:spPr/>
        <p:txBody>
          <a:bodyPr/>
          <a:lstStyle/>
          <a:p>
            <a:r>
              <a:rPr lang="en-GB" dirty="0"/>
              <a:t>2017</a:t>
            </a:r>
          </a:p>
        </p:txBody>
      </p:sp>
      <p:sp>
        <p:nvSpPr>
          <p:cNvPr id="8" name="Text Placeholder 7"/>
          <p:cNvSpPr>
            <a:spLocks noGrp="1"/>
          </p:cNvSpPr>
          <p:nvPr>
            <p:ph type="body" sz="quarter" idx="33"/>
          </p:nvPr>
        </p:nvSpPr>
        <p:spPr>
          <a:xfrm>
            <a:off x="3625771" y="5240338"/>
            <a:ext cx="3354388" cy="365125"/>
          </a:xfrm>
        </p:spPr>
        <p:txBody>
          <a:bodyPr/>
          <a:lstStyle/>
          <a:p>
            <a:r>
              <a:rPr lang="en-GB" dirty="0"/>
              <a:t>BearingPoint//Beyond is primarily focused on Europe, North America and APAC.</a:t>
            </a:r>
          </a:p>
        </p:txBody>
      </p:sp>
      <p:sp>
        <p:nvSpPr>
          <p:cNvPr id="9" name="Text Placeholder 8"/>
          <p:cNvSpPr>
            <a:spLocks noGrp="1"/>
          </p:cNvSpPr>
          <p:nvPr>
            <p:ph type="body" sz="quarter" idx="34"/>
          </p:nvPr>
        </p:nvSpPr>
        <p:spPr>
          <a:xfrm>
            <a:off x="3605654" y="5715059"/>
            <a:ext cx="3420182" cy="365125"/>
          </a:xfrm>
        </p:spPr>
        <p:txBody>
          <a:bodyPr/>
          <a:lstStyle/>
          <a:p>
            <a:r>
              <a:rPr lang="en-GB" dirty="0"/>
              <a:t>The company’s portfolio </a:t>
            </a:r>
            <a:r>
              <a:rPr lang="en-US" dirty="0"/>
              <a:t>helps clients to reinvent their business models to grow revenue. It helps CSPs to get a fast start in co-creating new multi-partner solutions.</a:t>
            </a:r>
            <a:endParaRPr lang="en-GB" dirty="0"/>
          </a:p>
        </p:txBody>
      </p:sp>
      <p:sp>
        <p:nvSpPr>
          <p:cNvPr id="10" name="Text Placeholder 9"/>
          <p:cNvSpPr>
            <a:spLocks noGrp="1"/>
          </p:cNvSpPr>
          <p:nvPr>
            <p:ph type="body" sz="quarter" idx="35"/>
          </p:nvPr>
        </p:nvSpPr>
        <p:spPr>
          <a:xfrm>
            <a:off x="3610361" y="6186015"/>
            <a:ext cx="3484921" cy="365125"/>
          </a:xfrm>
        </p:spPr>
        <p:txBody>
          <a:bodyPr/>
          <a:lstStyle/>
          <a:p>
            <a:r>
              <a:rPr lang="en-GB" dirty="0"/>
              <a:t>It works with leading global systems integrators and tech providers, but also with CSPs’ in-house IT teams. The company also partners with cloud-based ICT, AI and technology providers.</a:t>
            </a:r>
          </a:p>
        </p:txBody>
      </p:sp>
      <p:sp>
        <p:nvSpPr>
          <p:cNvPr id="11" name="Text Placeholder 10"/>
          <p:cNvSpPr>
            <a:spLocks noGrp="1"/>
          </p:cNvSpPr>
          <p:nvPr>
            <p:ph type="body" sz="quarter" idx="36"/>
          </p:nvPr>
        </p:nvSpPr>
        <p:spPr>
          <a:xfrm>
            <a:off x="5585442" y="2832100"/>
            <a:ext cx="1423651" cy="417127"/>
          </a:xfrm>
        </p:spPr>
        <p:txBody>
          <a:bodyPr/>
          <a:lstStyle/>
          <a:p>
            <a:pPr marL="138113" indent="-138113">
              <a:buSzPct val="100000"/>
            </a:pPr>
            <a:r>
              <a:rPr lang="en-GB" dirty="0"/>
              <a:t>AWS</a:t>
            </a:r>
          </a:p>
        </p:txBody>
      </p:sp>
      <p:sp>
        <p:nvSpPr>
          <p:cNvPr id="12" name="Text Placeholder 11"/>
          <p:cNvSpPr>
            <a:spLocks noGrp="1"/>
          </p:cNvSpPr>
          <p:nvPr>
            <p:ph type="body" sz="quarter" idx="37"/>
          </p:nvPr>
        </p:nvSpPr>
        <p:spPr>
          <a:xfrm>
            <a:off x="3226294" y="2047862"/>
            <a:ext cx="2043113" cy="2043113"/>
          </a:xfrm>
        </p:spPr>
        <p:txBody>
          <a:bodyPr/>
          <a:lstStyle/>
          <a:p>
            <a:pPr>
              <a:spcAft>
                <a:spcPts val="0"/>
              </a:spcAft>
            </a:pPr>
            <a:r>
              <a:rPr lang="en-GB" sz="1200" dirty="0"/>
              <a:t>BearingPoint//Beyond </a:t>
            </a:r>
          </a:p>
          <a:p>
            <a:r>
              <a:rPr lang="en-US" sz="1200" dirty="0"/>
              <a:t>is a digital platform solution and services provider that serves</a:t>
            </a:r>
            <a:r>
              <a:rPr lang="en-GB" sz="1200" dirty="0"/>
              <a:t> a global customer base, primarily in the telecoms industry</a:t>
            </a:r>
          </a:p>
        </p:txBody>
      </p:sp>
      <p:sp>
        <p:nvSpPr>
          <p:cNvPr id="13" name="Text Placeholder 12"/>
          <p:cNvSpPr>
            <a:spLocks noGrp="1"/>
          </p:cNvSpPr>
          <p:nvPr>
            <p:ph type="body" sz="quarter" idx="38"/>
          </p:nvPr>
        </p:nvSpPr>
        <p:spPr/>
        <p:txBody>
          <a:bodyPr/>
          <a:lstStyle/>
          <a:p>
            <a:r>
              <a:rPr lang="en-GB" dirty="0"/>
              <a:t>Graz (HQ)</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1969" y="3945978"/>
            <a:ext cx="109728" cy="152400"/>
          </a:xfrm>
          <a:prstGeom prst="rect">
            <a:avLst/>
          </a:prstGeom>
        </p:spPr>
      </p:pic>
      <p:sp>
        <p:nvSpPr>
          <p:cNvPr id="16" name="Text Placeholder 24"/>
          <p:cNvSpPr>
            <a:spLocks noGrp="1"/>
          </p:cNvSpPr>
          <p:nvPr>
            <p:ph type="body" sz="quarter" idx="32"/>
          </p:nvPr>
        </p:nvSpPr>
        <p:spPr>
          <a:xfrm>
            <a:off x="7672210" y="344488"/>
            <a:ext cx="1868665" cy="338137"/>
          </a:xfrm>
        </p:spPr>
        <p:txBody>
          <a:bodyPr/>
          <a:lstStyle/>
          <a:p>
            <a:r>
              <a:rPr lang="en-GB" dirty="0"/>
              <a:t>MONETISATION PLATFORMS</a:t>
            </a:r>
          </a:p>
        </p:txBody>
      </p:sp>
    </p:spTree>
    <p:extLst>
      <p:ext uri="{BB962C8B-B14F-4D97-AF65-F5344CB8AC3E}">
        <p14:creationId xmlns:p14="http://schemas.microsoft.com/office/powerpoint/2010/main" val="2193435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CGI Group</a:t>
            </a:r>
          </a:p>
        </p:txBody>
      </p:sp>
      <p:sp>
        <p:nvSpPr>
          <p:cNvPr id="3" name="Text Placeholder 2"/>
          <p:cNvSpPr>
            <a:spLocks noGrp="1"/>
          </p:cNvSpPr>
          <p:nvPr>
            <p:ph type="body" sz="quarter" idx="10"/>
          </p:nvPr>
        </p:nvSpPr>
        <p:spPr/>
        <p:txBody>
          <a:bodyPr/>
          <a:lstStyle/>
          <a:p>
            <a:r>
              <a:rPr lang="en-GB" dirty="0"/>
              <a:t>www.cgi.com</a:t>
            </a:r>
          </a:p>
        </p:txBody>
      </p:sp>
      <p:sp>
        <p:nvSpPr>
          <p:cNvPr id="4" name="Text Placeholder 3"/>
          <p:cNvSpPr>
            <a:spLocks noGrp="1"/>
          </p:cNvSpPr>
          <p:nvPr>
            <p:ph type="body" sz="quarter" idx="29"/>
          </p:nvPr>
        </p:nvSpPr>
        <p:spPr/>
        <p:txBody>
          <a:bodyPr/>
          <a:lstStyle/>
          <a:p>
            <a:r>
              <a:rPr lang="en-GB" dirty="0"/>
              <a:t>Its cloud-based billing solution is based on CGI’s Tapestry cloud billing offering.</a:t>
            </a:r>
          </a:p>
          <a:p>
            <a:r>
              <a:rPr lang="en-GB" dirty="0"/>
              <a:t>The CGI Tapestry solution offers convergent rating, billing and order management services.</a:t>
            </a:r>
          </a:p>
          <a:p>
            <a:r>
              <a:rPr lang="en-GB" dirty="0"/>
              <a:t>CGI offers systems integration and application management services for mediation systems by partnering with vendors such as Digital Route.</a:t>
            </a:r>
          </a:p>
          <a:p>
            <a:r>
              <a:rPr lang="en-GB" dirty="0"/>
              <a:t>The company offers consulting and system integration services for billing and charging use cases, with support from partners such as Oracle and SAP.</a:t>
            </a:r>
          </a:p>
          <a:p>
            <a:r>
              <a:rPr lang="en-GB" dirty="0"/>
              <a:t>INTransit is a mobile roaming billing solution that provides support for roaming partner billing use cases.</a:t>
            </a:r>
          </a:p>
          <a:p>
            <a:endParaRPr lang="en-GB" dirty="0"/>
          </a:p>
        </p:txBody>
      </p:sp>
      <p:sp>
        <p:nvSpPr>
          <p:cNvPr id="5" name="Text Placeholder 4"/>
          <p:cNvSpPr>
            <a:spLocks noGrp="1"/>
          </p:cNvSpPr>
          <p:nvPr>
            <p:ph type="body" sz="quarter" idx="30"/>
          </p:nvPr>
        </p:nvSpPr>
        <p:spPr/>
        <p:txBody>
          <a:bodyPr/>
          <a:lstStyle/>
          <a:p>
            <a:pPr>
              <a:defRPr/>
            </a:pPr>
            <a:r>
              <a:rPr lang="en-GB" dirty="0"/>
              <a:t>Key customers include Bell Canada, Bell Mobility, Orange and Telenor Group. </a:t>
            </a:r>
          </a:p>
          <a:p>
            <a:pPr>
              <a:defRPr/>
            </a:pPr>
            <a:r>
              <a:rPr lang="en-GB" dirty="0"/>
              <a:t>It offers a wide portfolio of solutions within the monetisation platforms segment by partnering with multiple small and large product vendors.</a:t>
            </a:r>
          </a:p>
          <a:p>
            <a:pPr>
              <a:defRPr/>
            </a:pPr>
            <a:r>
              <a:rPr lang="en-GB" dirty="0"/>
              <a:t>CGI will need to offer greater differentiation and value to CSPs, as some of the larger billing vendors are expanding their services businesses.</a:t>
            </a:r>
          </a:p>
        </p:txBody>
      </p:sp>
      <p:sp>
        <p:nvSpPr>
          <p:cNvPr id="6" name="Text Placeholder 5"/>
          <p:cNvSpPr>
            <a:spLocks noGrp="1"/>
          </p:cNvSpPr>
          <p:nvPr>
            <p:ph type="body" sz="quarter" idx="31"/>
          </p:nvPr>
        </p:nvSpPr>
        <p:spPr/>
        <p:txBody>
          <a:bodyPr/>
          <a:lstStyle/>
          <a:p>
            <a:r>
              <a:rPr lang="en-GB" dirty="0"/>
              <a:t>1976</a:t>
            </a:r>
          </a:p>
        </p:txBody>
      </p:sp>
      <p:sp>
        <p:nvSpPr>
          <p:cNvPr id="16" name="Text Placeholder 24"/>
          <p:cNvSpPr>
            <a:spLocks noGrp="1"/>
          </p:cNvSpPr>
          <p:nvPr>
            <p:ph type="body" sz="quarter" idx="32"/>
          </p:nvPr>
        </p:nvSpPr>
        <p:spPr>
          <a:xfrm>
            <a:off x="7672210" y="344488"/>
            <a:ext cx="1868665" cy="338137"/>
          </a:xfrm>
        </p:spPr>
        <p:txBody>
          <a:bodyPr/>
          <a:lstStyle/>
          <a:p>
            <a:r>
              <a:rPr lang="en-GB" dirty="0"/>
              <a:t>MONETISATION PLATFORMS</a:t>
            </a:r>
          </a:p>
        </p:txBody>
      </p:sp>
      <p:sp>
        <p:nvSpPr>
          <p:cNvPr id="8" name="Text Placeholder 7"/>
          <p:cNvSpPr>
            <a:spLocks noGrp="1"/>
          </p:cNvSpPr>
          <p:nvPr>
            <p:ph type="body" sz="quarter" idx="33"/>
          </p:nvPr>
        </p:nvSpPr>
        <p:spPr/>
        <p:txBody>
          <a:bodyPr/>
          <a:lstStyle/>
          <a:p>
            <a:r>
              <a:rPr lang="en-GB" dirty="0"/>
              <a:t>Europe, the Middle East and Africa (EMEA) accounts for around two thirds of its revenue; most of the rest comes from North America.</a:t>
            </a:r>
          </a:p>
        </p:txBody>
      </p:sp>
      <p:sp>
        <p:nvSpPr>
          <p:cNvPr id="9" name="Text Placeholder 8"/>
          <p:cNvSpPr>
            <a:spLocks noGrp="1"/>
          </p:cNvSpPr>
          <p:nvPr>
            <p:ph type="body" sz="quarter" idx="34"/>
          </p:nvPr>
        </p:nvSpPr>
        <p:spPr/>
        <p:txBody>
          <a:bodyPr/>
          <a:lstStyle/>
          <a:p>
            <a:r>
              <a:rPr lang="en-GB" dirty="0"/>
              <a:t>It has a strong focus on CSP transformations and becoming a preferred digital transformation services partner for CSPs.</a:t>
            </a:r>
          </a:p>
        </p:txBody>
      </p:sp>
      <p:sp>
        <p:nvSpPr>
          <p:cNvPr id="10" name="Text Placeholder 9"/>
          <p:cNvSpPr>
            <a:spLocks noGrp="1"/>
          </p:cNvSpPr>
          <p:nvPr>
            <p:ph type="body" sz="quarter" idx="35"/>
          </p:nvPr>
        </p:nvSpPr>
        <p:spPr/>
        <p:txBody>
          <a:bodyPr/>
          <a:lstStyle/>
          <a:p>
            <a:r>
              <a:rPr lang="en-GB" dirty="0"/>
              <a:t>It will continue to expand its partner relationships, with a strong focus on developed regions. </a:t>
            </a:r>
          </a:p>
        </p:txBody>
      </p:sp>
      <p:sp>
        <p:nvSpPr>
          <p:cNvPr id="11" name="Text Placeholder 10"/>
          <p:cNvSpPr>
            <a:spLocks noGrp="1"/>
          </p:cNvSpPr>
          <p:nvPr>
            <p:ph type="body" sz="quarter" idx="36"/>
          </p:nvPr>
        </p:nvSpPr>
        <p:spPr/>
        <p:txBody>
          <a:bodyPr/>
          <a:lstStyle/>
          <a:p>
            <a:pPr marL="138113" indent="-138113">
              <a:buSzPct val="100000"/>
            </a:pPr>
            <a:endParaRPr lang="en-GB" dirty="0"/>
          </a:p>
          <a:p>
            <a:pPr marL="138113" indent="-138113">
              <a:buSzPct val="100000"/>
            </a:pPr>
            <a:r>
              <a:rPr lang="en-GB" dirty="0"/>
              <a:t>Oracle</a:t>
            </a:r>
          </a:p>
          <a:p>
            <a:pPr marL="138113" indent="-138113">
              <a:buSzPct val="100000"/>
            </a:pPr>
            <a:r>
              <a:rPr lang="en-GB" dirty="0"/>
              <a:t>SAP</a:t>
            </a:r>
          </a:p>
        </p:txBody>
      </p:sp>
      <p:sp>
        <p:nvSpPr>
          <p:cNvPr id="12" name="Text Placeholder 11"/>
          <p:cNvSpPr>
            <a:spLocks noGrp="1"/>
          </p:cNvSpPr>
          <p:nvPr>
            <p:ph type="body" sz="quarter" idx="37"/>
          </p:nvPr>
        </p:nvSpPr>
        <p:spPr/>
        <p:txBody>
          <a:bodyPr/>
          <a:lstStyle/>
          <a:p>
            <a:r>
              <a:rPr lang="en-GB" sz="1200" dirty="0"/>
              <a:t>CGI Group </a:t>
            </a:r>
            <a:br>
              <a:rPr lang="en-GB" sz="1200" dirty="0"/>
            </a:br>
            <a:r>
              <a:rPr lang="en-GB" sz="1200" dirty="0"/>
              <a:t>is a Canadian provider of IT consulting, systems integration and business process outsourcing services to enterprises and telecoms </a:t>
            </a:r>
            <a:br>
              <a:rPr lang="en-GB" sz="1200" dirty="0"/>
            </a:br>
            <a:r>
              <a:rPr lang="en-GB" sz="1200" dirty="0"/>
              <a:t>operators.</a:t>
            </a:r>
          </a:p>
        </p:txBody>
      </p:sp>
      <p:sp>
        <p:nvSpPr>
          <p:cNvPr id="13" name="Text Placeholder 12"/>
          <p:cNvSpPr>
            <a:spLocks noGrp="1"/>
          </p:cNvSpPr>
          <p:nvPr>
            <p:ph type="body" sz="quarter" idx="38"/>
          </p:nvPr>
        </p:nvSpPr>
        <p:spPr/>
        <p:txBody>
          <a:bodyPr/>
          <a:lstStyle/>
          <a:p>
            <a:r>
              <a:rPr lang="en-GB" dirty="0"/>
              <a:t>Montreal (HQ)</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6367" y="3973421"/>
            <a:ext cx="109728" cy="152400"/>
          </a:xfrm>
          <a:prstGeom prst="rect">
            <a:avLst/>
          </a:prstGeom>
        </p:spPr>
      </p:pic>
    </p:spTree>
    <p:extLst>
      <p:ext uri="{BB962C8B-B14F-4D97-AF65-F5344CB8AC3E}">
        <p14:creationId xmlns:p14="http://schemas.microsoft.com/office/powerpoint/2010/main" val="1575593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Comarch</a:t>
            </a:r>
            <a:endParaRPr lang="en-GB" dirty="0"/>
          </a:p>
        </p:txBody>
      </p:sp>
      <p:sp>
        <p:nvSpPr>
          <p:cNvPr id="3" name="Text Placeholder 2"/>
          <p:cNvSpPr>
            <a:spLocks noGrp="1"/>
          </p:cNvSpPr>
          <p:nvPr>
            <p:ph type="body" sz="quarter" idx="10"/>
          </p:nvPr>
        </p:nvSpPr>
        <p:spPr/>
        <p:txBody>
          <a:bodyPr/>
          <a:lstStyle/>
          <a:p>
            <a:r>
              <a:rPr lang="en-GB" dirty="0"/>
              <a:t>www.</a:t>
            </a:r>
            <a:r>
              <a:rPr lang="pl-PL" dirty="0" err="1"/>
              <a:t>comarch</a:t>
            </a:r>
            <a:r>
              <a:rPr lang="en-GB" dirty="0"/>
              <a:t>.com</a:t>
            </a:r>
          </a:p>
        </p:txBody>
      </p:sp>
      <p:sp>
        <p:nvSpPr>
          <p:cNvPr id="4" name="Text Placeholder 3"/>
          <p:cNvSpPr>
            <a:spLocks noGrp="1"/>
          </p:cNvSpPr>
          <p:nvPr>
            <p:ph type="body" sz="quarter" idx="29"/>
          </p:nvPr>
        </p:nvSpPr>
        <p:spPr/>
        <p:txBody>
          <a:bodyPr/>
          <a:lstStyle/>
          <a:p>
            <a:r>
              <a:rPr lang="en-US" dirty="0"/>
              <a:t>Comarch’s telecoms solutions portfolio supports end-to-end transformation programmes in the BSS, OSS and service assurance areas. </a:t>
            </a:r>
          </a:p>
          <a:p>
            <a:r>
              <a:rPr lang="en-US" dirty="0"/>
              <a:t>For BSS, Comarch’s offerings include billing, charging, revenue management, omnichannel customer experience and an IoT connectivity management platform.</a:t>
            </a:r>
          </a:p>
          <a:p>
            <a:r>
              <a:rPr lang="en-US" dirty="0"/>
              <a:t>For OSS, Comarch focuses mostly on 5G network operations, SDN/NFV orchestration, resource management and service design and fulfillment.</a:t>
            </a:r>
          </a:p>
          <a:p>
            <a:r>
              <a:rPr lang="en-US" dirty="0"/>
              <a:t>Comarch has strong delivery capabilities, primarily for integrating its portfolio within a telecoms environment.</a:t>
            </a:r>
          </a:p>
        </p:txBody>
      </p:sp>
      <p:sp>
        <p:nvSpPr>
          <p:cNvPr id="5" name="Text Placeholder 4"/>
          <p:cNvSpPr>
            <a:spLocks noGrp="1"/>
          </p:cNvSpPr>
          <p:nvPr>
            <p:ph type="body" sz="quarter" idx="30"/>
          </p:nvPr>
        </p:nvSpPr>
        <p:spPr/>
        <p:txBody>
          <a:bodyPr/>
          <a:lstStyle/>
          <a:p>
            <a:r>
              <a:rPr lang="en-GB" dirty="0"/>
              <a:t>Comarch is considered to be a cost-effective full stack alternative to leading vendors, especially in emerging markets. </a:t>
            </a:r>
          </a:p>
          <a:p>
            <a:r>
              <a:rPr lang="en-GB" dirty="0"/>
              <a:t>The company has well-regarded professional services capabilities and prefers to manage the integration of its portfolio within the CSP environment. </a:t>
            </a:r>
          </a:p>
          <a:p>
            <a:r>
              <a:rPr lang="en-GB" dirty="0"/>
              <a:t>The company continues to achieve steady growth in its telecoms business, even as it expands into new verticals. </a:t>
            </a:r>
          </a:p>
        </p:txBody>
      </p:sp>
      <p:sp>
        <p:nvSpPr>
          <p:cNvPr id="6" name="Text Placeholder 5"/>
          <p:cNvSpPr>
            <a:spLocks noGrp="1"/>
          </p:cNvSpPr>
          <p:nvPr>
            <p:ph type="body" sz="quarter" idx="31"/>
          </p:nvPr>
        </p:nvSpPr>
        <p:spPr/>
        <p:txBody>
          <a:bodyPr/>
          <a:lstStyle/>
          <a:p>
            <a:r>
              <a:rPr lang="en-GB" dirty="0"/>
              <a:t>19</a:t>
            </a:r>
            <a:r>
              <a:rPr lang="pl-PL" dirty="0"/>
              <a:t>93</a:t>
            </a:r>
            <a:endParaRPr lang="en-GB" dirty="0"/>
          </a:p>
        </p:txBody>
      </p:sp>
      <p:sp>
        <p:nvSpPr>
          <p:cNvPr id="8" name="Text Placeholder 7"/>
          <p:cNvSpPr>
            <a:spLocks noGrp="1"/>
          </p:cNvSpPr>
          <p:nvPr>
            <p:ph type="body" sz="quarter" idx="33"/>
          </p:nvPr>
        </p:nvSpPr>
        <p:spPr/>
        <p:txBody>
          <a:bodyPr/>
          <a:lstStyle/>
          <a:p>
            <a:r>
              <a:rPr lang="en-US" dirty="0"/>
              <a:t>CSG serves over 350 communications and media customers globally with multiple regional support and development centers</a:t>
            </a:r>
            <a:endParaRPr lang="en-GB" dirty="0"/>
          </a:p>
        </p:txBody>
      </p:sp>
      <p:sp>
        <p:nvSpPr>
          <p:cNvPr id="9" name="Text Placeholder 8"/>
          <p:cNvSpPr>
            <a:spLocks noGrp="1"/>
          </p:cNvSpPr>
          <p:nvPr>
            <p:ph type="body" sz="quarter" idx="34"/>
          </p:nvPr>
        </p:nvSpPr>
        <p:spPr/>
        <p:txBody>
          <a:bodyPr/>
          <a:lstStyle/>
          <a:p>
            <a:r>
              <a:rPr lang="en-GB" dirty="0"/>
              <a:t>It has a focus on full-stack solutions, even as it continues to use its modular portfolio and delivery capabilities to win new clients. </a:t>
            </a:r>
          </a:p>
        </p:txBody>
      </p:sp>
      <p:sp>
        <p:nvSpPr>
          <p:cNvPr id="10" name="Text Placeholder 9"/>
          <p:cNvSpPr>
            <a:spLocks noGrp="1"/>
          </p:cNvSpPr>
          <p:nvPr>
            <p:ph type="body" sz="quarter" idx="35"/>
          </p:nvPr>
        </p:nvSpPr>
        <p:spPr/>
        <p:txBody>
          <a:bodyPr/>
          <a:lstStyle/>
          <a:p>
            <a:r>
              <a:rPr lang="en-GB" dirty="0"/>
              <a:t>The company mostly relies on direct sales channels and a handful of local partners for delivery. </a:t>
            </a:r>
          </a:p>
        </p:txBody>
      </p:sp>
      <p:sp>
        <p:nvSpPr>
          <p:cNvPr id="11" name="Text Placeholder 10"/>
          <p:cNvSpPr>
            <a:spLocks noGrp="1"/>
          </p:cNvSpPr>
          <p:nvPr>
            <p:ph type="body" sz="quarter" idx="36"/>
          </p:nvPr>
        </p:nvSpPr>
        <p:spPr/>
        <p:txBody>
          <a:bodyPr/>
          <a:lstStyle/>
          <a:p>
            <a:pPr marL="138113" indent="-138113">
              <a:buSzPct val="100000"/>
            </a:pPr>
            <a:endParaRPr lang="en-GB" dirty="0"/>
          </a:p>
          <a:p>
            <a:pPr marL="138113" indent="-138113">
              <a:buSzPct val="100000"/>
            </a:pPr>
            <a:r>
              <a:rPr lang="en-GB" dirty="0"/>
              <a:t>Salesforce</a:t>
            </a:r>
          </a:p>
          <a:p>
            <a:pPr marL="138113" indent="-138113">
              <a:buSzPct val="100000"/>
            </a:pPr>
            <a:r>
              <a:rPr lang="en-GB" dirty="0"/>
              <a:t>SAP</a:t>
            </a:r>
          </a:p>
          <a:p>
            <a:pPr marL="0" indent="0">
              <a:buSzPct val="100000"/>
              <a:buNone/>
            </a:pPr>
            <a:endParaRPr lang="en-GB" dirty="0"/>
          </a:p>
        </p:txBody>
      </p:sp>
      <p:sp>
        <p:nvSpPr>
          <p:cNvPr id="12" name="Text Placeholder 11"/>
          <p:cNvSpPr>
            <a:spLocks noGrp="1"/>
          </p:cNvSpPr>
          <p:nvPr>
            <p:ph type="body" sz="quarter" idx="37"/>
          </p:nvPr>
        </p:nvSpPr>
        <p:spPr/>
        <p:txBody>
          <a:bodyPr/>
          <a:lstStyle/>
          <a:p>
            <a:r>
              <a:rPr lang="pl-PL" sz="1200" dirty="0"/>
              <a:t>Comarch</a:t>
            </a:r>
            <a:r>
              <a:rPr lang="en-GB" sz="1200" dirty="0"/>
              <a:t> is a </a:t>
            </a:r>
            <a:r>
              <a:rPr lang="pl-PL" sz="1200" dirty="0"/>
              <a:t>global software house</a:t>
            </a:r>
            <a:r>
              <a:rPr lang="en-GB" sz="1200" dirty="0"/>
              <a:t> that delivers</a:t>
            </a:r>
            <a:r>
              <a:rPr lang="pl-PL" sz="1200" dirty="0"/>
              <a:t> and integrat</a:t>
            </a:r>
            <a:r>
              <a:rPr lang="en-GB" sz="1200" dirty="0"/>
              <a:t>es </a:t>
            </a:r>
            <a:r>
              <a:rPr lang="pl-PL" sz="1200" dirty="0"/>
              <a:t>proprietary IT products</a:t>
            </a:r>
            <a:r>
              <a:rPr lang="en-GB" sz="1200" dirty="0"/>
              <a:t> for enterprises worldwide.</a:t>
            </a:r>
          </a:p>
        </p:txBody>
      </p:sp>
      <p:sp>
        <p:nvSpPr>
          <p:cNvPr id="13" name="Text Placeholder 12"/>
          <p:cNvSpPr>
            <a:spLocks noGrp="1"/>
          </p:cNvSpPr>
          <p:nvPr>
            <p:ph type="body" sz="quarter" idx="38"/>
          </p:nvPr>
        </p:nvSpPr>
        <p:spPr/>
        <p:txBody>
          <a:bodyPr/>
          <a:lstStyle/>
          <a:p>
            <a:r>
              <a:rPr lang="en-GB" dirty="0"/>
              <a:t>Kraków</a:t>
            </a:r>
            <a:r>
              <a:rPr lang="pl-PL" dirty="0"/>
              <a:t>, Poland</a:t>
            </a:r>
            <a:r>
              <a:rPr lang="en-GB" dirty="0"/>
              <a:t> (HQ)</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4018" y="4036392"/>
            <a:ext cx="109728" cy="152400"/>
          </a:xfrm>
          <a:prstGeom prst="rect">
            <a:avLst/>
          </a:prstGeom>
        </p:spPr>
      </p:pic>
      <p:sp>
        <p:nvSpPr>
          <p:cNvPr id="16" name="Text Placeholder 24"/>
          <p:cNvSpPr>
            <a:spLocks noGrp="1"/>
          </p:cNvSpPr>
          <p:nvPr>
            <p:ph type="body" sz="quarter" idx="32"/>
          </p:nvPr>
        </p:nvSpPr>
        <p:spPr>
          <a:xfrm>
            <a:off x="7672210" y="344488"/>
            <a:ext cx="1868665" cy="338137"/>
          </a:xfrm>
        </p:spPr>
        <p:txBody>
          <a:bodyPr/>
          <a:lstStyle/>
          <a:p>
            <a:r>
              <a:rPr lang="en-GB" dirty="0"/>
              <a:t>MONETISATION PLATFORMS</a:t>
            </a:r>
          </a:p>
        </p:txBody>
      </p:sp>
    </p:spTree>
    <p:extLst>
      <p:ext uri="{BB962C8B-B14F-4D97-AF65-F5344CB8AC3E}">
        <p14:creationId xmlns:p14="http://schemas.microsoft.com/office/powerpoint/2010/main" val="1717316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GB" dirty="0"/>
              <a:t>CSG</a:t>
            </a:r>
          </a:p>
        </p:txBody>
      </p:sp>
      <p:sp>
        <p:nvSpPr>
          <p:cNvPr id="21" name="Text Placeholder 20"/>
          <p:cNvSpPr>
            <a:spLocks noGrp="1"/>
          </p:cNvSpPr>
          <p:nvPr>
            <p:ph type="body" sz="quarter" idx="10"/>
          </p:nvPr>
        </p:nvSpPr>
        <p:spPr/>
        <p:txBody>
          <a:bodyPr/>
          <a:lstStyle/>
          <a:p>
            <a:r>
              <a:rPr lang="en-GB" dirty="0"/>
              <a:t>www.csgi.com</a:t>
            </a:r>
          </a:p>
        </p:txBody>
      </p:sp>
      <p:sp>
        <p:nvSpPr>
          <p:cNvPr id="22" name="Text Placeholder 21"/>
          <p:cNvSpPr>
            <a:spLocks noGrp="1"/>
          </p:cNvSpPr>
          <p:nvPr>
            <p:ph type="body" sz="quarter" idx="29"/>
          </p:nvPr>
        </p:nvSpPr>
        <p:spPr/>
        <p:txBody>
          <a:bodyPr/>
          <a:lstStyle/>
          <a:p>
            <a:r>
              <a:rPr lang="en-GB" dirty="0"/>
              <a:t>CSG Ascendon is a cloud-based monetisation and engagement platform for digital services that supports multiple business lines.</a:t>
            </a:r>
          </a:p>
          <a:p>
            <a:r>
              <a:rPr lang="en-GB" dirty="0"/>
              <a:t>The CSG Singleview suite provides an integrated customer care, billing and real-time rating and charging solution, and can be delivered either on-premises or in a cloud-hosted environment.</a:t>
            </a:r>
          </a:p>
          <a:p>
            <a:r>
              <a:rPr lang="en-GB" dirty="0"/>
              <a:t>Advanced Convergent Platform (ACP) is a pre-integrated billing and customer care platform for cable and satellite providers.</a:t>
            </a:r>
          </a:p>
          <a:p>
            <a:r>
              <a:rPr lang="en-GB" dirty="0"/>
              <a:t>CSG Digital Mediation supports offline and real-time mediation requirements.</a:t>
            </a:r>
          </a:p>
          <a:p>
            <a:r>
              <a:rPr lang="en-GB" dirty="0"/>
              <a:t>CSG Digital Wholesale, a partner management and settlements system, is delivered in either a cloud or standalone environment. </a:t>
            </a:r>
          </a:p>
        </p:txBody>
      </p:sp>
      <p:sp>
        <p:nvSpPr>
          <p:cNvPr id="23" name="Text Placeholder 22"/>
          <p:cNvSpPr>
            <a:spLocks noGrp="1"/>
          </p:cNvSpPr>
          <p:nvPr>
            <p:ph type="body" sz="quarter" idx="30"/>
          </p:nvPr>
        </p:nvSpPr>
        <p:spPr>
          <a:xfrm>
            <a:off x="7416157" y="2113629"/>
            <a:ext cx="1828801" cy="3650584"/>
          </a:xfrm>
        </p:spPr>
        <p:txBody>
          <a:bodyPr/>
          <a:lstStyle/>
          <a:p>
            <a:r>
              <a:rPr lang="en-GB" dirty="0"/>
              <a:t>CSG is focussing on a productised, cloud-first, DevOps-ready strategy to expand its footprint. </a:t>
            </a:r>
          </a:p>
          <a:p>
            <a:r>
              <a:rPr lang="en-US" dirty="0"/>
              <a:t>With CSG Ascendon, the company is positioned to address the growing digital services segment, with flexible, cost-optimised solutions that can enable CSPs to experiment with next-generation business models. </a:t>
            </a:r>
          </a:p>
          <a:p>
            <a:r>
              <a:rPr lang="en-US" dirty="0"/>
              <a:t>CSG Singleview remains an important part of the portfolio, helping to deliver complex, multi-play monetisation solutions on a configuration-based platform. </a:t>
            </a:r>
          </a:p>
          <a:p>
            <a:r>
              <a:rPr lang="en-GB" dirty="0"/>
              <a:t>CSG also has a well-regarded mediation and wholesale platform that continues to be widely deployed worldwide.</a:t>
            </a:r>
          </a:p>
          <a:p>
            <a:endParaRPr lang="en-GB" dirty="0"/>
          </a:p>
        </p:txBody>
      </p:sp>
      <p:sp>
        <p:nvSpPr>
          <p:cNvPr id="24" name="Text Placeholder 23"/>
          <p:cNvSpPr>
            <a:spLocks noGrp="1"/>
          </p:cNvSpPr>
          <p:nvPr>
            <p:ph type="body" sz="quarter" idx="31"/>
          </p:nvPr>
        </p:nvSpPr>
        <p:spPr/>
        <p:txBody>
          <a:bodyPr/>
          <a:lstStyle/>
          <a:p>
            <a:r>
              <a:rPr lang="en-GB" dirty="0"/>
              <a:t>1994</a:t>
            </a:r>
          </a:p>
        </p:txBody>
      </p:sp>
      <p:sp>
        <p:nvSpPr>
          <p:cNvPr id="25" name="Text Placeholder 24"/>
          <p:cNvSpPr>
            <a:spLocks noGrp="1"/>
          </p:cNvSpPr>
          <p:nvPr>
            <p:ph type="body" sz="quarter" idx="32"/>
          </p:nvPr>
        </p:nvSpPr>
        <p:spPr/>
        <p:txBody>
          <a:bodyPr/>
          <a:lstStyle/>
          <a:p>
            <a:r>
              <a:rPr lang="en-GB" dirty="0"/>
              <a:t>MONETISATION PLATFORMS</a:t>
            </a:r>
          </a:p>
        </p:txBody>
      </p:sp>
      <p:sp>
        <p:nvSpPr>
          <p:cNvPr id="26" name="Text Placeholder 25"/>
          <p:cNvSpPr>
            <a:spLocks noGrp="1"/>
          </p:cNvSpPr>
          <p:nvPr>
            <p:ph type="body" sz="quarter" idx="33"/>
          </p:nvPr>
        </p:nvSpPr>
        <p:spPr/>
        <p:txBody>
          <a:bodyPr/>
          <a:lstStyle/>
          <a:p>
            <a:r>
              <a:rPr lang="en-US" dirty="0"/>
              <a:t>CSG serves over 350 communications and media customers globally with well-established regional support and development centres.</a:t>
            </a:r>
            <a:endParaRPr lang="en-GB" dirty="0"/>
          </a:p>
        </p:txBody>
      </p:sp>
      <p:sp>
        <p:nvSpPr>
          <p:cNvPr id="27" name="Text Placeholder 26"/>
          <p:cNvSpPr>
            <a:spLocks noGrp="1"/>
          </p:cNvSpPr>
          <p:nvPr>
            <p:ph type="body" sz="quarter" idx="34"/>
          </p:nvPr>
        </p:nvSpPr>
        <p:spPr/>
        <p:txBody>
          <a:bodyPr/>
          <a:lstStyle/>
          <a:p>
            <a:r>
              <a:rPr lang="en-US" dirty="0"/>
              <a:t>CSG is focused on cloud-first, cloud-native architecture. SaaS underpins the vast majority of CSG’s products.</a:t>
            </a:r>
            <a:endParaRPr lang="en-GB" dirty="0"/>
          </a:p>
        </p:txBody>
      </p:sp>
      <p:sp>
        <p:nvSpPr>
          <p:cNvPr id="28" name="Text Placeholder 27"/>
          <p:cNvSpPr>
            <a:spLocks noGrp="1"/>
          </p:cNvSpPr>
          <p:nvPr>
            <p:ph type="body" sz="quarter" idx="35"/>
          </p:nvPr>
        </p:nvSpPr>
        <p:spPr/>
        <p:txBody>
          <a:bodyPr/>
          <a:lstStyle/>
          <a:p>
            <a:r>
              <a:rPr lang="en-US" dirty="0"/>
              <a:t>CSG continues to expand into other verticals including financial services, media and entertainment and healthcare.</a:t>
            </a:r>
          </a:p>
        </p:txBody>
      </p:sp>
      <p:sp>
        <p:nvSpPr>
          <p:cNvPr id="29" name="Text Placeholder 28"/>
          <p:cNvSpPr>
            <a:spLocks noGrp="1"/>
          </p:cNvSpPr>
          <p:nvPr>
            <p:ph type="body" sz="quarter" idx="36"/>
          </p:nvPr>
        </p:nvSpPr>
        <p:spPr/>
        <p:txBody>
          <a:bodyPr/>
          <a:lstStyle/>
          <a:p>
            <a:pPr marL="138113" indent="-138113">
              <a:buSzPct val="100000"/>
            </a:pPr>
            <a:r>
              <a:rPr lang="en-GB" dirty="0"/>
              <a:t>Microsoft</a:t>
            </a:r>
          </a:p>
          <a:p>
            <a:pPr marL="138113" indent="-138113">
              <a:buSzPct val="100000"/>
            </a:pPr>
            <a:r>
              <a:rPr lang="en-GB" dirty="0"/>
              <a:t>AWS</a:t>
            </a:r>
          </a:p>
          <a:p>
            <a:pPr marL="138113" indent="-138113">
              <a:buSzPct val="100000"/>
            </a:pPr>
            <a:r>
              <a:rPr lang="en-GB" dirty="0"/>
              <a:t>Deloitte</a:t>
            </a:r>
          </a:p>
          <a:p>
            <a:endParaRPr lang="en-GB" dirty="0"/>
          </a:p>
        </p:txBody>
      </p:sp>
      <p:sp>
        <p:nvSpPr>
          <p:cNvPr id="30" name="Text Placeholder 29"/>
          <p:cNvSpPr>
            <a:spLocks noGrp="1"/>
          </p:cNvSpPr>
          <p:nvPr>
            <p:ph type="body" sz="quarter" idx="37"/>
          </p:nvPr>
        </p:nvSpPr>
        <p:spPr/>
        <p:txBody>
          <a:bodyPr/>
          <a:lstStyle/>
          <a:p>
            <a:r>
              <a:rPr lang="en-GB" dirty="0"/>
              <a:t>CSG is a major</a:t>
            </a:r>
            <a:br>
              <a:rPr lang="en-GB" dirty="0"/>
            </a:br>
            <a:r>
              <a:rPr lang="en-GB" dirty="0"/>
              <a:t>provider of </a:t>
            </a:r>
            <a:r>
              <a:rPr lang="en-US" dirty="0"/>
              <a:t>customer engagement solutions that help companies to acquire, monetise, engage and retain customers. </a:t>
            </a:r>
            <a:endParaRPr lang="en-GB" dirty="0"/>
          </a:p>
        </p:txBody>
      </p:sp>
      <p:sp>
        <p:nvSpPr>
          <p:cNvPr id="31" name="Text Placeholder 30"/>
          <p:cNvSpPr>
            <a:spLocks noGrp="1"/>
          </p:cNvSpPr>
          <p:nvPr>
            <p:ph type="body" sz="quarter" idx="38"/>
          </p:nvPr>
        </p:nvSpPr>
        <p:spPr/>
        <p:txBody>
          <a:bodyPr/>
          <a:lstStyle/>
          <a:p>
            <a:r>
              <a:rPr lang="en-GB" dirty="0"/>
              <a:t>Greenwood Village, CO (HQ)</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9342" y="4013031"/>
            <a:ext cx="109728" cy="152400"/>
          </a:xfrm>
          <a:prstGeom prst="rect">
            <a:avLst/>
          </a:prstGeom>
        </p:spPr>
      </p:pic>
    </p:spTree>
    <p:extLst>
      <p:ext uri="{BB962C8B-B14F-4D97-AF65-F5344CB8AC3E}">
        <p14:creationId xmlns:p14="http://schemas.microsoft.com/office/powerpoint/2010/main" val="3218710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GB" dirty="0"/>
              <a:t>Ericsson</a:t>
            </a:r>
          </a:p>
        </p:txBody>
      </p:sp>
      <p:sp>
        <p:nvSpPr>
          <p:cNvPr id="21" name="Text Placeholder 20"/>
          <p:cNvSpPr>
            <a:spLocks noGrp="1"/>
          </p:cNvSpPr>
          <p:nvPr>
            <p:ph type="body" sz="quarter" idx="10"/>
          </p:nvPr>
        </p:nvSpPr>
        <p:spPr/>
        <p:txBody>
          <a:bodyPr/>
          <a:lstStyle/>
          <a:p>
            <a:r>
              <a:rPr lang="en-GB" dirty="0"/>
              <a:t>www.ericsson.com</a:t>
            </a:r>
          </a:p>
        </p:txBody>
      </p:sp>
      <p:sp>
        <p:nvSpPr>
          <p:cNvPr id="22" name="Text Placeholder 21"/>
          <p:cNvSpPr>
            <a:spLocks noGrp="1"/>
          </p:cNvSpPr>
          <p:nvPr>
            <p:ph type="body" sz="quarter" idx="29"/>
          </p:nvPr>
        </p:nvSpPr>
        <p:spPr/>
        <p:txBody>
          <a:bodyPr/>
          <a:lstStyle/>
          <a:p>
            <a:pPr marL="171450" indent="-171450">
              <a:defRPr/>
            </a:pPr>
            <a:r>
              <a:rPr lang="en-GB" dirty="0"/>
              <a:t>Ericsson’s Digital BSS is a modular platform that includes billing, charging, mediation, access, finance, product catalogue and order care.</a:t>
            </a:r>
          </a:p>
          <a:p>
            <a:pPr marL="171450" indent="-171450">
              <a:defRPr/>
            </a:pPr>
            <a:r>
              <a:rPr lang="en-GB" dirty="0"/>
              <a:t>Ericsson’s charging product accounts for most of its customers and is supported by the billing product. Together with Catalog Manager, these form a convergent, end-to-end monetisation platform.</a:t>
            </a:r>
          </a:p>
          <a:p>
            <a:pPr lvl="0"/>
            <a:r>
              <a:rPr lang="en-GB" dirty="0"/>
              <a:t>Ericsson Mediation is a convergent data mediation solution that handles file, event and online mediation.</a:t>
            </a:r>
          </a:p>
          <a:p>
            <a:pPr lvl="0"/>
            <a:endParaRPr lang="en-GB" dirty="0"/>
          </a:p>
          <a:p>
            <a:pPr marL="171450" indent="-171450">
              <a:defRPr/>
            </a:pPr>
            <a:endParaRPr lang="en-GB" dirty="0"/>
          </a:p>
          <a:p>
            <a:pPr marL="171450" indent="-171450">
              <a:defRPr/>
            </a:pPr>
            <a:endParaRPr lang="en-GB" dirty="0"/>
          </a:p>
        </p:txBody>
      </p:sp>
      <p:sp>
        <p:nvSpPr>
          <p:cNvPr id="23" name="Text Placeholder 22"/>
          <p:cNvSpPr>
            <a:spLocks noGrp="1"/>
          </p:cNvSpPr>
          <p:nvPr>
            <p:ph type="body" sz="quarter" idx="30"/>
          </p:nvPr>
        </p:nvSpPr>
        <p:spPr/>
        <p:txBody>
          <a:bodyPr/>
          <a:lstStyle/>
          <a:p>
            <a:pPr marL="171450" indent="-171450">
              <a:defRPr/>
            </a:pPr>
            <a:r>
              <a:rPr lang="en-GB" dirty="0"/>
              <a:t>Since the restructuring of its digital BSS business in 2019, Ericsson has seen increased traction for its monetisation portfolio. Ericsson’s portfolio is well-positioned for emerging 5G opportunities thanks to the company’s role as an NEP with a well-regarded charging solution. </a:t>
            </a:r>
          </a:p>
          <a:p>
            <a:pPr marL="171450" indent="-171450">
              <a:defRPr/>
            </a:pPr>
            <a:r>
              <a:rPr lang="en-GB" dirty="0"/>
              <a:t>Ericsson is well-connected to different buying centres within CSPs due to its extensive networks portfolio. </a:t>
            </a:r>
          </a:p>
          <a:p>
            <a:pPr marL="171450" indent="-171450">
              <a:defRPr/>
            </a:pPr>
            <a:r>
              <a:rPr lang="en-GB" dirty="0"/>
              <a:t>The company has a well regarded managed services business, which continues to grow. </a:t>
            </a:r>
          </a:p>
          <a:p>
            <a:pPr marL="171450" indent="-171450">
              <a:defRPr/>
            </a:pPr>
            <a:r>
              <a:rPr lang="en-GB" dirty="0"/>
              <a:t>Ericsson continues to have a strong brand and worldwide channel coverage. It has a very strong worldwide sales force that provides direct sales support.</a:t>
            </a:r>
          </a:p>
          <a:p>
            <a:endParaRPr lang="en-GB" dirty="0"/>
          </a:p>
        </p:txBody>
      </p:sp>
      <p:sp>
        <p:nvSpPr>
          <p:cNvPr id="24" name="Text Placeholder 23"/>
          <p:cNvSpPr>
            <a:spLocks noGrp="1"/>
          </p:cNvSpPr>
          <p:nvPr>
            <p:ph type="body" sz="quarter" idx="31"/>
          </p:nvPr>
        </p:nvSpPr>
        <p:spPr/>
        <p:txBody>
          <a:bodyPr/>
          <a:lstStyle/>
          <a:p>
            <a:r>
              <a:rPr lang="en-GB" dirty="0"/>
              <a:t>1876</a:t>
            </a:r>
          </a:p>
        </p:txBody>
      </p:sp>
      <p:sp>
        <p:nvSpPr>
          <p:cNvPr id="25" name="Text Placeholder 24"/>
          <p:cNvSpPr>
            <a:spLocks noGrp="1"/>
          </p:cNvSpPr>
          <p:nvPr>
            <p:ph type="body" sz="quarter" idx="32"/>
          </p:nvPr>
        </p:nvSpPr>
        <p:spPr/>
        <p:txBody>
          <a:bodyPr/>
          <a:lstStyle/>
          <a:p>
            <a:r>
              <a:rPr lang="en-GB" dirty="0"/>
              <a:t>MONETISATION PLATFORMS</a:t>
            </a:r>
          </a:p>
        </p:txBody>
      </p:sp>
      <p:sp>
        <p:nvSpPr>
          <p:cNvPr id="26" name="Text Placeholder 25"/>
          <p:cNvSpPr>
            <a:spLocks noGrp="1"/>
          </p:cNvSpPr>
          <p:nvPr>
            <p:ph type="body" sz="quarter" idx="33"/>
          </p:nvPr>
        </p:nvSpPr>
        <p:spPr/>
        <p:txBody>
          <a:bodyPr/>
          <a:lstStyle/>
          <a:p>
            <a:r>
              <a:rPr lang="en-GB" dirty="0"/>
              <a:t>Ericsson will continue to focus on growth in emerging markets as sales in mature markets slow down.</a:t>
            </a:r>
          </a:p>
        </p:txBody>
      </p:sp>
      <p:sp>
        <p:nvSpPr>
          <p:cNvPr id="27" name="Text Placeholder 26"/>
          <p:cNvSpPr>
            <a:spLocks noGrp="1"/>
          </p:cNvSpPr>
          <p:nvPr>
            <p:ph type="body" sz="quarter" idx="34"/>
          </p:nvPr>
        </p:nvSpPr>
        <p:spPr/>
        <p:txBody>
          <a:bodyPr/>
          <a:lstStyle/>
          <a:p>
            <a:r>
              <a:rPr lang="en-GB" dirty="0"/>
              <a:t>The company will focus on 5G and digital transformation with a greater emphasis on the continuity and extension of existing systems along with associated professional services. </a:t>
            </a:r>
          </a:p>
        </p:txBody>
      </p:sp>
      <p:sp>
        <p:nvSpPr>
          <p:cNvPr id="28" name="Text Placeholder 27"/>
          <p:cNvSpPr>
            <a:spLocks noGrp="1"/>
          </p:cNvSpPr>
          <p:nvPr>
            <p:ph type="body" sz="quarter" idx="35"/>
          </p:nvPr>
        </p:nvSpPr>
        <p:spPr/>
        <p:txBody>
          <a:bodyPr/>
          <a:lstStyle/>
          <a:p>
            <a:r>
              <a:rPr lang="en-GB" dirty="0"/>
              <a:t>Ericsson intends to cross-sell and upsell to its established large CSP customers in order to develop deeper relationships with them.</a:t>
            </a:r>
          </a:p>
        </p:txBody>
      </p:sp>
      <p:sp>
        <p:nvSpPr>
          <p:cNvPr id="29" name="Text Placeholder 28"/>
          <p:cNvSpPr>
            <a:spLocks noGrp="1"/>
          </p:cNvSpPr>
          <p:nvPr>
            <p:ph type="body" sz="quarter" idx="36"/>
          </p:nvPr>
        </p:nvSpPr>
        <p:spPr/>
        <p:txBody>
          <a:bodyPr/>
          <a:lstStyle/>
          <a:p>
            <a:pPr marL="138113" indent="-138113">
              <a:buSzPct val="100000"/>
            </a:pPr>
            <a:endParaRPr lang="en-GB" dirty="0"/>
          </a:p>
          <a:p>
            <a:pPr marL="138113" indent="-138113">
              <a:buSzPct val="100000"/>
            </a:pPr>
            <a:r>
              <a:rPr lang="en-GB" dirty="0"/>
              <a:t>Accenture</a:t>
            </a:r>
          </a:p>
          <a:p>
            <a:pPr marL="138113" indent="-138113">
              <a:buSzPct val="100000"/>
            </a:pPr>
            <a:r>
              <a:rPr lang="en-GB" dirty="0"/>
              <a:t>TCS</a:t>
            </a:r>
          </a:p>
          <a:p>
            <a:pPr marL="138113" indent="-138113">
              <a:buSzPct val="100000"/>
            </a:pPr>
            <a:r>
              <a:rPr lang="en-GB" dirty="0"/>
              <a:t>Capgemini</a:t>
            </a:r>
          </a:p>
          <a:p>
            <a:endParaRPr lang="en-GB" dirty="0"/>
          </a:p>
        </p:txBody>
      </p:sp>
      <p:sp>
        <p:nvSpPr>
          <p:cNvPr id="30" name="Text Placeholder 29"/>
          <p:cNvSpPr>
            <a:spLocks noGrp="1"/>
          </p:cNvSpPr>
          <p:nvPr>
            <p:ph type="body" sz="quarter" idx="37"/>
          </p:nvPr>
        </p:nvSpPr>
        <p:spPr/>
        <p:txBody>
          <a:bodyPr/>
          <a:lstStyle/>
          <a:p>
            <a:r>
              <a:rPr lang="en-GB" dirty="0"/>
              <a:t>Ericsson is a major equipment, software and services company that serves multiple industry verticals, including telecoms.</a:t>
            </a:r>
          </a:p>
        </p:txBody>
      </p:sp>
      <p:sp>
        <p:nvSpPr>
          <p:cNvPr id="31" name="Text Placeholder 30"/>
          <p:cNvSpPr>
            <a:spLocks noGrp="1"/>
          </p:cNvSpPr>
          <p:nvPr>
            <p:ph type="body" sz="quarter" idx="38"/>
          </p:nvPr>
        </p:nvSpPr>
        <p:spPr/>
        <p:txBody>
          <a:bodyPr/>
          <a:lstStyle/>
          <a:p>
            <a:r>
              <a:rPr lang="en-GB" dirty="0"/>
              <a:t>Stockholm (HQ)</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7467" y="3894931"/>
            <a:ext cx="109728" cy="152400"/>
          </a:xfrm>
          <a:prstGeom prst="rect">
            <a:avLst/>
          </a:prstGeom>
        </p:spPr>
      </p:pic>
    </p:spTree>
    <p:extLst>
      <p:ext uri="{BB962C8B-B14F-4D97-AF65-F5344CB8AC3E}">
        <p14:creationId xmlns:p14="http://schemas.microsoft.com/office/powerpoint/2010/main" val="1680914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GB" dirty="0"/>
              <a:t>Huawei Technologies</a:t>
            </a:r>
          </a:p>
        </p:txBody>
      </p:sp>
      <p:sp>
        <p:nvSpPr>
          <p:cNvPr id="21" name="Text Placeholder 20"/>
          <p:cNvSpPr>
            <a:spLocks noGrp="1"/>
          </p:cNvSpPr>
          <p:nvPr>
            <p:ph type="body" sz="quarter" idx="10"/>
          </p:nvPr>
        </p:nvSpPr>
        <p:spPr/>
        <p:txBody>
          <a:bodyPr/>
          <a:lstStyle/>
          <a:p>
            <a:r>
              <a:rPr lang="en-GB" dirty="0"/>
              <a:t>www.huawei.com</a:t>
            </a:r>
          </a:p>
        </p:txBody>
      </p:sp>
      <p:sp>
        <p:nvSpPr>
          <p:cNvPr id="22" name="Text Placeholder 21"/>
          <p:cNvSpPr>
            <a:spLocks noGrp="1"/>
          </p:cNvSpPr>
          <p:nvPr>
            <p:ph type="body" sz="quarter" idx="29"/>
          </p:nvPr>
        </p:nvSpPr>
        <p:spPr/>
        <p:txBody>
          <a:bodyPr/>
          <a:lstStyle/>
          <a:p>
            <a:r>
              <a:rPr lang="en-GB" dirty="0"/>
              <a:t>Huawei has a broad telecoms software portfolio that includes convergent charging, billing, policy and partner management solutions.</a:t>
            </a:r>
          </a:p>
          <a:p>
            <a:r>
              <a:rPr lang="en-GB" dirty="0"/>
              <a:t>Huawei’s Business Enabling System (BES) is its next-generation portfolio of customer-facing telecoms software systems that focuses primarily on supporting CSPs’ digital transformations. </a:t>
            </a:r>
          </a:p>
          <a:p>
            <a:r>
              <a:rPr lang="en-GB" dirty="0"/>
              <a:t>The company is also investing in developing cloud-based BSS stacks for enterprise-focused use cases.</a:t>
            </a:r>
          </a:p>
        </p:txBody>
      </p:sp>
      <p:sp>
        <p:nvSpPr>
          <p:cNvPr id="23" name="Text Placeholder 22"/>
          <p:cNvSpPr>
            <a:spLocks noGrp="1"/>
          </p:cNvSpPr>
          <p:nvPr>
            <p:ph type="body" sz="quarter" idx="30"/>
          </p:nvPr>
        </p:nvSpPr>
        <p:spPr/>
        <p:txBody>
          <a:bodyPr/>
          <a:lstStyle/>
          <a:p>
            <a:r>
              <a:rPr lang="en-GB" dirty="0"/>
              <a:t>Huawei remains a provider of monetisation solutions, but its revenue growth in this segment has been impacted by the company’s focus on productised cloud-based platforms. Geo-political factors have also played a role. </a:t>
            </a:r>
          </a:p>
          <a:p>
            <a:r>
              <a:rPr lang="en-GB" dirty="0"/>
              <a:t>Huawei continues to serve its multiple monetisation platform customers, but the company has increased its focus on providing cloud-based platforms for B2B use cases.</a:t>
            </a:r>
          </a:p>
          <a:p>
            <a:r>
              <a:rPr lang="en-GB" dirty="0"/>
              <a:t>Huawei’s early monetisation platforms implementations were heavily customised. There is a greater emphasis on standardisation in recent deployments.</a:t>
            </a:r>
          </a:p>
          <a:p>
            <a:endParaRPr lang="en-GB" dirty="0"/>
          </a:p>
        </p:txBody>
      </p:sp>
      <p:sp>
        <p:nvSpPr>
          <p:cNvPr id="24" name="Text Placeholder 23"/>
          <p:cNvSpPr>
            <a:spLocks noGrp="1"/>
          </p:cNvSpPr>
          <p:nvPr>
            <p:ph type="body" sz="quarter" idx="31"/>
          </p:nvPr>
        </p:nvSpPr>
        <p:spPr/>
        <p:txBody>
          <a:bodyPr/>
          <a:lstStyle/>
          <a:p>
            <a:r>
              <a:rPr lang="en-GB" dirty="0"/>
              <a:t>1987</a:t>
            </a:r>
          </a:p>
        </p:txBody>
      </p:sp>
      <p:sp>
        <p:nvSpPr>
          <p:cNvPr id="25" name="Text Placeholder 24"/>
          <p:cNvSpPr>
            <a:spLocks noGrp="1"/>
          </p:cNvSpPr>
          <p:nvPr>
            <p:ph type="body" sz="quarter" idx="32"/>
          </p:nvPr>
        </p:nvSpPr>
        <p:spPr/>
        <p:txBody>
          <a:bodyPr/>
          <a:lstStyle/>
          <a:p>
            <a:r>
              <a:rPr lang="en-GB" dirty="0"/>
              <a:t>MONETISATION PLATFORMS</a:t>
            </a:r>
          </a:p>
        </p:txBody>
      </p:sp>
      <p:sp>
        <p:nvSpPr>
          <p:cNvPr id="26" name="Text Placeholder 25"/>
          <p:cNvSpPr>
            <a:spLocks noGrp="1"/>
          </p:cNvSpPr>
          <p:nvPr>
            <p:ph type="body" sz="quarter" idx="33"/>
          </p:nvPr>
        </p:nvSpPr>
        <p:spPr/>
        <p:txBody>
          <a:bodyPr/>
          <a:lstStyle/>
          <a:p>
            <a:r>
              <a:rPr lang="en-GB" dirty="0"/>
              <a:t>Huawei has always been strong in China. The company is increasing focus on emerging markets of Asia, Africa and Latin America. </a:t>
            </a:r>
          </a:p>
        </p:txBody>
      </p:sp>
      <p:sp>
        <p:nvSpPr>
          <p:cNvPr id="27" name="Text Placeholder 26"/>
          <p:cNvSpPr>
            <a:spLocks noGrp="1"/>
          </p:cNvSpPr>
          <p:nvPr>
            <p:ph type="body" sz="quarter" idx="34"/>
          </p:nvPr>
        </p:nvSpPr>
        <p:spPr/>
        <p:txBody>
          <a:bodyPr/>
          <a:lstStyle/>
          <a:p>
            <a:r>
              <a:rPr lang="en-GB" dirty="0"/>
              <a:t>Its portfolio spans the entire breadth of the monetisation platforms segment, with a strong emphasis on B2B use cases.</a:t>
            </a:r>
          </a:p>
        </p:txBody>
      </p:sp>
      <p:sp>
        <p:nvSpPr>
          <p:cNvPr id="28" name="Text Placeholder 27"/>
          <p:cNvSpPr>
            <a:spLocks noGrp="1"/>
          </p:cNvSpPr>
          <p:nvPr>
            <p:ph type="body" sz="quarter" idx="35"/>
          </p:nvPr>
        </p:nvSpPr>
        <p:spPr/>
        <p:txBody>
          <a:bodyPr/>
          <a:lstStyle/>
          <a:p>
            <a:r>
              <a:rPr lang="en-GB" dirty="0"/>
              <a:t>Huawei is increasing its focus on digital transformation through managed services as well as cloud-based deployments.</a:t>
            </a:r>
          </a:p>
        </p:txBody>
      </p:sp>
      <p:sp>
        <p:nvSpPr>
          <p:cNvPr id="29" name="Text Placeholder 28"/>
          <p:cNvSpPr>
            <a:spLocks noGrp="1"/>
          </p:cNvSpPr>
          <p:nvPr>
            <p:ph type="body" sz="quarter" idx="36"/>
          </p:nvPr>
        </p:nvSpPr>
        <p:spPr/>
        <p:txBody>
          <a:bodyPr/>
          <a:lstStyle/>
          <a:p>
            <a:pPr marL="138113" indent="-138113">
              <a:buSzPct val="100000"/>
            </a:pPr>
            <a:r>
              <a:rPr lang="en-GB" dirty="0"/>
              <a:t>Accenture</a:t>
            </a:r>
          </a:p>
          <a:p>
            <a:pPr marL="138113" indent="-138113">
              <a:buSzPct val="100000"/>
            </a:pPr>
            <a:r>
              <a:rPr lang="en-GB" dirty="0"/>
              <a:t>SAP</a:t>
            </a:r>
          </a:p>
        </p:txBody>
      </p:sp>
      <p:sp>
        <p:nvSpPr>
          <p:cNvPr id="30" name="Text Placeholder 29"/>
          <p:cNvSpPr>
            <a:spLocks noGrp="1"/>
          </p:cNvSpPr>
          <p:nvPr>
            <p:ph type="body" sz="quarter" idx="37"/>
          </p:nvPr>
        </p:nvSpPr>
        <p:spPr>
          <a:xfrm>
            <a:off x="3255618" y="2064112"/>
            <a:ext cx="2043113" cy="2043113"/>
          </a:xfrm>
        </p:spPr>
        <p:txBody>
          <a:bodyPr/>
          <a:lstStyle/>
          <a:p>
            <a:r>
              <a:rPr lang="en-GB" dirty="0"/>
              <a:t>Huawei Technologies </a:t>
            </a:r>
            <a:br>
              <a:rPr lang="en-GB" dirty="0"/>
            </a:br>
            <a:r>
              <a:rPr lang="en-GB" dirty="0"/>
              <a:t>is the largest telecoms equipment manufacturer in the world, providing operational and consulting services.</a:t>
            </a:r>
          </a:p>
          <a:p>
            <a:endParaRPr lang="en-GB" dirty="0"/>
          </a:p>
        </p:txBody>
      </p:sp>
      <p:sp>
        <p:nvSpPr>
          <p:cNvPr id="31" name="Text Placeholder 30"/>
          <p:cNvSpPr>
            <a:spLocks noGrp="1"/>
          </p:cNvSpPr>
          <p:nvPr>
            <p:ph type="body" sz="quarter" idx="38"/>
          </p:nvPr>
        </p:nvSpPr>
        <p:spPr/>
        <p:txBody>
          <a:bodyPr/>
          <a:lstStyle/>
          <a:p>
            <a:r>
              <a:rPr lang="en-GB" dirty="0"/>
              <a:t>Shenzhen (HQ)</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1342" y="4059153"/>
            <a:ext cx="109728" cy="152400"/>
          </a:xfrm>
          <a:prstGeom prst="rect">
            <a:avLst/>
          </a:prstGeom>
        </p:spPr>
      </p:pic>
    </p:spTree>
    <p:extLst>
      <p:ext uri="{BB962C8B-B14F-4D97-AF65-F5344CB8AC3E}">
        <p14:creationId xmlns:p14="http://schemas.microsoft.com/office/powerpoint/2010/main" val="3385644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IBM</a:t>
            </a:r>
          </a:p>
        </p:txBody>
      </p:sp>
      <p:sp>
        <p:nvSpPr>
          <p:cNvPr id="3" name="Text Placeholder 2"/>
          <p:cNvSpPr>
            <a:spLocks noGrp="1"/>
          </p:cNvSpPr>
          <p:nvPr>
            <p:ph type="body" sz="quarter" idx="10"/>
          </p:nvPr>
        </p:nvSpPr>
        <p:spPr/>
        <p:txBody>
          <a:bodyPr/>
          <a:lstStyle/>
          <a:p>
            <a:r>
              <a:rPr lang="en-GB" dirty="0"/>
              <a:t>www.ibm.com</a:t>
            </a:r>
          </a:p>
        </p:txBody>
      </p:sp>
      <p:sp>
        <p:nvSpPr>
          <p:cNvPr id="4" name="Text Placeholder 3"/>
          <p:cNvSpPr>
            <a:spLocks noGrp="1"/>
          </p:cNvSpPr>
          <p:nvPr>
            <p:ph type="body" sz="quarter" idx="29"/>
          </p:nvPr>
        </p:nvSpPr>
        <p:spPr/>
        <p:txBody>
          <a:bodyPr/>
          <a:lstStyle/>
          <a:p>
            <a:r>
              <a:rPr lang="en-GB" dirty="0"/>
              <a:t>IBM’s telecoms solutions focus around: </a:t>
            </a:r>
          </a:p>
          <a:p>
            <a:pPr marL="356400" lvl="2" indent="-136800">
              <a:lnSpc>
                <a:spcPct val="100000"/>
              </a:lnSpc>
              <a:spcAft>
                <a:spcPts val="400"/>
              </a:spcAft>
              <a:buClr>
                <a:schemeClr val="bg2"/>
              </a:buClr>
              <a:buSzPct val="100000"/>
              <a:buFont typeface="Symbol" panose="05050102010706020507" pitchFamily="18" charset="2"/>
              <a:buChar char="-"/>
            </a:pPr>
            <a:r>
              <a:rPr lang="en-GB" sz="900" dirty="0">
                <a:solidFill>
                  <a:schemeClr val="bg2"/>
                </a:solidFill>
                <a:latin typeface="Franklin Gothic Book" panose="020B0503020102020204" pitchFamily="34" charset="0"/>
              </a:rPr>
              <a:t>customer experience</a:t>
            </a:r>
          </a:p>
          <a:p>
            <a:pPr marL="356400" lvl="2" indent="-136800">
              <a:lnSpc>
                <a:spcPct val="100000"/>
              </a:lnSpc>
              <a:spcAft>
                <a:spcPts val="400"/>
              </a:spcAft>
              <a:buClr>
                <a:schemeClr val="bg2"/>
              </a:buClr>
              <a:buSzPct val="100000"/>
              <a:buFont typeface="Symbol" panose="05050102010706020507" pitchFamily="18" charset="2"/>
              <a:buChar char="-"/>
            </a:pPr>
            <a:r>
              <a:rPr lang="en-GB" sz="900" dirty="0">
                <a:solidFill>
                  <a:schemeClr val="bg2"/>
                </a:solidFill>
                <a:latin typeface="Franklin Gothic Book" panose="020B0503020102020204" pitchFamily="34" charset="0"/>
              </a:rPr>
              <a:t>operational efficiency</a:t>
            </a:r>
          </a:p>
          <a:p>
            <a:pPr marL="356400" lvl="2" indent="-136800">
              <a:lnSpc>
                <a:spcPct val="100000"/>
              </a:lnSpc>
              <a:spcAft>
                <a:spcPts val="400"/>
              </a:spcAft>
              <a:buClr>
                <a:schemeClr val="bg2"/>
              </a:buClr>
              <a:buSzPct val="100000"/>
              <a:buFont typeface="Symbol" panose="05050102010706020507" pitchFamily="18" charset="2"/>
              <a:buChar char="-"/>
            </a:pPr>
            <a:r>
              <a:rPr lang="en-GB" sz="900" dirty="0">
                <a:solidFill>
                  <a:schemeClr val="bg2"/>
                </a:solidFill>
                <a:latin typeface="Franklin Gothic Book" panose="020B0503020102020204" pitchFamily="34" charset="0"/>
              </a:rPr>
              <a:t>network optimisation.</a:t>
            </a:r>
          </a:p>
          <a:p>
            <a:r>
              <a:rPr lang="en-GB" dirty="0"/>
              <a:t>For customer experience, IBM offers customer engagement and digital interactions.</a:t>
            </a:r>
          </a:p>
          <a:p>
            <a:r>
              <a:rPr lang="en-GB" dirty="0"/>
              <a:t>For operational efficiency, IBM offers support for end-to-end BSS transformation projects. </a:t>
            </a:r>
          </a:p>
          <a:p>
            <a:r>
              <a:rPr lang="en-GB" dirty="0"/>
              <a:t>For network optimisation, it offers support for OSS transformation. </a:t>
            </a:r>
          </a:p>
        </p:txBody>
      </p:sp>
      <p:sp>
        <p:nvSpPr>
          <p:cNvPr id="5" name="Text Placeholder 4"/>
          <p:cNvSpPr>
            <a:spLocks noGrp="1"/>
          </p:cNvSpPr>
          <p:nvPr>
            <p:ph type="body" sz="quarter" idx="30"/>
          </p:nvPr>
        </p:nvSpPr>
        <p:spPr/>
        <p:txBody>
          <a:bodyPr/>
          <a:lstStyle/>
          <a:p>
            <a:r>
              <a:rPr lang="en-GB" dirty="0"/>
              <a:t>The company continues to play a role in the monetisation platforms segment by virtue of its broad SI and consulting experience and deep relationship with CSPs.</a:t>
            </a:r>
          </a:p>
          <a:p>
            <a:r>
              <a:rPr lang="en-GB" dirty="0"/>
              <a:t>It is using its analytics and deep search capabilities (Watson) for multiple verticals, including telecoms.</a:t>
            </a:r>
          </a:p>
          <a:p>
            <a:r>
              <a:rPr lang="en-GB" dirty="0"/>
              <a:t>It is a strong e-commerce player in the enterprise market and is applying this experience to expand in the telecoms sector.</a:t>
            </a:r>
          </a:p>
        </p:txBody>
      </p:sp>
      <p:sp>
        <p:nvSpPr>
          <p:cNvPr id="6" name="Text Placeholder 5"/>
          <p:cNvSpPr>
            <a:spLocks noGrp="1"/>
          </p:cNvSpPr>
          <p:nvPr>
            <p:ph type="body" sz="quarter" idx="31"/>
          </p:nvPr>
        </p:nvSpPr>
        <p:spPr/>
        <p:txBody>
          <a:bodyPr/>
          <a:lstStyle/>
          <a:p>
            <a:r>
              <a:rPr lang="en-GB" dirty="0"/>
              <a:t>1911</a:t>
            </a:r>
          </a:p>
        </p:txBody>
      </p:sp>
      <p:sp>
        <p:nvSpPr>
          <p:cNvPr id="8" name="Text Placeholder 7"/>
          <p:cNvSpPr>
            <a:spLocks noGrp="1"/>
          </p:cNvSpPr>
          <p:nvPr>
            <p:ph type="body" sz="quarter" idx="33"/>
          </p:nvPr>
        </p:nvSpPr>
        <p:spPr/>
        <p:txBody>
          <a:bodyPr/>
          <a:lstStyle/>
          <a:p>
            <a:r>
              <a:rPr lang="en-GB" dirty="0"/>
              <a:t>It has a global footprint, and will continue to focus on delivering to its customers worldwide.</a:t>
            </a:r>
          </a:p>
        </p:txBody>
      </p:sp>
      <p:sp>
        <p:nvSpPr>
          <p:cNvPr id="9" name="Text Placeholder 8"/>
          <p:cNvSpPr>
            <a:spLocks noGrp="1"/>
          </p:cNvSpPr>
          <p:nvPr>
            <p:ph type="body" sz="quarter" idx="34"/>
          </p:nvPr>
        </p:nvSpPr>
        <p:spPr/>
        <p:txBody>
          <a:bodyPr/>
          <a:lstStyle/>
          <a:p>
            <a:r>
              <a:rPr lang="en-GB" dirty="0"/>
              <a:t>It will use its analytics and business process optimisation expertise to serve telecoms software segments.</a:t>
            </a:r>
          </a:p>
        </p:txBody>
      </p:sp>
      <p:sp>
        <p:nvSpPr>
          <p:cNvPr id="10" name="Text Placeholder 9"/>
          <p:cNvSpPr>
            <a:spLocks noGrp="1"/>
          </p:cNvSpPr>
          <p:nvPr>
            <p:ph type="body" sz="quarter" idx="35"/>
          </p:nvPr>
        </p:nvSpPr>
        <p:spPr/>
        <p:txBody>
          <a:bodyPr/>
          <a:lstStyle/>
          <a:p>
            <a:r>
              <a:rPr lang="en-GB" dirty="0"/>
              <a:t>IBM will continue to use its relationships with, and business strategy expertise in, other sectors to expand in the telecoms market.</a:t>
            </a:r>
          </a:p>
        </p:txBody>
      </p:sp>
      <p:sp>
        <p:nvSpPr>
          <p:cNvPr id="11" name="Text Placeholder 10"/>
          <p:cNvSpPr>
            <a:spLocks noGrp="1"/>
          </p:cNvSpPr>
          <p:nvPr>
            <p:ph type="body" sz="quarter" idx="36"/>
          </p:nvPr>
        </p:nvSpPr>
        <p:spPr/>
        <p:txBody>
          <a:bodyPr/>
          <a:lstStyle/>
          <a:p>
            <a:pPr marL="138113" indent="-138113">
              <a:buSzPct val="100000"/>
            </a:pPr>
            <a:r>
              <a:rPr lang="en-GB" dirty="0"/>
              <a:t>Amdocs</a:t>
            </a:r>
          </a:p>
          <a:p>
            <a:pPr marL="138113" indent="-138113">
              <a:buSzPct val="100000"/>
            </a:pPr>
            <a:r>
              <a:rPr lang="en-GB" dirty="0"/>
              <a:t>Oracle</a:t>
            </a:r>
          </a:p>
          <a:p>
            <a:pPr marL="138113" indent="-138113">
              <a:buSzPct val="100000"/>
            </a:pPr>
            <a:r>
              <a:rPr lang="en-GB" dirty="0"/>
              <a:t>SAP</a:t>
            </a:r>
          </a:p>
          <a:p>
            <a:pPr marL="138113" indent="-138113">
              <a:buSzPct val="100000"/>
            </a:pPr>
            <a:endParaRPr lang="en-GB" dirty="0"/>
          </a:p>
        </p:txBody>
      </p:sp>
      <p:sp>
        <p:nvSpPr>
          <p:cNvPr id="12" name="Text Placeholder 11"/>
          <p:cNvSpPr>
            <a:spLocks noGrp="1"/>
          </p:cNvSpPr>
          <p:nvPr>
            <p:ph type="body" sz="quarter" idx="37"/>
          </p:nvPr>
        </p:nvSpPr>
        <p:spPr/>
        <p:txBody>
          <a:bodyPr/>
          <a:lstStyle/>
          <a:p>
            <a:r>
              <a:rPr lang="en-GB" sz="1200" dirty="0"/>
              <a:t>IBM is a global technology firm that is a leading provider of cloud computing and business consulting services to enterprises worldwide.</a:t>
            </a:r>
          </a:p>
        </p:txBody>
      </p:sp>
      <p:sp>
        <p:nvSpPr>
          <p:cNvPr id="13" name="Text Placeholder 12"/>
          <p:cNvSpPr>
            <a:spLocks noGrp="1"/>
          </p:cNvSpPr>
          <p:nvPr>
            <p:ph type="body" sz="quarter" idx="38"/>
          </p:nvPr>
        </p:nvSpPr>
        <p:spPr/>
        <p:txBody>
          <a:bodyPr/>
          <a:lstStyle/>
          <a:p>
            <a:r>
              <a:rPr lang="en-GB" dirty="0"/>
              <a:t>Armonk, NY (HQ)</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2217" y="4015730"/>
            <a:ext cx="109728" cy="152400"/>
          </a:xfrm>
          <a:prstGeom prst="rect">
            <a:avLst/>
          </a:prstGeom>
        </p:spPr>
      </p:pic>
      <p:sp>
        <p:nvSpPr>
          <p:cNvPr id="16" name="Text Placeholder 24"/>
          <p:cNvSpPr>
            <a:spLocks noGrp="1"/>
          </p:cNvSpPr>
          <p:nvPr>
            <p:ph type="body" sz="quarter" idx="32"/>
          </p:nvPr>
        </p:nvSpPr>
        <p:spPr>
          <a:xfrm>
            <a:off x="7672210" y="344488"/>
            <a:ext cx="1868665" cy="338137"/>
          </a:xfrm>
        </p:spPr>
        <p:txBody>
          <a:bodyPr/>
          <a:lstStyle/>
          <a:p>
            <a:r>
              <a:rPr lang="en-GB" dirty="0"/>
              <a:t>MONETISATION PLATFORMS</a:t>
            </a:r>
          </a:p>
        </p:txBody>
      </p:sp>
    </p:spTree>
    <p:extLst>
      <p:ext uri="{BB962C8B-B14F-4D97-AF65-F5344CB8AC3E}">
        <p14:creationId xmlns:p14="http://schemas.microsoft.com/office/powerpoint/2010/main" val="273601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GB" dirty="0"/>
              <a:t>MATRIXX Software</a:t>
            </a:r>
          </a:p>
        </p:txBody>
      </p:sp>
      <p:sp>
        <p:nvSpPr>
          <p:cNvPr id="21" name="Text Placeholder 20"/>
          <p:cNvSpPr>
            <a:spLocks noGrp="1"/>
          </p:cNvSpPr>
          <p:nvPr>
            <p:ph type="body" sz="quarter" idx="10"/>
          </p:nvPr>
        </p:nvSpPr>
        <p:spPr/>
        <p:txBody>
          <a:bodyPr/>
          <a:lstStyle/>
          <a:p>
            <a:r>
              <a:rPr lang="en-GB" dirty="0"/>
              <a:t>www.matrixx.com</a:t>
            </a:r>
          </a:p>
        </p:txBody>
      </p:sp>
      <p:sp>
        <p:nvSpPr>
          <p:cNvPr id="22" name="Text Placeholder 21"/>
          <p:cNvSpPr>
            <a:spLocks noGrp="1"/>
          </p:cNvSpPr>
          <p:nvPr>
            <p:ph type="body" sz="quarter" idx="29"/>
          </p:nvPr>
        </p:nvSpPr>
        <p:spPr/>
        <p:txBody>
          <a:bodyPr/>
          <a:lstStyle/>
          <a:p>
            <a:r>
              <a:rPr lang="en-GB" dirty="0"/>
              <a:t>The MATRIXX Digital Commerce Platform </a:t>
            </a:r>
            <a:r>
              <a:rPr lang="en-US" dirty="0"/>
              <a:t>is a rating and charging engine that provides support for 5G CCS and 4G OCS. The platform provides commerce support across consumer, wholesale, enterprise, NaaS, private networks and multi-brand environments.</a:t>
            </a:r>
          </a:p>
          <a:p>
            <a:r>
              <a:rPr lang="en-US" dirty="0"/>
              <a:t>MATRIXX 5G Converged Charging System is a cloud native platform that offers primary 5G integrations for CHF, NRF, AMF, SMF, PCF, NEF and NWDAF functions. </a:t>
            </a:r>
            <a:endParaRPr lang="en-GB" dirty="0"/>
          </a:p>
        </p:txBody>
      </p:sp>
      <p:sp>
        <p:nvSpPr>
          <p:cNvPr id="23" name="Text Placeholder 22"/>
          <p:cNvSpPr>
            <a:spLocks noGrp="1"/>
          </p:cNvSpPr>
          <p:nvPr>
            <p:ph type="body" sz="quarter" idx="30"/>
          </p:nvPr>
        </p:nvSpPr>
        <p:spPr/>
        <p:txBody>
          <a:bodyPr/>
          <a:lstStyle/>
          <a:p>
            <a:r>
              <a:rPr lang="en-GB" dirty="0"/>
              <a:t>MATRIXX has a well regarded cloud-native charging engine that is deployed by multiple Tier-1 CSPs. It has a range of technology partnerships with SIs and vendors.</a:t>
            </a:r>
          </a:p>
          <a:p>
            <a:r>
              <a:rPr lang="en-GB" dirty="0"/>
              <a:t>The company is positioning itself as one of the leading vendors of 5G-ready charging systems. </a:t>
            </a:r>
          </a:p>
          <a:p>
            <a:r>
              <a:rPr lang="en-GB" dirty="0"/>
              <a:t>MATRIXX has attracted investment from leading CSPs, such as Swisscom and Telstra, which has provided it with traction in the market.</a:t>
            </a:r>
          </a:p>
          <a:p>
            <a:r>
              <a:rPr lang="en-GB" dirty="0"/>
              <a:t>MATRIXX is reliant on technology and delivery partners in order to sell and deliver solutions to CSPs that are deploying broader solution suites. </a:t>
            </a:r>
          </a:p>
        </p:txBody>
      </p:sp>
      <p:sp>
        <p:nvSpPr>
          <p:cNvPr id="24" name="Text Placeholder 23"/>
          <p:cNvSpPr>
            <a:spLocks noGrp="1"/>
          </p:cNvSpPr>
          <p:nvPr>
            <p:ph type="body" sz="quarter" idx="31"/>
          </p:nvPr>
        </p:nvSpPr>
        <p:spPr/>
        <p:txBody>
          <a:bodyPr/>
          <a:lstStyle/>
          <a:p>
            <a:r>
              <a:rPr lang="en-GB" dirty="0"/>
              <a:t>2009</a:t>
            </a:r>
          </a:p>
        </p:txBody>
      </p:sp>
      <p:sp>
        <p:nvSpPr>
          <p:cNvPr id="25" name="Text Placeholder 24"/>
          <p:cNvSpPr>
            <a:spLocks noGrp="1"/>
          </p:cNvSpPr>
          <p:nvPr>
            <p:ph type="body" sz="quarter" idx="32"/>
          </p:nvPr>
        </p:nvSpPr>
        <p:spPr/>
        <p:txBody>
          <a:bodyPr/>
          <a:lstStyle/>
          <a:p>
            <a:r>
              <a:rPr lang="en-GB" dirty="0"/>
              <a:t>MONETISATION PLATFORMS</a:t>
            </a:r>
          </a:p>
        </p:txBody>
      </p:sp>
      <p:sp>
        <p:nvSpPr>
          <p:cNvPr id="26" name="Text Placeholder 25"/>
          <p:cNvSpPr>
            <a:spLocks noGrp="1"/>
          </p:cNvSpPr>
          <p:nvPr>
            <p:ph type="body" sz="quarter" idx="33"/>
          </p:nvPr>
        </p:nvSpPr>
        <p:spPr/>
        <p:txBody>
          <a:bodyPr/>
          <a:lstStyle/>
          <a:p>
            <a:r>
              <a:rPr lang="en-GB" dirty="0"/>
              <a:t>The company already has major customers in NA, Europe, the Middle East and APAC, and is aiming to forge relationships in new markets. </a:t>
            </a:r>
          </a:p>
        </p:txBody>
      </p:sp>
      <p:sp>
        <p:nvSpPr>
          <p:cNvPr id="27" name="Text Placeholder 26"/>
          <p:cNvSpPr>
            <a:spLocks noGrp="1"/>
          </p:cNvSpPr>
          <p:nvPr>
            <p:ph type="body" sz="quarter" idx="34"/>
          </p:nvPr>
        </p:nvSpPr>
        <p:spPr/>
        <p:txBody>
          <a:bodyPr/>
          <a:lstStyle/>
          <a:p>
            <a:r>
              <a:rPr lang="en-GB" dirty="0"/>
              <a:t>It is working to operate in a multi-vendor ecosystem and will therefore aim to marry its software with other industry-leading technology.</a:t>
            </a:r>
          </a:p>
        </p:txBody>
      </p:sp>
      <p:sp>
        <p:nvSpPr>
          <p:cNvPr id="28" name="Text Placeholder 27"/>
          <p:cNvSpPr>
            <a:spLocks noGrp="1"/>
          </p:cNvSpPr>
          <p:nvPr>
            <p:ph type="body" sz="quarter" idx="35"/>
          </p:nvPr>
        </p:nvSpPr>
        <p:spPr/>
        <p:txBody>
          <a:bodyPr/>
          <a:lstStyle/>
          <a:p>
            <a:r>
              <a:rPr lang="en-GB" dirty="0"/>
              <a:t>MATRIXX is developing technology and delivery partnerships to improve channel coverage and widen its reach.</a:t>
            </a:r>
          </a:p>
        </p:txBody>
      </p:sp>
      <p:sp>
        <p:nvSpPr>
          <p:cNvPr id="29" name="Text Placeholder 28"/>
          <p:cNvSpPr>
            <a:spLocks noGrp="1"/>
          </p:cNvSpPr>
          <p:nvPr>
            <p:ph type="body" sz="quarter" idx="36"/>
          </p:nvPr>
        </p:nvSpPr>
        <p:spPr>
          <a:xfrm>
            <a:off x="5754715" y="2867633"/>
            <a:ext cx="1022724" cy="494692"/>
          </a:xfrm>
        </p:spPr>
        <p:txBody>
          <a:bodyPr/>
          <a:lstStyle/>
          <a:p>
            <a:r>
              <a:rPr lang="en-GB" dirty="0"/>
              <a:t>Salesforce</a:t>
            </a:r>
          </a:p>
          <a:p>
            <a:r>
              <a:rPr lang="en-GB" dirty="0"/>
              <a:t>Tech Mahindra</a:t>
            </a:r>
          </a:p>
          <a:p>
            <a:endParaRPr lang="en-GB" dirty="0"/>
          </a:p>
        </p:txBody>
      </p:sp>
      <p:sp>
        <p:nvSpPr>
          <p:cNvPr id="30" name="Text Placeholder 29"/>
          <p:cNvSpPr>
            <a:spLocks noGrp="1"/>
          </p:cNvSpPr>
          <p:nvPr>
            <p:ph type="body" sz="quarter" idx="37"/>
          </p:nvPr>
        </p:nvSpPr>
        <p:spPr>
          <a:xfrm>
            <a:off x="3220949" y="2035090"/>
            <a:ext cx="2043113" cy="2043113"/>
          </a:xfrm>
        </p:spPr>
        <p:txBody>
          <a:bodyPr/>
          <a:lstStyle/>
          <a:p>
            <a:r>
              <a:rPr lang="en-US" dirty="0"/>
              <a:t>MATRIXX Software is a provider of digital BSS technology to CSPs worldwide.</a:t>
            </a:r>
            <a:endParaRPr lang="en-GB" dirty="0"/>
          </a:p>
        </p:txBody>
      </p:sp>
      <p:sp>
        <p:nvSpPr>
          <p:cNvPr id="31" name="Text Placeholder 30"/>
          <p:cNvSpPr>
            <a:spLocks noGrp="1"/>
          </p:cNvSpPr>
          <p:nvPr>
            <p:ph type="body" sz="quarter" idx="38"/>
          </p:nvPr>
        </p:nvSpPr>
        <p:spPr>
          <a:xfrm>
            <a:off x="5084006" y="3579729"/>
            <a:ext cx="1136650" cy="247650"/>
          </a:xfrm>
        </p:spPr>
        <p:txBody>
          <a:bodyPr/>
          <a:lstStyle/>
          <a:p>
            <a:r>
              <a:rPr lang="en-GB" dirty="0"/>
              <a:t>Saratoga, CA (HQ)</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2667" y="4049628"/>
            <a:ext cx="109728" cy="152400"/>
          </a:xfrm>
          <a:prstGeom prst="rect">
            <a:avLst/>
          </a:prstGeom>
        </p:spPr>
      </p:pic>
    </p:spTree>
    <p:extLst>
      <p:ext uri="{BB962C8B-B14F-4D97-AF65-F5344CB8AC3E}">
        <p14:creationId xmlns:p14="http://schemas.microsoft.com/office/powerpoint/2010/main" val="197082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GB" dirty="0"/>
              <a:t>Netcracker</a:t>
            </a:r>
            <a:endParaRPr lang="en-GB" dirty="0">
              <a:solidFill>
                <a:schemeClr val="accent6"/>
              </a:solidFill>
              <a:highlight>
                <a:srgbClr val="FFFF00"/>
              </a:highlight>
            </a:endParaRPr>
          </a:p>
        </p:txBody>
      </p:sp>
      <p:sp>
        <p:nvSpPr>
          <p:cNvPr id="21" name="Text Placeholder 20"/>
          <p:cNvSpPr>
            <a:spLocks noGrp="1"/>
          </p:cNvSpPr>
          <p:nvPr>
            <p:ph type="body" sz="quarter" idx="10"/>
          </p:nvPr>
        </p:nvSpPr>
        <p:spPr/>
        <p:txBody>
          <a:bodyPr/>
          <a:lstStyle/>
          <a:p>
            <a:r>
              <a:rPr lang="en-GB" dirty="0"/>
              <a:t>www.netcracker.com</a:t>
            </a:r>
          </a:p>
        </p:txBody>
      </p:sp>
      <p:sp>
        <p:nvSpPr>
          <p:cNvPr id="22" name="Text Placeholder 21"/>
          <p:cNvSpPr>
            <a:spLocks noGrp="1"/>
          </p:cNvSpPr>
          <p:nvPr>
            <p:ph type="body" sz="quarter" idx="29"/>
          </p:nvPr>
        </p:nvSpPr>
        <p:spPr/>
        <p:txBody>
          <a:bodyPr/>
          <a:lstStyle/>
          <a:p>
            <a:r>
              <a:rPr lang="en-GB" dirty="0"/>
              <a:t>The Netcracker 2020 portfolio is a full-stack modular communications infrastructure solution that supports OSS and  BSS functions. The platform is 5G ready and cloud-native compliant. </a:t>
            </a:r>
          </a:p>
          <a:p>
            <a:r>
              <a:rPr lang="en-GB" dirty="0"/>
              <a:t>Netcracker 2020 covers two BSS product segments:</a:t>
            </a:r>
          </a:p>
          <a:p>
            <a:pPr lvl="1"/>
            <a:r>
              <a:rPr lang="en-GB" sz="900" dirty="0">
                <a:solidFill>
                  <a:schemeClr val="bg2"/>
                </a:solidFill>
              </a:rPr>
              <a:t>Digital BSS which includes customer, revenue and partner management. </a:t>
            </a:r>
          </a:p>
          <a:p>
            <a:pPr lvl="1"/>
            <a:r>
              <a:rPr lang="en-GB" sz="900" dirty="0">
                <a:solidFill>
                  <a:schemeClr val="bg2"/>
                </a:solidFill>
              </a:rPr>
              <a:t>Customer Engagement which includes channel, customer journey and marketing management.</a:t>
            </a:r>
          </a:p>
          <a:p>
            <a:r>
              <a:rPr lang="en-GB" dirty="0"/>
              <a:t>Netcracker also has platform management and analytics capabilities available across their portfolio. </a:t>
            </a:r>
          </a:p>
          <a:p>
            <a:pPr lvl="1"/>
            <a:endParaRPr lang="en-GB" sz="900" dirty="0">
              <a:solidFill>
                <a:schemeClr val="bg2"/>
              </a:solidFill>
            </a:endParaRPr>
          </a:p>
          <a:p>
            <a:pPr marL="177613" lvl="1" indent="0">
              <a:buNone/>
            </a:pPr>
            <a:endParaRPr lang="en-GB" sz="900" dirty="0">
              <a:solidFill>
                <a:schemeClr val="bg2"/>
              </a:solidFill>
            </a:endParaRPr>
          </a:p>
        </p:txBody>
      </p:sp>
      <p:sp>
        <p:nvSpPr>
          <p:cNvPr id="23" name="Text Placeholder 22"/>
          <p:cNvSpPr>
            <a:spLocks noGrp="1"/>
          </p:cNvSpPr>
          <p:nvPr>
            <p:ph type="body" sz="quarter" idx="30"/>
          </p:nvPr>
        </p:nvSpPr>
        <p:spPr/>
        <p:txBody>
          <a:bodyPr/>
          <a:lstStyle/>
          <a:p>
            <a:r>
              <a:rPr lang="en-GB" dirty="0"/>
              <a:t>Netcracker 2020’s key value propositions focuses on 5G, partner based economy and support for standardisation and multi-cloud adoption. </a:t>
            </a:r>
          </a:p>
          <a:p>
            <a:r>
              <a:rPr lang="en-GB" dirty="0"/>
              <a:t>The company registered strong revenue growth in 2019, driven by upgrades and new deals.</a:t>
            </a:r>
          </a:p>
          <a:p>
            <a:r>
              <a:rPr lang="en-GB" dirty="0"/>
              <a:t>Netcracker has a strong presence in developed Asia–Pacific, due to NEC’s extensive channels and strong brand.</a:t>
            </a:r>
          </a:p>
          <a:p>
            <a:r>
              <a:rPr lang="en-GB" dirty="0">
                <a:ea typeface="ＭＳ Ｐゴシック" pitchFamily="34" charset="-128"/>
              </a:rPr>
              <a:t>Netcracker only focuses on providing SI work for its own products. The company continues to rely on parent NEC for professional services resources on a need-only basis.</a:t>
            </a:r>
            <a:endParaRPr lang="en-GB" dirty="0"/>
          </a:p>
        </p:txBody>
      </p:sp>
      <p:sp>
        <p:nvSpPr>
          <p:cNvPr id="24" name="Text Placeholder 23"/>
          <p:cNvSpPr>
            <a:spLocks noGrp="1"/>
          </p:cNvSpPr>
          <p:nvPr>
            <p:ph type="body" sz="quarter" idx="31"/>
          </p:nvPr>
        </p:nvSpPr>
        <p:spPr/>
        <p:txBody>
          <a:bodyPr/>
          <a:lstStyle/>
          <a:p>
            <a:r>
              <a:rPr lang="en-GB" dirty="0"/>
              <a:t>1993</a:t>
            </a:r>
          </a:p>
        </p:txBody>
      </p:sp>
      <p:sp>
        <p:nvSpPr>
          <p:cNvPr id="25" name="Text Placeholder 24"/>
          <p:cNvSpPr>
            <a:spLocks noGrp="1"/>
          </p:cNvSpPr>
          <p:nvPr>
            <p:ph type="body" sz="quarter" idx="32"/>
          </p:nvPr>
        </p:nvSpPr>
        <p:spPr/>
        <p:txBody>
          <a:bodyPr/>
          <a:lstStyle/>
          <a:p>
            <a:r>
              <a:rPr lang="en-GB" dirty="0"/>
              <a:t>MONETISATION PLATFORMS</a:t>
            </a:r>
          </a:p>
        </p:txBody>
      </p:sp>
      <p:sp>
        <p:nvSpPr>
          <p:cNvPr id="26" name="Text Placeholder 25"/>
          <p:cNvSpPr>
            <a:spLocks noGrp="1"/>
          </p:cNvSpPr>
          <p:nvPr>
            <p:ph type="body" sz="quarter" idx="33"/>
          </p:nvPr>
        </p:nvSpPr>
        <p:spPr/>
        <p:txBody>
          <a:bodyPr/>
          <a:lstStyle/>
          <a:p>
            <a:r>
              <a:rPr lang="en-GB" dirty="0"/>
              <a:t>The company has a worldwide focus, backed by NEC’s large services team.</a:t>
            </a:r>
          </a:p>
        </p:txBody>
      </p:sp>
      <p:sp>
        <p:nvSpPr>
          <p:cNvPr id="27" name="Text Placeholder 26"/>
          <p:cNvSpPr>
            <a:spLocks noGrp="1"/>
          </p:cNvSpPr>
          <p:nvPr>
            <p:ph type="body" sz="quarter" idx="34"/>
          </p:nvPr>
        </p:nvSpPr>
        <p:spPr/>
        <p:txBody>
          <a:bodyPr/>
          <a:lstStyle/>
          <a:p>
            <a:r>
              <a:rPr lang="en-GB" dirty="0"/>
              <a:t>Netcracker has a strong focus on cross-selling billing solutions to its installed base of customers.</a:t>
            </a:r>
          </a:p>
        </p:txBody>
      </p:sp>
      <p:sp>
        <p:nvSpPr>
          <p:cNvPr id="28" name="Text Placeholder 27"/>
          <p:cNvSpPr>
            <a:spLocks noGrp="1"/>
          </p:cNvSpPr>
          <p:nvPr>
            <p:ph type="body" sz="quarter" idx="35"/>
          </p:nvPr>
        </p:nvSpPr>
        <p:spPr/>
        <p:txBody>
          <a:bodyPr/>
          <a:lstStyle/>
          <a:p>
            <a:r>
              <a:rPr lang="en-GB" dirty="0"/>
              <a:t>It plans to pursue up-sell opportunities with existing customers, while also using NEC’s footprint to expand its customer base.</a:t>
            </a:r>
          </a:p>
        </p:txBody>
      </p:sp>
      <p:sp>
        <p:nvSpPr>
          <p:cNvPr id="29" name="Text Placeholder 28"/>
          <p:cNvSpPr>
            <a:spLocks noGrp="1"/>
          </p:cNvSpPr>
          <p:nvPr>
            <p:ph type="body" sz="quarter" idx="36"/>
          </p:nvPr>
        </p:nvSpPr>
        <p:spPr/>
        <p:txBody>
          <a:bodyPr/>
          <a:lstStyle/>
          <a:p>
            <a:pPr marL="138113" indent="-138113">
              <a:buSzPct val="100000"/>
            </a:pPr>
            <a:r>
              <a:rPr lang="en-GB" dirty="0"/>
              <a:t>T-systems</a:t>
            </a:r>
          </a:p>
          <a:p>
            <a:pPr marL="138113" indent="-138113">
              <a:buSzPct val="100000"/>
            </a:pPr>
            <a:r>
              <a:rPr lang="en-GB" dirty="0"/>
              <a:t>Atos</a:t>
            </a:r>
          </a:p>
          <a:p>
            <a:pPr marL="138113" indent="-138113">
              <a:buSzPct val="100000"/>
            </a:pPr>
            <a:r>
              <a:rPr lang="en-GB" dirty="0"/>
              <a:t>HPE</a:t>
            </a:r>
          </a:p>
        </p:txBody>
      </p:sp>
      <p:sp>
        <p:nvSpPr>
          <p:cNvPr id="30" name="Text Placeholder 29"/>
          <p:cNvSpPr>
            <a:spLocks noGrp="1"/>
          </p:cNvSpPr>
          <p:nvPr>
            <p:ph type="body" sz="quarter" idx="37"/>
          </p:nvPr>
        </p:nvSpPr>
        <p:spPr>
          <a:xfrm>
            <a:off x="3230474" y="1949365"/>
            <a:ext cx="2043113" cy="2043113"/>
          </a:xfrm>
        </p:spPr>
        <p:txBody>
          <a:bodyPr/>
          <a:lstStyle/>
          <a:p>
            <a:r>
              <a:rPr lang="en-GB" sz="1200" dirty="0"/>
              <a:t>Netcracker, </a:t>
            </a:r>
            <a:br>
              <a:rPr lang="en-GB" sz="1200" dirty="0"/>
            </a:br>
            <a:r>
              <a:rPr lang="en-GB" sz="1200" dirty="0"/>
              <a:t>a wholly owned subsidiary of NEC, is a </a:t>
            </a:r>
            <a:br>
              <a:rPr lang="en-GB" sz="1200" dirty="0"/>
            </a:br>
            <a:r>
              <a:rPr lang="en-GB" sz="1200" dirty="0"/>
              <a:t>leading provider of BSS, OSS and SDN/NFV specialising in monetisation platforms and network management.</a:t>
            </a:r>
          </a:p>
        </p:txBody>
      </p:sp>
      <p:sp>
        <p:nvSpPr>
          <p:cNvPr id="31" name="Text Placeholder 30"/>
          <p:cNvSpPr>
            <a:spLocks noGrp="1"/>
          </p:cNvSpPr>
          <p:nvPr>
            <p:ph type="body" sz="quarter" idx="38"/>
          </p:nvPr>
        </p:nvSpPr>
        <p:spPr/>
        <p:txBody>
          <a:bodyPr/>
          <a:lstStyle/>
          <a:p>
            <a:r>
              <a:rPr lang="en-GB" dirty="0"/>
              <a:t>Waltham, MA (HQ)</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1496" y="3992478"/>
            <a:ext cx="109728" cy="152400"/>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E5A0A993-A941-4712-BF81-9935ADCDEAFB}"/>
                  </a:ext>
                </a:extLst>
              </p14:cNvPr>
              <p14:cNvContentPartPr/>
              <p14:nvPr/>
            </p14:nvContentPartPr>
            <p14:xfrm>
              <a:off x="8963840" y="583640"/>
              <a:ext cx="46800" cy="88200"/>
            </p14:xfrm>
          </p:contentPart>
        </mc:Choice>
        <mc:Fallback xmlns="">
          <p:pic>
            <p:nvPicPr>
              <p:cNvPr id="10" name="Ink 9">
                <a:extLst>
                  <a:ext uri="{FF2B5EF4-FFF2-40B4-BE49-F238E27FC236}">
                    <a16:creationId xmlns:a16="http://schemas.microsoft.com/office/drawing/2014/main" id="{E5A0A993-A941-4712-BF81-9935ADCDEAFB}"/>
                  </a:ext>
                </a:extLst>
              </p:cNvPr>
              <p:cNvPicPr/>
              <p:nvPr/>
            </p:nvPicPr>
            <p:blipFill>
              <a:blip r:embed="rId6"/>
              <a:stretch>
                <a:fillRect/>
              </a:stretch>
            </p:blipFill>
            <p:spPr>
              <a:xfrm>
                <a:off x="8954840" y="574640"/>
                <a:ext cx="64440" cy="105840"/>
              </a:xfrm>
              <a:prstGeom prst="rect">
                <a:avLst/>
              </a:prstGeom>
            </p:spPr>
          </p:pic>
        </mc:Fallback>
      </mc:AlternateContent>
    </p:spTree>
    <p:extLst>
      <p:ext uri="{BB962C8B-B14F-4D97-AF65-F5344CB8AC3E}">
        <p14:creationId xmlns:p14="http://schemas.microsoft.com/office/powerpoint/2010/main" val="1730883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GB" dirty="0"/>
              <a:t>Nexign</a:t>
            </a:r>
          </a:p>
        </p:txBody>
      </p:sp>
      <p:sp>
        <p:nvSpPr>
          <p:cNvPr id="21" name="Text Placeholder 20"/>
          <p:cNvSpPr>
            <a:spLocks noGrp="1"/>
          </p:cNvSpPr>
          <p:nvPr>
            <p:ph type="body" sz="quarter" idx="10"/>
          </p:nvPr>
        </p:nvSpPr>
        <p:spPr/>
        <p:txBody>
          <a:bodyPr/>
          <a:lstStyle/>
          <a:p>
            <a:r>
              <a:rPr lang="en-GB" dirty="0"/>
              <a:t>www.nexign-systems.com</a:t>
            </a:r>
          </a:p>
        </p:txBody>
      </p:sp>
      <p:sp>
        <p:nvSpPr>
          <p:cNvPr id="22" name="Text Placeholder 21"/>
          <p:cNvSpPr>
            <a:spLocks noGrp="1"/>
          </p:cNvSpPr>
          <p:nvPr>
            <p:ph type="body" sz="quarter" idx="29"/>
          </p:nvPr>
        </p:nvSpPr>
        <p:spPr/>
        <p:txBody>
          <a:bodyPr/>
          <a:lstStyle/>
          <a:p>
            <a:r>
              <a:rPr lang="en-US" dirty="0"/>
              <a:t>Nexign Network Monetisation (NWM) suite is a 5G-ready suite for real-time rating, charging, policy and session control. NWM includes multiple pre-integrated modules such as OCS, PCRF, UDR, and SCEF.</a:t>
            </a:r>
            <a:endParaRPr lang="en-GB" dirty="0"/>
          </a:p>
          <a:p>
            <a:r>
              <a:rPr lang="en-US" dirty="0"/>
              <a:t>Nexign’s Digital BSS suite is a convergent pre-integrated offering that covers core BSS functions running as microservices within containers in elastic Kubernetes environment using DevOps processes and continuous delivery workflows. </a:t>
            </a:r>
            <a:endParaRPr lang="en-GB" dirty="0"/>
          </a:p>
          <a:p>
            <a:r>
              <a:rPr lang="en-US" dirty="0"/>
              <a:t>Nexign IoT Platform is a telco-grade connectivity management platform, delivering vendor-agnostic integration with BSS solutions, supports eSIM and Non-IP Data delivery in NB-IoT use-cases.</a:t>
            </a:r>
          </a:p>
          <a:p>
            <a:endParaRPr lang="en-GB" dirty="0"/>
          </a:p>
        </p:txBody>
      </p:sp>
      <p:sp>
        <p:nvSpPr>
          <p:cNvPr id="23" name="Text Placeholder 22"/>
          <p:cNvSpPr>
            <a:spLocks noGrp="1"/>
          </p:cNvSpPr>
          <p:nvPr>
            <p:ph type="body" sz="quarter" idx="30"/>
          </p:nvPr>
        </p:nvSpPr>
        <p:spPr/>
        <p:txBody>
          <a:bodyPr/>
          <a:lstStyle/>
          <a:p>
            <a:r>
              <a:rPr lang="en-GB" dirty="0"/>
              <a:t>Nexign has a strong portfolio of offerings and a dominant position in the </a:t>
            </a:r>
            <a:r>
              <a:rPr lang="en-GB" spc="-10" dirty="0"/>
              <a:t>Commonwealth of Independent </a:t>
            </a:r>
            <a:r>
              <a:rPr lang="en-GB" spc="-20" dirty="0"/>
              <a:t>States (CIS) </a:t>
            </a:r>
            <a:r>
              <a:rPr lang="en-GB" dirty="0"/>
              <a:t>region. The company has gained critical experience from working with a number of CSPs </a:t>
            </a:r>
            <a:r>
              <a:rPr lang="en-US" dirty="0"/>
              <a:t>including large digital transformation projects for Tier 1 CSPs.</a:t>
            </a:r>
          </a:p>
          <a:p>
            <a:r>
              <a:rPr lang="en-US" dirty="0"/>
              <a:t>The company has focused on telecom segment while expanding its presence in emerging markets.</a:t>
            </a:r>
            <a:endParaRPr lang="en-GB" dirty="0"/>
          </a:p>
          <a:p>
            <a:r>
              <a:rPr lang="en-US" dirty="0"/>
              <a:t>Nexign registered a strong growth in 2019 delivering a 38% increase in revenue from the new business, including international projects.</a:t>
            </a:r>
            <a:endParaRPr lang="en-GB" dirty="0"/>
          </a:p>
          <a:p>
            <a:r>
              <a:rPr lang="en-US" dirty="0"/>
              <a:t>The company is positioning itself as a value leader that can provide modular transformation in a short timeframe.</a:t>
            </a:r>
            <a:endParaRPr lang="en-GB" dirty="0"/>
          </a:p>
        </p:txBody>
      </p:sp>
      <p:sp>
        <p:nvSpPr>
          <p:cNvPr id="24" name="Text Placeholder 23"/>
          <p:cNvSpPr>
            <a:spLocks noGrp="1"/>
          </p:cNvSpPr>
          <p:nvPr>
            <p:ph type="body" sz="quarter" idx="31"/>
          </p:nvPr>
        </p:nvSpPr>
        <p:spPr/>
        <p:txBody>
          <a:bodyPr/>
          <a:lstStyle/>
          <a:p>
            <a:r>
              <a:rPr lang="en-GB" dirty="0"/>
              <a:t>1992</a:t>
            </a:r>
          </a:p>
        </p:txBody>
      </p:sp>
      <p:sp>
        <p:nvSpPr>
          <p:cNvPr id="26" name="Text Placeholder 25"/>
          <p:cNvSpPr>
            <a:spLocks noGrp="1"/>
          </p:cNvSpPr>
          <p:nvPr>
            <p:ph type="body" sz="quarter" idx="33"/>
          </p:nvPr>
        </p:nvSpPr>
        <p:spPr/>
        <p:txBody>
          <a:bodyPr/>
          <a:lstStyle/>
          <a:p>
            <a:r>
              <a:rPr lang="en-US" dirty="0"/>
              <a:t>Nexign has a strong presence in the CIS region and is gaining a foothold in the MEA region. The company also intends to expand its business into emerging markets in Southeast Asia and Latin America.</a:t>
            </a:r>
            <a:endParaRPr lang="en-GB" dirty="0"/>
          </a:p>
        </p:txBody>
      </p:sp>
      <p:sp>
        <p:nvSpPr>
          <p:cNvPr id="27" name="Text Placeholder 26"/>
          <p:cNvSpPr>
            <a:spLocks noGrp="1"/>
          </p:cNvSpPr>
          <p:nvPr>
            <p:ph type="body" sz="quarter" idx="34"/>
          </p:nvPr>
        </p:nvSpPr>
        <p:spPr/>
        <p:txBody>
          <a:bodyPr rIns="36000"/>
          <a:lstStyle/>
          <a:p>
            <a:r>
              <a:rPr lang="en-US" dirty="0"/>
              <a:t>Nexign will leverage 5G and eSIM technologies as the key drivers of product development and will continue to invest in strengthening its BSS portfolio organically and through partnerships.</a:t>
            </a:r>
            <a:endParaRPr lang="en-GB" dirty="0"/>
          </a:p>
        </p:txBody>
      </p:sp>
      <p:sp>
        <p:nvSpPr>
          <p:cNvPr id="28" name="Text Placeholder 27"/>
          <p:cNvSpPr>
            <a:spLocks noGrp="1"/>
          </p:cNvSpPr>
          <p:nvPr>
            <p:ph type="body" sz="quarter" idx="35"/>
          </p:nvPr>
        </p:nvSpPr>
        <p:spPr/>
        <p:txBody>
          <a:bodyPr/>
          <a:lstStyle/>
          <a:p>
            <a:r>
              <a:rPr lang="en-US" dirty="0"/>
              <a:t>Nexign prioritizes the growth of its global and regional partner network for maximizing its footprint in the target regions.</a:t>
            </a:r>
            <a:endParaRPr lang="en-GB" dirty="0"/>
          </a:p>
        </p:txBody>
      </p:sp>
      <p:sp>
        <p:nvSpPr>
          <p:cNvPr id="29" name="Text Placeholder 28"/>
          <p:cNvSpPr>
            <a:spLocks noGrp="1"/>
          </p:cNvSpPr>
          <p:nvPr>
            <p:ph type="body" sz="quarter" idx="36"/>
          </p:nvPr>
        </p:nvSpPr>
        <p:spPr>
          <a:xfrm>
            <a:off x="5754715" y="2894788"/>
            <a:ext cx="1022724" cy="365125"/>
          </a:xfrm>
        </p:spPr>
        <p:txBody>
          <a:bodyPr/>
          <a:lstStyle/>
          <a:p>
            <a:r>
              <a:rPr lang="en-GB" dirty="0"/>
              <a:t>IBM</a:t>
            </a:r>
          </a:p>
          <a:p>
            <a:r>
              <a:rPr lang="en-GB" dirty="0"/>
              <a:t>Oracle</a:t>
            </a:r>
          </a:p>
          <a:p>
            <a:r>
              <a:rPr lang="en-GB" dirty="0"/>
              <a:t>HP</a:t>
            </a:r>
          </a:p>
        </p:txBody>
      </p:sp>
      <p:sp>
        <p:nvSpPr>
          <p:cNvPr id="30" name="Text Placeholder 29"/>
          <p:cNvSpPr>
            <a:spLocks noGrp="1"/>
          </p:cNvSpPr>
          <p:nvPr>
            <p:ph type="body" sz="quarter" idx="37"/>
          </p:nvPr>
        </p:nvSpPr>
        <p:spPr>
          <a:xfrm>
            <a:off x="3226810" y="2056654"/>
            <a:ext cx="2043113" cy="2043113"/>
          </a:xfrm>
        </p:spPr>
        <p:txBody>
          <a:bodyPr/>
          <a:lstStyle/>
          <a:p>
            <a:r>
              <a:rPr lang="en-GB" dirty="0"/>
              <a:t>Nexign (formerly known </a:t>
            </a:r>
            <a:br>
              <a:rPr lang="en-GB" dirty="0"/>
            </a:br>
            <a:r>
              <a:rPr lang="en-GB" dirty="0"/>
              <a:t>as Peter-Service) is a leading provider of telecoms software and services for CSPs.</a:t>
            </a:r>
          </a:p>
        </p:txBody>
      </p:sp>
      <p:sp>
        <p:nvSpPr>
          <p:cNvPr id="31" name="Text Placeholder 30"/>
          <p:cNvSpPr>
            <a:spLocks noGrp="1"/>
          </p:cNvSpPr>
          <p:nvPr>
            <p:ph type="body" sz="quarter" idx="38"/>
          </p:nvPr>
        </p:nvSpPr>
        <p:spPr/>
        <p:txBody>
          <a:bodyPr/>
          <a:lstStyle/>
          <a:p>
            <a:r>
              <a:rPr lang="en-GB" dirty="0"/>
              <a:t>St. Petersburg (HQ)</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3119" y="3929497"/>
            <a:ext cx="109728" cy="152400"/>
          </a:xfrm>
          <a:prstGeom prst="rect">
            <a:avLst/>
          </a:prstGeom>
        </p:spPr>
      </p:pic>
      <p:sp>
        <p:nvSpPr>
          <p:cNvPr id="16" name="Text Placeholder 24">
            <a:extLst>
              <a:ext uri="{FF2B5EF4-FFF2-40B4-BE49-F238E27FC236}">
                <a16:creationId xmlns:a16="http://schemas.microsoft.com/office/drawing/2014/main" id="{A63E9DD4-0E1F-4ACE-B825-083669BF3BAD}"/>
              </a:ext>
            </a:extLst>
          </p:cNvPr>
          <p:cNvSpPr>
            <a:spLocks noGrp="1"/>
          </p:cNvSpPr>
          <p:nvPr>
            <p:ph type="body" sz="quarter" idx="32"/>
          </p:nvPr>
        </p:nvSpPr>
        <p:spPr>
          <a:xfrm>
            <a:off x="7672210" y="344488"/>
            <a:ext cx="1868665" cy="338137"/>
          </a:xfrm>
        </p:spPr>
        <p:txBody>
          <a:bodyPr/>
          <a:lstStyle/>
          <a:p>
            <a:r>
              <a:rPr lang="en-GB" dirty="0"/>
              <a:t>MONETISATION PLATFORMS</a:t>
            </a:r>
          </a:p>
        </p:txBody>
      </p:sp>
    </p:spTree>
    <p:extLst>
      <p:ext uri="{BB962C8B-B14F-4D97-AF65-F5344CB8AC3E}">
        <p14:creationId xmlns:p14="http://schemas.microsoft.com/office/powerpoint/2010/main" val="512373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111A3-3DE9-45AA-A3AA-02F1BB107EEF}"/>
              </a:ext>
            </a:extLst>
          </p:cNvPr>
          <p:cNvSpPr>
            <a:spLocks noGrp="1"/>
          </p:cNvSpPr>
          <p:nvPr>
            <p:ph type="body" sz="quarter" idx="12"/>
          </p:nvPr>
        </p:nvSpPr>
        <p:spPr/>
        <p:txBody>
          <a:bodyPr/>
          <a:lstStyle/>
          <a:p>
            <a:r>
              <a:rPr lang="en-GB" dirty="0"/>
              <a:t>The monetisation platforms segment is one of the most mature and mission-critical segments of the telecoms software systems market. The total revenue in this segment was USD18.6 billion in 2019, down by 1.6% year-on-year. However, this fall in revenue masks the significant changes that are taking place. CSPs are investing in modern monetisation systems to support new business cases and lower their operational costs. These new systems are cheaper and more-efficient than those currently in place, which helps to explain the continued revenue decline. Monetisation platforms investments were also affected by CSPs’ other priorities, such as network infrastructure improvements. </a:t>
            </a:r>
          </a:p>
          <a:p>
            <a:r>
              <a:rPr lang="en-GB" dirty="0"/>
              <a:t>The </a:t>
            </a:r>
            <a:r>
              <a:rPr lang="en-GB" b="1" spc="20" dirty="0"/>
              <a:t>billing and charging </a:t>
            </a:r>
            <a:r>
              <a:rPr lang="en-GB" dirty="0"/>
              <a:t>sub-segment accounted for over 62% of the total monetisation platforms revenue in 2019, mainly due to the substantial costs associated with the support and maintenance of legacy systems. CSPs favour a phased approach to transforming their billing and charging systems, but cloud-native compliance has become an essential pre-requisite for new system deployments.</a:t>
            </a:r>
          </a:p>
          <a:p>
            <a:pPr>
              <a:buClr>
                <a:srgbClr val="0067B1"/>
              </a:buClr>
            </a:pPr>
            <a:r>
              <a:rPr lang="en-GB" b="1" spc="20" dirty="0"/>
              <a:t>Partner and interconnect</a:t>
            </a:r>
            <a:r>
              <a:rPr lang="en-GB" spc="20" dirty="0"/>
              <a:t> </a:t>
            </a:r>
            <a:r>
              <a:rPr lang="en-GB" dirty="0"/>
              <a:t>revenue declined by 1.2% year-on-year in 2019. However, we expect this trend to change in the next few years as CSPs plan to add advanced capabilities in order to support complex multi-dimensional value chains. </a:t>
            </a:r>
            <a:r>
              <a:rPr lang="en-GB" b="1" spc="20" dirty="0"/>
              <a:t>Policy management</a:t>
            </a:r>
            <a:r>
              <a:rPr lang="en-GB" dirty="0"/>
              <a:t> revenue also decreased in 2019, though there are signs of a new wave of investments driven by 5G. The market for </a:t>
            </a:r>
            <a:r>
              <a:rPr lang="en-GB" b="1" spc="20" dirty="0"/>
              <a:t>mediation systems</a:t>
            </a:r>
            <a:r>
              <a:rPr lang="en-GB" spc="20" dirty="0"/>
              <a:t> </a:t>
            </a:r>
            <a:r>
              <a:rPr lang="en-GB" dirty="0"/>
              <a:t>contracted by 2.8%, primarily because of the maturity of existing deployments.</a:t>
            </a:r>
          </a:p>
          <a:p>
            <a:endParaRPr lang="en-GB" dirty="0"/>
          </a:p>
        </p:txBody>
      </p:sp>
      <p:sp>
        <p:nvSpPr>
          <p:cNvPr id="7" name="Text Placeholder 6">
            <a:extLst>
              <a:ext uri="{FF2B5EF4-FFF2-40B4-BE49-F238E27FC236}">
                <a16:creationId xmlns:a16="http://schemas.microsoft.com/office/drawing/2014/main" id="{51E2561C-0608-43C4-9C93-F65972E7EEDC}"/>
              </a:ext>
            </a:extLst>
          </p:cNvPr>
          <p:cNvSpPr>
            <a:spLocks noGrp="1"/>
          </p:cNvSpPr>
          <p:nvPr>
            <p:ph type="body" sz="quarter" idx="15"/>
          </p:nvPr>
        </p:nvSpPr>
        <p:spPr/>
        <p:txBody>
          <a:bodyPr/>
          <a:lstStyle/>
          <a:p>
            <a:r>
              <a:rPr lang="en-GB" dirty="0"/>
              <a:t>Figure 1: Key drivers of the overhaul of incumbent monetisation systems</a:t>
            </a:r>
          </a:p>
          <a:p>
            <a:endParaRPr lang="en-GB" dirty="0"/>
          </a:p>
        </p:txBody>
      </p:sp>
      <p:sp>
        <p:nvSpPr>
          <p:cNvPr id="4" name="Slide Number Placeholder 3">
            <a:extLst>
              <a:ext uri="{FF2B5EF4-FFF2-40B4-BE49-F238E27FC236}">
                <a16:creationId xmlns:a16="http://schemas.microsoft.com/office/drawing/2014/main" id="{B299309B-88EE-4D32-99D8-D9AB76F1E69A}"/>
              </a:ext>
            </a:extLst>
          </p:cNvPr>
          <p:cNvSpPr>
            <a:spLocks noGrp="1"/>
          </p:cNvSpPr>
          <p:nvPr>
            <p:ph type="sldNum" sz="quarter" idx="4"/>
          </p:nvPr>
        </p:nvSpPr>
        <p:spPr/>
        <p:txBody>
          <a:bodyPr/>
          <a:lstStyle/>
          <a:p>
            <a:fld id="{E78626B2-E168-480E-BAE6-B60060C6AB83}" type="slidenum">
              <a:rPr lang="en-GB" smtClean="0"/>
              <a:pPr/>
              <a:t>4</a:t>
            </a:fld>
            <a:endParaRPr lang="en-GB" dirty="0"/>
          </a:p>
        </p:txBody>
      </p:sp>
      <p:sp>
        <p:nvSpPr>
          <p:cNvPr id="5" name="Title 4">
            <a:extLst>
              <a:ext uri="{FF2B5EF4-FFF2-40B4-BE49-F238E27FC236}">
                <a16:creationId xmlns:a16="http://schemas.microsoft.com/office/drawing/2014/main" id="{29106650-9095-4674-8CDC-AB37222E69D8}"/>
              </a:ext>
            </a:extLst>
          </p:cNvPr>
          <p:cNvSpPr>
            <a:spLocks noGrp="1"/>
          </p:cNvSpPr>
          <p:nvPr>
            <p:ph type="title"/>
          </p:nvPr>
        </p:nvSpPr>
        <p:spPr/>
        <p:txBody>
          <a:bodyPr/>
          <a:lstStyle/>
          <a:p>
            <a:r>
              <a:rPr lang="en-GB" dirty="0"/>
              <a:t>A major overhaul of incumbent monetisation platforms is underway; legacy systems are being replaced by cheaper and more-efficient alternatives</a:t>
            </a:r>
          </a:p>
        </p:txBody>
      </p:sp>
      <p:sp>
        <p:nvSpPr>
          <p:cNvPr id="13" name="Text Placeholder 9">
            <a:extLst>
              <a:ext uri="{FF2B5EF4-FFF2-40B4-BE49-F238E27FC236}">
                <a16:creationId xmlns:a16="http://schemas.microsoft.com/office/drawing/2014/main" id="{56D0A33A-1C79-4CD9-9378-7C3AD8FDF8DD}"/>
              </a:ext>
            </a:extLst>
          </p:cNvPr>
          <p:cNvSpPr txBox="1">
            <a:spLocks/>
          </p:cNvSpPr>
          <p:nvPr/>
        </p:nvSpPr>
        <p:spPr>
          <a:xfrm>
            <a:off x="5207301" y="1366271"/>
            <a:ext cx="4248150" cy="252000"/>
          </a:xfrm>
          <a:prstGeom prst="rect">
            <a:avLst/>
          </a:prstGeom>
        </p:spPr>
        <p:txBody>
          <a:bodyPr lIns="0" rIns="0"/>
          <a:lstStyle>
            <a:lvl1pPr marL="0" indent="0" algn="l" rtl="0" eaLnBrk="1" fontAlgn="base" hangingPunct="1">
              <a:lnSpc>
                <a:spcPct val="100000"/>
              </a:lnSpc>
              <a:spcBef>
                <a:spcPct val="0"/>
              </a:spcBef>
              <a:spcAft>
                <a:spcPts val="800"/>
              </a:spcAft>
              <a:buClr>
                <a:schemeClr val="accent2"/>
              </a:buClr>
              <a:buSzPct val="130000"/>
              <a:buFont typeface="Calibri" pitchFamily="34" charset="0"/>
              <a:buNone/>
              <a:defRPr sz="1200" kern="1200">
                <a:solidFill>
                  <a:schemeClr val="tx1"/>
                </a:solidFill>
                <a:latin typeface="Franklin Gothic Book" panose="020B0503020102020204" pitchFamily="34" charset="0"/>
                <a:ea typeface="ＭＳ Ｐゴシック" charset="-128"/>
                <a:cs typeface="Arial" pitchFamily="34" charset="0"/>
              </a:defRPr>
            </a:lvl1pPr>
            <a:lvl2pPr marL="354013" indent="-176213" algn="l" rtl="0" eaLnBrk="1" fontAlgn="base" hangingPunct="1">
              <a:lnSpc>
                <a:spcPct val="100000"/>
              </a:lnSpc>
              <a:spcBef>
                <a:spcPct val="0"/>
              </a:spcBef>
              <a:spcAft>
                <a:spcPts val="800"/>
              </a:spcAft>
              <a:buClr>
                <a:schemeClr val="accent2"/>
              </a:buClr>
              <a:buFont typeface="Wingdings" panose="05000000000000000000"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85738" algn="l" rtl="0" eaLnBrk="1" fontAlgn="base" hangingPunct="1">
              <a:lnSpc>
                <a:spcPct val="100000"/>
              </a:lnSpc>
              <a:spcBef>
                <a:spcPct val="0"/>
              </a:spcBef>
              <a:spcAft>
                <a:spcPts val="800"/>
              </a:spcAft>
              <a:buClr>
                <a:schemeClr val="accent2"/>
              </a:buClr>
              <a:buSzPct val="60000"/>
              <a:buFont typeface="Franklin Gothic Book" panose="020B0503020102020204" pitchFamily="34" charset="0"/>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7800" algn="l" rtl="0" eaLnBrk="1" fontAlgn="base" hangingPunct="1">
              <a:lnSpc>
                <a:spcPct val="100000"/>
              </a:lnSpc>
              <a:spcBef>
                <a:spcPct val="0"/>
              </a:spcBef>
              <a:spcAft>
                <a:spcPts val="800"/>
              </a:spcAft>
              <a:buClr>
                <a:schemeClr val="accent2"/>
              </a:buClr>
              <a:buSzPct val="100000"/>
              <a:buFont typeface="Franklin Gothic Book" panose="020B0503020102020204" pitchFamily="34" charset="0"/>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719138" indent="0" algn="l" rtl="0" eaLnBrk="1" fontAlgn="base" hangingPunct="1">
              <a:lnSpc>
                <a:spcPts val="2600"/>
              </a:lnSpc>
              <a:spcBef>
                <a:spcPct val="0"/>
              </a:spcBef>
              <a:spcAft>
                <a:spcPct val="0"/>
              </a:spcAft>
              <a:buFont typeface="Arial" charset="0"/>
              <a:buNone/>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sp>
        <p:nvSpPr>
          <p:cNvPr id="11" name="Oval 10">
            <a:extLst>
              <a:ext uri="{FF2B5EF4-FFF2-40B4-BE49-F238E27FC236}">
                <a16:creationId xmlns:a16="http://schemas.microsoft.com/office/drawing/2014/main" id="{AF3E0038-9BAA-4570-BA60-718EEE967F47}"/>
              </a:ext>
            </a:extLst>
          </p:cNvPr>
          <p:cNvSpPr/>
          <p:nvPr/>
        </p:nvSpPr>
        <p:spPr>
          <a:xfrm>
            <a:off x="5258739" y="2080456"/>
            <a:ext cx="1328984" cy="136947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97BCED85-34B5-422A-A66B-86AAD3A628C1}"/>
              </a:ext>
            </a:extLst>
          </p:cNvPr>
          <p:cNvSpPr/>
          <p:nvPr/>
        </p:nvSpPr>
        <p:spPr>
          <a:xfrm>
            <a:off x="5504876" y="2334200"/>
            <a:ext cx="836712" cy="8622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61A9D541-9D63-4C3A-BB10-18BF20DC24BA}"/>
              </a:ext>
            </a:extLst>
          </p:cNvPr>
          <p:cNvSpPr/>
          <p:nvPr/>
        </p:nvSpPr>
        <p:spPr>
          <a:xfrm>
            <a:off x="6681725" y="2088020"/>
            <a:ext cx="1328984" cy="13694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EB9EFEA5-5295-42B2-A943-E73D6B2F5DE6}"/>
              </a:ext>
            </a:extLst>
          </p:cNvPr>
          <p:cNvSpPr/>
          <p:nvPr/>
        </p:nvSpPr>
        <p:spPr>
          <a:xfrm>
            <a:off x="6927861" y="2341764"/>
            <a:ext cx="836712" cy="8622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14C19232-B7BF-4948-8F22-995F6F06BE8A}"/>
              </a:ext>
            </a:extLst>
          </p:cNvPr>
          <p:cNvSpPr/>
          <p:nvPr/>
        </p:nvSpPr>
        <p:spPr>
          <a:xfrm>
            <a:off x="8104711" y="2097465"/>
            <a:ext cx="1328984" cy="136947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433CBF39-4F62-4D6B-A1F8-B185F4651D47}"/>
              </a:ext>
            </a:extLst>
          </p:cNvPr>
          <p:cNvSpPr/>
          <p:nvPr/>
        </p:nvSpPr>
        <p:spPr>
          <a:xfrm>
            <a:off x="8350847" y="2351209"/>
            <a:ext cx="836712" cy="8622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Connector 19">
            <a:extLst>
              <a:ext uri="{FF2B5EF4-FFF2-40B4-BE49-F238E27FC236}">
                <a16:creationId xmlns:a16="http://schemas.microsoft.com/office/drawing/2014/main" id="{5821B9D7-FC31-46A3-BF55-0AA5156217AA}"/>
              </a:ext>
            </a:extLst>
          </p:cNvPr>
          <p:cNvCxnSpPr/>
          <p:nvPr/>
        </p:nvCxnSpPr>
        <p:spPr>
          <a:xfrm>
            <a:off x="5932457" y="3624662"/>
            <a:ext cx="0" cy="34159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3A488AC-5AEE-40E0-9796-315860A0230F}"/>
              </a:ext>
            </a:extLst>
          </p:cNvPr>
          <p:cNvSpPr txBox="1"/>
          <p:nvPr/>
        </p:nvSpPr>
        <p:spPr>
          <a:xfrm>
            <a:off x="5258739" y="3994572"/>
            <a:ext cx="1328984" cy="1620957"/>
          </a:xfrm>
          <a:prstGeom prst="rect">
            <a:avLst/>
          </a:prstGeom>
          <a:noFill/>
        </p:spPr>
        <p:txBody>
          <a:bodyPr wrap="square" rtlCol="0">
            <a:spAutoFit/>
          </a:bodyPr>
          <a:lstStyle/>
          <a:p>
            <a:pPr algn="ctr">
              <a:spcAft>
                <a:spcPts val="400"/>
              </a:spcAft>
              <a:buClr>
                <a:schemeClr val="accent2"/>
              </a:buClr>
            </a:pPr>
            <a:r>
              <a:rPr lang="en-GB" sz="1200" b="1" spc="20" dirty="0">
                <a:solidFill>
                  <a:srgbClr val="000000"/>
                </a:solidFill>
                <a:latin typeface="Franklin Gothic Book" panose="020B0503020102020204" pitchFamily="34" charset="0"/>
              </a:rPr>
              <a:t>High support costs</a:t>
            </a:r>
          </a:p>
          <a:p>
            <a:pPr algn="ctr">
              <a:spcAft>
                <a:spcPts val="400"/>
              </a:spcAft>
              <a:buClr>
                <a:schemeClr val="accent2"/>
              </a:buClr>
            </a:pPr>
            <a:r>
              <a:rPr lang="en-GB" sz="1200" dirty="0">
                <a:solidFill>
                  <a:srgbClr val="000000"/>
                </a:solidFill>
                <a:latin typeface="Franklin Gothic Book" panose="020B0503020102020204" pitchFamily="34" charset="0"/>
              </a:rPr>
              <a:t>The costs of supporting legacy platforms are unsustainably high and need to be reduced</a:t>
            </a:r>
          </a:p>
        </p:txBody>
      </p:sp>
      <p:sp>
        <p:nvSpPr>
          <p:cNvPr id="22" name="TextBox 21">
            <a:extLst>
              <a:ext uri="{FF2B5EF4-FFF2-40B4-BE49-F238E27FC236}">
                <a16:creationId xmlns:a16="http://schemas.microsoft.com/office/drawing/2014/main" id="{8A41A24B-2143-41EF-AA0D-F430E2FAD861}"/>
              </a:ext>
            </a:extLst>
          </p:cNvPr>
          <p:cNvSpPr txBox="1"/>
          <p:nvPr/>
        </p:nvSpPr>
        <p:spPr>
          <a:xfrm>
            <a:off x="6681725" y="3998770"/>
            <a:ext cx="1328984" cy="1620957"/>
          </a:xfrm>
          <a:prstGeom prst="rect">
            <a:avLst/>
          </a:prstGeom>
          <a:noFill/>
        </p:spPr>
        <p:txBody>
          <a:bodyPr wrap="square" rtlCol="0">
            <a:spAutoFit/>
          </a:bodyPr>
          <a:lstStyle/>
          <a:p>
            <a:pPr algn="ctr">
              <a:spcAft>
                <a:spcPts val="400"/>
              </a:spcAft>
              <a:buClr>
                <a:schemeClr val="accent2"/>
              </a:buClr>
            </a:pPr>
            <a:r>
              <a:rPr lang="en-GB" sz="1200" b="1" spc="20" dirty="0">
                <a:solidFill>
                  <a:srgbClr val="000000"/>
                </a:solidFill>
                <a:latin typeface="Franklin Gothic Book" panose="020B0503020102020204" pitchFamily="34" charset="0"/>
              </a:rPr>
              <a:t>Role of partners</a:t>
            </a:r>
          </a:p>
          <a:p>
            <a:pPr algn="ctr">
              <a:spcAft>
                <a:spcPts val="400"/>
              </a:spcAft>
              <a:buClr>
                <a:schemeClr val="accent2"/>
              </a:buClr>
            </a:pPr>
            <a:r>
              <a:rPr lang="en-GB" sz="1200" dirty="0">
                <a:solidFill>
                  <a:srgbClr val="000000"/>
                </a:solidFill>
                <a:latin typeface="Franklin Gothic Book" panose="020B0503020102020204" pitchFamily="34" charset="0"/>
              </a:rPr>
              <a:t>Digital marketplaces and ecosystems will be vital for driving new revenue streams in the future</a:t>
            </a:r>
          </a:p>
        </p:txBody>
      </p:sp>
      <p:sp>
        <p:nvSpPr>
          <p:cNvPr id="23" name="TextBox 22">
            <a:extLst>
              <a:ext uri="{FF2B5EF4-FFF2-40B4-BE49-F238E27FC236}">
                <a16:creationId xmlns:a16="http://schemas.microsoft.com/office/drawing/2014/main" id="{653708B8-A1A1-4EBC-8B57-2B841AE46416}"/>
              </a:ext>
            </a:extLst>
          </p:cNvPr>
          <p:cNvSpPr txBox="1"/>
          <p:nvPr/>
        </p:nvSpPr>
        <p:spPr>
          <a:xfrm>
            <a:off x="8084173" y="3966255"/>
            <a:ext cx="1349522" cy="1436291"/>
          </a:xfrm>
          <a:prstGeom prst="rect">
            <a:avLst/>
          </a:prstGeom>
          <a:noFill/>
        </p:spPr>
        <p:txBody>
          <a:bodyPr wrap="square" rtlCol="0">
            <a:spAutoFit/>
          </a:bodyPr>
          <a:lstStyle/>
          <a:p>
            <a:pPr algn="ctr">
              <a:spcAft>
                <a:spcPts val="400"/>
              </a:spcAft>
              <a:buClr>
                <a:schemeClr val="accent2"/>
              </a:buClr>
            </a:pPr>
            <a:r>
              <a:rPr lang="en-GB" sz="1200" b="1" spc="20" dirty="0">
                <a:solidFill>
                  <a:srgbClr val="000000"/>
                </a:solidFill>
                <a:latin typeface="Franklin Gothic Book" panose="020B0503020102020204" pitchFamily="34" charset="0"/>
              </a:rPr>
              <a:t>New revenue models</a:t>
            </a:r>
          </a:p>
          <a:p>
            <a:pPr algn="ctr">
              <a:spcAft>
                <a:spcPts val="400"/>
              </a:spcAft>
              <a:buClr>
                <a:schemeClr val="accent2"/>
              </a:buClr>
            </a:pPr>
            <a:r>
              <a:rPr lang="en-GB" sz="1200" dirty="0">
                <a:solidFill>
                  <a:srgbClr val="000000"/>
                </a:solidFill>
                <a:latin typeface="Franklin Gothic Book" panose="020B0503020102020204" pitchFamily="34" charset="0"/>
              </a:rPr>
              <a:t>New technologies such as 5G will change CSPs’ business and operating models</a:t>
            </a:r>
          </a:p>
        </p:txBody>
      </p:sp>
      <p:cxnSp>
        <p:nvCxnSpPr>
          <p:cNvPr id="24" name="Straight Connector 23">
            <a:extLst>
              <a:ext uri="{FF2B5EF4-FFF2-40B4-BE49-F238E27FC236}">
                <a16:creationId xmlns:a16="http://schemas.microsoft.com/office/drawing/2014/main" id="{62A12081-5DA7-40FE-A2CF-E1392F1B290E}"/>
              </a:ext>
            </a:extLst>
          </p:cNvPr>
          <p:cNvCxnSpPr/>
          <p:nvPr/>
        </p:nvCxnSpPr>
        <p:spPr>
          <a:xfrm>
            <a:off x="5342256" y="3994572"/>
            <a:ext cx="116195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67143C-222F-4A48-B1AF-2FBF57C30EE1}"/>
              </a:ext>
            </a:extLst>
          </p:cNvPr>
          <p:cNvCxnSpPr/>
          <p:nvPr/>
        </p:nvCxnSpPr>
        <p:spPr>
          <a:xfrm>
            <a:off x="7359645" y="3613470"/>
            <a:ext cx="0" cy="34159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B88D3FE-A7A2-49C2-BB6D-C830F5F1F2A1}"/>
              </a:ext>
            </a:extLst>
          </p:cNvPr>
          <p:cNvCxnSpPr/>
          <p:nvPr/>
        </p:nvCxnSpPr>
        <p:spPr>
          <a:xfrm>
            <a:off x="6765242" y="3983380"/>
            <a:ext cx="116195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B1162F2-9DBA-48A0-9A36-04A77E840E07}"/>
              </a:ext>
            </a:extLst>
          </p:cNvPr>
          <p:cNvCxnSpPr/>
          <p:nvPr/>
        </p:nvCxnSpPr>
        <p:spPr>
          <a:xfrm>
            <a:off x="8790817" y="3602278"/>
            <a:ext cx="0" cy="34159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0FBBE21-D57D-4872-8202-C2816428592C}"/>
              </a:ext>
            </a:extLst>
          </p:cNvPr>
          <p:cNvCxnSpPr/>
          <p:nvPr/>
        </p:nvCxnSpPr>
        <p:spPr>
          <a:xfrm>
            <a:off x="8177959" y="3972188"/>
            <a:ext cx="116195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B7D0B08-C212-4546-A4D5-E3A6A6CC0612}"/>
              </a:ext>
            </a:extLst>
          </p:cNvPr>
          <p:cNvCxnSpPr/>
          <p:nvPr/>
        </p:nvCxnSpPr>
        <p:spPr>
          <a:xfrm>
            <a:off x="5342256" y="5629308"/>
            <a:ext cx="116195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4EE3041-8CE1-4E14-B930-DF65F48F7822}"/>
              </a:ext>
            </a:extLst>
          </p:cNvPr>
          <p:cNvCxnSpPr/>
          <p:nvPr/>
        </p:nvCxnSpPr>
        <p:spPr>
          <a:xfrm>
            <a:off x="6765242" y="5629308"/>
            <a:ext cx="116195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F46148C-C1EB-44E5-813F-79BBA75C35ED}"/>
              </a:ext>
            </a:extLst>
          </p:cNvPr>
          <p:cNvCxnSpPr/>
          <p:nvPr/>
        </p:nvCxnSpPr>
        <p:spPr>
          <a:xfrm>
            <a:off x="8177959" y="5629308"/>
            <a:ext cx="116195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638C7AAB-6CDC-48E8-89DD-BCA74FD907D3}"/>
              </a:ext>
            </a:extLst>
          </p:cNvPr>
          <p:cNvPicPr>
            <a:picLocks noChangeAspect="1"/>
          </p:cNvPicPr>
          <p:nvPr/>
        </p:nvPicPr>
        <p:blipFill>
          <a:blip r:embed="rId2"/>
          <a:stretch>
            <a:fillRect/>
          </a:stretch>
        </p:blipFill>
        <p:spPr>
          <a:xfrm>
            <a:off x="5424570" y="3399416"/>
            <a:ext cx="3862481" cy="307040"/>
          </a:xfrm>
          <a:prstGeom prst="rect">
            <a:avLst/>
          </a:prstGeom>
        </p:spPr>
      </p:pic>
      <p:pic>
        <p:nvPicPr>
          <p:cNvPr id="33" name="Picture 32">
            <a:extLst>
              <a:ext uri="{FF2B5EF4-FFF2-40B4-BE49-F238E27FC236}">
                <a16:creationId xmlns:a16="http://schemas.microsoft.com/office/drawing/2014/main" id="{7981987D-5D8A-4640-81C4-0E435ED13327}"/>
              </a:ext>
            </a:extLst>
          </p:cNvPr>
          <p:cNvPicPr>
            <a:picLocks noChangeAspect="1"/>
          </p:cNvPicPr>
          <p:nvPr/>
        </p:nvPicPr>
        <p:blipFill>
          <a:blip r:embed="rId3"/>
          <a:stretch>
            <a:fillRect/>
          </a:stretch>
        </p:blipFill>
        <p:spPr>
          <a:xfrm>
            <a:off x="7094285" y="2505168"/>
            <a:ext cx="504457" cy="548736"/>
          </a:xfrm>
          <a:prstGeom prst="rect">
            <a:avLst/>
          </a:prstGeom>
        </p:spPr>
      </p:pic>
      <p:pic>
        <p:nvPicPr>
          <p:cNvPr id="34" name="Picture 33">
            <a:extLst>
              <a:ext uri="{FF2B5EF4-FFF2-40B4-BE49-F238E27FC236}">
                <a16:creationId xmlns:a16="http://schemas.microsoft.com/office/drawing/2014/main" id="{E93C9A5E-73C0-45C3-BA45-64FBB005DC45}"/>
              </a:ext>
            </a:extLst>
          </p:cNvPr>
          <p:cNvPicPr>
            <a:picLocks noChangeAspect="1"/>
          </p:cNvPicPr>
          <p:nvPr/>
        </p:nvPicPr>
        <p:blipFill>
          <a:blip r:embed="rId4"/>
          <a:stretch>
            <a:fillRect/>
          </a:stretch>
        </p:blipFill>
        <p:spPr>
          <a:xfrm>
            <a:off x="5628059" y="2476140"/>
            <a:ext cx="590344" cy="585558"/>
          </a:xfrm>
          <a:prstGeom prst="rect">
            <a:avLst/>
          </a:prstGeom>
        </p:spPr>
      </p:pic>
      <p:pic>
        <p:nvPicPr>
          <p:cNvPr id="35" name="Picture 34">
            <a:extLst>
              <a:ext uri="{FF2B5EF4-FFF2-40B4-BE49-F238E27FC236}">
                <a16:creationId xmlns:a16="http://schemas.microsoft.com/office/drawing/2014/main" id="{9477236F-8C58-471E-BFCC-A1EA6FEB4131}"/>
              </a:ext>
            </a:extLst>
          </p:cNvPr>
          <p:cNvPicPr>
            <a:picLocks noChangeAspect="1"/>
          </p:cNvPicPr>
          <p:nvPr/>
        </p:nvPicPr>
        <p:blipFill>
          <a:blip r:embed="rId5"/>
          <a:stretch>
            <a:fillRect/>
          </a:stretch>
        </p:blipFill>
        <p:spPr>
          <a:xfrm>
            <a:off x="8462051" y="2481693"/>
            <a:ext cx="593765" cy="557674"/>
          </a:xfrm>
          <a:prstGeom prst="rect">
            <a:avLst/>
          </a:prstGeom>
        </p:spPr>
      </p:pic>
      <p:sp>
        <p:nvSpPr>
          <p:cNvPr id="36" name="TextBox 35">
            <a:extLst>
              <a:ext uri="{FF2B5EF4-FFF2-40B4-BE49-F238E27FC236}">
                <a16:creationId xmlns:a16="http://schemas.microsoft.com/office/drawing/2014/main" id="{792B8C52-E7D8-4421-832D-E043B47A2AA2}"/>
              </a:ext>
            </a:extLst>
          </p:cNvPr>
          <p:cNvSpPr txBox="1"/>
          <p:nvPr/>
        </p:nvSpPr>
        <p:spPr>
          <a:xfrm>
            <a:off x="8021101" y="5686418"/>
            <a:ext cx="1496204" cy="215444"/>
          </a:xfrm>
          <a:prstGeom prst="rect">
            <a:avLst/>
          </a:prstGeom>
          <a:noFill/>
        </p:spPr>
        <p:txBody>
          <a:bodyPr wrap="square" rtlCol="0">
            <a:spAutoFit/>
          </a:bodyPr>
          <a:lstStyle/>
          <a:p>
            <a:pPr algn="r"/>
            <a:r>
              <a:rPr lang="en-GB" sz="800" dirty="0">
                <a:solidFill>
                  <a:schemeClr val="bg1">
                    <a:lumMod val="50000"/>
                  </a:schemeClr>
                </a:solidFill>
                <a:latin typeface="+mn-lt"/>
              </a:rPr>
              <a:t>Source: Analysys Mason</a:t>
            </a:r>
          </a:p>
        </p:txBody>
      </p:sp>
    </p:spTree>
    <p:extLst>
      <p:ext uri="{BB962C8B-B14F-4D97-AF65-F5344CB8AC3E}">
        <p14:creationId xmlns:p14="http://schemas.microsoft.com/office/powerpoint/2010/main" val="3840602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Nokia</a:t>
            </a:r>
          </a:p>
        </p:txBody>
      </p:sp>
      <p:sp>
        <p:nvSpPr>
          <p:cNvPr id="3" name="Text Placeholder 2"/>
          <p:cNvSpPr>
            <a:spLocks noGrp="1"/>
          </p:cNvSpPr>
          <p:nvPr>
            <p:ph type="body" sz="quarter" idx="10"/>
          </p:nvPr>
        </p:nvSpPr>
        <p:spPr/>
        <p:txBody>
          <a:bodyPr/>
          <a:lstStyle/>
          <a:p>
            <a:r>
              <a:rPr lang="en-GB" dirty="0"/>
              <a:t>www.nokia.com</a:t>
            </a:r>
          </a:p>
        </p:txBody>
      </p:sp>
      <p:sp>
        <p:nvSpPr>
          <p:cNvPr id="4" name="Text Placeholder 3"/>
          <p:cNvSpPr>
            <a:spLocks noGrp="1"/>
          </p:cNvSpPr>
          <p:nvPr>
            <p:ph type="body" sz="quarter" idx="29"/>
          </p:nvPr>
        </p:nvSpPr>
        <p:spPr/>
        <p:txBody>
          <a:bodyPr/>
          <a:lstStyle/>
          <a:p>
            <a:pPr marL="0" indent="0">
              <a:buNone/>
            </a:pPr>
            <a:r>
              <a:rPr lang="en-US" dirty="0"/>
              <a:t>Nokia’s multi-vendor monetisation solution includes:</a:t>
            </a:r>
          </a:p>
          <a:p>
            <a:r>
              <a:rPr lang="en-US" dirty="0"/>
              <a:t>Nokia Converged Charging (formerly Smart Plan Suite) for real-time rating and charging</a:t>
            </a:r>
          </a:p>
          <a:p>
            <a:r>
              <a:rPr lang="en-US" dirty="0"/>
              <a:t>Nokia Policy Controller (formerly Smart Plan Suite) for seamless PCF/PCRF </a:t>
            </a:r>
          </a:p>
          <a:p>
            <a:r>
              <a:rPr lang="en-GB" dirty="0"/>
              <a:t>Nokia Mediation (formerly Data Refinery), a fully convergent mediation system </a:t>
            </a:r>
          </a:p>
          <a:p>
            <a:r>
              <a:rPr lang="en-GB" dirty="0"/>
              <a:t>Nokia Customer Insights for </a:t>
            </a:r>
            <a:r>
              <a:rPr lang="en-CA" dirty="0"/>
              <a:t>customer experience insights for monetisation purposes</a:t>
            </a:r>
            <a:endParaRPr lang="en-GB" dirty="0"/>
          </a:p>
          <a:p>
            <a:r>
              <a:rPr lang="en-GB" dirty="0"/>
              <a:t>links with technology partners to provide adjacent BSS capabilities</a:t>
            </a:r>
          </a:p>
          <a:p>
            <a:r>
              <a:rPr lang="en-GB" dirty="0"/>
              <a:t>other services such as </a:t>
            </a:r>
            <a:r>
              <a:rPr lang="en-CA" dirty="0"/>
              <a:t>BSS transformation consulting, deployment and systems integration, BSS operations and managed services and BSS SaaS/PaaS offerings.</a:t>
            </a:r>
          </a:p>
        </p:txBody>
      </p:sp>
      <p:sp>
        <p:nvSpPr>
          <p:cNvPr id="5" name="Text Placeholder 4"/>
          <p:cNvSpPr>
            <a:spLocks noGrp="1"/>
          </p:cNvSpPr>
          <p:nvPr>
            <p:ph type="body" sz="quarter" idx="30"/>
          </p:nvPr>
        </p:nvSpPr>
        <p:spPr/>
        <p:txBody>
          <a:bodyPr/>
          <a:lstStyle/>
          <a:p>
            <a:r>
              <a:rPr lang="en-GB" dirty="0"/>
              <a:t>Nokia has streamlined and consolidated its monetisation offerings following several acquisitions. </a:t>
            </a:r>
          </a:p>
          <a:p>
            <a:r>
              <a:rPr lang="en-GB" dirty="0"/>
              <a:t>Its monetisation solution is fully based on Nokia Software’s Common Software Foundation and Common Service Delivery Framework</a:t>
            </a:r>
          </a:p>
          <a:p>
            <a:r>
              <a:rPr lang="en-GB" dirty="0"/>
              <a:t>The company made considerable investments to make its portfolio fully cloud-native compliant in 2020 </a:t>
            </a:r>
          </a:p>
          <a:p>
            <a:r>
              <a:rPr lang="en-GB" dirty="0"/>
              <a:t>Nokia’s monetisation solution does not have a billing or partner management platform; the company continues to rely on partners for this. </a:t>
            </a:r>
          </a:p>
          <a:p>
            <a:r>
              <a:rPr lang="en-GB" dirty="0"/>
              <a:t>Nokia has a strong services division, but it increasingly works with SI partners to complement its offerings and gain access to new markets.</a:t>
            </a:r>
          </a:p>
        </p:txBody>
      </p:sp>
      <p:sp>
        <p:nvSpPr>
          <p:cNvPr id="6" name="Text Placeholder 5"/>
          <p:cNvSpPr>
            <a:spLocks noGrp="1"/>
          </p:cNvSpPr>
          <p:nvPr>
            <p:ph type="body" sz="quarter" idx="31"/>
          </p:nvPr>
        </p:nvSpPr>
        <p:spPr>
          <a:xfrm>
            <a:off x="5589906" y="1714487"/>
            <a:ext cx="753142" cy="333375"/>
          </a:xfrm>
        </p:spPr>
        <p:txBody>
          <a:bodyPr/>
          <a:lstStyle/>
          <a:p>
            <a:pPr algn="l"/>
            <a:r>
              <a:rPr lang="en-GB" dirty="0"/>
              <a:t>1865</a:t>
            </a:r>
            <a:endParaRPr lang="en-GB" dirty="0">
              <a:solidFill>
                <a:schemeClr val="accent6"/>
              </a:solidFill>
              <a:highlight>
                <a:srgbClr val="FFFF00"/>
              </a:highlight>
            </a:endParaRPr>
          </a:p>
        </p:txBody>
      </p:sp>
      <p:sp>
        <p:nvSpPr>
          <p:cNvPr id="7" name="Text Placeholder 6"/>
          <p:cNvSpPr>
            <a:spLocks noGrp="1"/>
          </p:cNvSpPr>
          <p:nvPr>
            <p:ph type="body" sz="quarter" idx="32"/>
          </p:nvPr>
        </p:nvSpPr>
        <p:spPr/>
        <p:txBody>
          <a:bodyPr/>
          <a:lstStyle/>
          <a:p>
            <a:r>
              <a:rPr lang="en-GB" dirty="0"/>
              <a:t>MONETISATION PLATFORMS</a:t>
            </a:r>
          </a:p>
        </p:txBody>
      </p:sp>
      <p:sp>
        <p:nvSpPr>
          <p:cNvPr id="8" name="Text Placeholder 7"/>
          <p:cNvSpPr>
            <a:spLocks noGrp="1"/>
          </p:cNvSpPr>
          <p:nvPr>
            <p:ph type="body" sz="quarter" idx="33"/>
          </p:nvPr>
        </p:nvSpPr>
        <p:spPr/>
        <p:txBody>
          <a:bodyPr/>
          <a:lstStyle/>
          <a:p>
            <a:r>
              <a:rPr lang="en-GB" dirty="0"/>
              <a:t>Nokia has a worldwide focus.</a:t>
            </a:r>
          </a:p>
        </p:txBody>
      </p:sp>
      <p:sp>
        <p:nvSpPr>
          <p:cNvPr id="9" name="Text Placeholder 8"/>
          <p:cNvSpPr>
            <a:spLocks noGrp="1"/>
          </p:cNvSpPr>
          <p:nvPr>
            <p:ph type="body" sz="quarter" idx="34"/>
          </p:nvPr>
        </p:nvSpPr>
        <p:spPr/>
        <p:txBody>
          <a:bodyPr/>
          <a:lstStyle/>
          <a:p>
            <a:r>
              <a:rPr lang="en-GB" dirty="0"/>
              <a:t>The company has been investing in developing a monetisation platform that can be offered best-of-suite or best-of-breed.</a:t>
            </a:r>
          </a:p>
        </p:txBody>
      </p:sp>
      <p:sp>
        <p:nvSpPr>
          <p:cNvPr id="10" name="Text Placeholder 9"/>
          <p:cNvSpPr>
            <a:spLocks noGrp="1"/>
          </p:cNvSpPr>
          <p:nvPr>
            <p:ph type="body" sz="quarter" idx="35"/>
          </p:nvPr>
        </p:nvSpPr>
        <p:spPr/>
        <p:txBody>
          <a:bodyPr/>
          <a:lstStyle/>
          <a:p>
            <a:r>
              <a:rPr lang="en-GB" dirty="0"/>
              <a:t>Nokia is addressing CSPs of all sizes and increasingly enterprises, either directly or jointly with a growing ecosystem of partners.</a:t>
            </a:r>
          </a:p>
        </p:txBody>
      </p:sp>
      <p:sp>
        <p:nvSpPr>
          <p:cNvPr id="11" name="Text Placeholder 10"/>
          <p:cNvSpPr>
            <a:spLocks noGrp="1"/>
          </p:cNvSpPr>
          <p:nvPr>
            <p:ph type="body" sz="quarter" idx="36"/>
          </p:nvPr>
        </p:nvSpPr>
        <p:spPr/>
        <p:txBody>
          <a:bodyPr/>
          <a:lstStyle/>
          <a:p>
            <a:endParaRPr lang="en-GB" dirty="0"/>
          </a:p>
          <a:p>
            <a:r>
              <a:rPr lang="en-GB" dirty="0"/>
              <a:t>Salesforce</a:t>
            </a:r>
          </a:p>
          <a:p>
            <a:r>
              <a:rPr lang="en-GB" dirty="0"/>
              <a:t>Accenture</a:t>
            </a:r>
          </a:p>
          <a:p>
            <a:r>
              <a:rPr lang="en-GB" dirty="0"/>
              <a:t>IBM</a:t>
            </a:r>
          </a:p>
          <a:p>
            <a:r>
              <a:rPr lang="en-GB" dirty="0"/>
              <a:t>Microsoft</a:t>
            </a:r>
          </a:p>
        </p:txBody>
      </p:sp>
      <p:sp>
        <p:nvSpPr>
          <p:cNvPr id="12" name="Text Placeholder 11"/>
          <p:cNvSpPr>
            <a:spLocks noGrp="1"/>
          </p:cNvSpPr>
          <p:nvPr>
            <p:ph type="body" sz="quarter" idx="37"/>
          </p:nvPr>
        </p:nvSpPr>
        <p:spPr/>
        <p:txBody>
          <a:bodyPr/>
          <a:lstStyle/>
          <a:p>
            <a:r>
              <a:rPr lang="en-GB" dirty="0"/>
              <a:t>Nokia develops and delivers the industry’s only end-to-end portfolio of network equipment, software, services and licensing to CSPs as well as enterprises in the private and public sector.</a:t>
            </a:r>
          </a:p>
        </p:txBody>
      </p:sp>
      <p:sp>
        <p:nvSpPr>
          <p:cNvPr id="13" name="Text Placeholder 12"/>
          <p:cNvSpPr>
            <a:spLocks noGrp="1"/>
          </p:cNvSpPr>
          <p:nvPr>
            <p:ph type="body" sz="quarter" idx="38"/>
          </p:nvPr>
        </p:nvSpPr>
        <p:spPr/>
        <p:txBody>
          <a:bodyPr/>
          <a:lstStyle/>
          <a:p>
            <a:r>
              <a:rPr lang="en-GB" dirty="0"/>
              <a:t>Espoo (HQ)</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4167" y="3889070"/>
            <a:ext cx="109728" cy="152400"/>
          </a:xfrm>
          <a:prstGeom prst="rect">
            <a:avLst/>
          </a:prstGeom>
        </p:spPr>
      </p:pic>
    </p:spTree>
    <p:extLst>
      <p:ext uri="{BB962C8B-B14F-4D97-AF65-F5344CB8AC3E}">
        <p14:creationId xmlns:p14="http://schemas.microsoft.com/office/powerpoint/2010/main" val="2874782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GB" dirty="0"/>
              <a:t>Openet</a:t>
            </a:r>
          </a:p>
        </p:txBody>
      </p:sp>
      <p:sp>
        <p:nvSpPr>
          <p:cNvPr id="21" name="Text Placeholder 20"/>
          <p:cNvSpPr>
            <a:spLocks noGrp="1"/>
          </p:cNvSpPr>
          <p:nvPr>
            <p:ph type="body" sz="quarter" idx="10"/>
          </p:nvPr>
        </p:nvSpPr>
        <p:spPr/>
        <p:txBody>
          <a:bodyPr/>
          <a:lstStyle/>
          <a:p>
            <a:r>
              <a:rPr lang="en-GB" dirty="0"/>
              <a:t>www.openet.com</a:t>
            </a:r>
          </a:p>
        </p:txBody>
      </p:sp>
      <p:sp>
        <p:nvSpPr>
          <p:cNvPr id="22" name="Text Placeholder 21"/>
          <p:cNvSpPr>
            <a:spLocks noGrp="1"/>
          </p:cNvSpPr>
          <p:nvPr>
            <p:ph type="body" sz="quarter" idx="29"/>
          </p:nvPr>
        </p:nvSpPr>
        <p:spPr/>
        <p:txBody>
          <a:bodyPr/>
          <a:lstStyle/>
          <a:p>
            <a:pPr marL="171450" indent="-171450">
              <a:defRPr/>
            </a:pPr>
            <a:r>
              <a:rPr lang="en-GB" dirty="0"/>
              <a:t>Openet Evolved Charging is </a:t>
            </a:r>
            <a:r>
              <a:rPr lang="en-US" dirty="0"/>
              <a:t>a 3GPP-compliant, 5G-ready online charging system that can be deployed on AWS. It integrates with a service control point in the core network to enable dynamic charging for voice and data. </a:t>
            </a:r>
          </a:p>
          <a:p>
            <a:pPr marL="171450" indent="-171450">
              <a:defRPr/>
            </a:pPr>
            <a:r>
              <a:rPr lang="en-IE" dirty="0"/>
              <a:t>Openet Policy Controller is a 5G-ready network policy management</a:t>
            </a:r>
            <a:r>
              <a:rPr lang="en-US" dirty="0"/>
              <a:t> </a:t>
            </a:r>
            <a:r>
              <a:rPr lang="en-GB" dirty="0"/>
              <a:t>product that enables dynamic control of network resources with real-time policies. </a:t>
            </a:r>
          </a:p>
          <a:p>
            <a:r>
              <a:rPr lang="en-IE" dirty="0"/>
              <a:t>Openet Digital Business Platform is an end-to-end Digital BSS platform for greenfield deployments.</a:t>
            </a:r>
            <a:endParaRPr lang="en-GB" dirty="0"/>
          </a:p>
          <a:p>
            <a:r>
              <a:rPr lang="en-IE" dirty="0"/>
              <a:t>Openet Data Fabric supports offline and online processing of data and mediation records and can function as a source feed for analytics applications. </a:t>
            </a:r>
            <a:endParaRPr lang="en-GB" dirty="0"/>
          </a:p>
          <a:p>
            <a:pPr marL="171450" indent="-171450">
              <a:defRPr/>
            </a:pPr>
            <a:endParaRPr lang="en-GB" dirty="0"/>
          </a:p>
        </p:txBody>
      </p:sp>
      <p:sp>
        <p:nvSpPr>
          <p:cNvPr id="23" name="Text Placeholder 22"/>
          <p:cNvSpPr>
            <a:spLocks noGrp="1"/>
          </p:cNvSpPr>
          <p:nvPr>
            <p:ph type="body" sz="quarter" idx="30"/>
          </p:nvPr>
        </p:nvSpPr>
        <p:spPr/>
        <p:txBody>
          <a:bodyPr/>
          <a:lstStyle/>
          <a:p>
            <a:pPr marL="171450" indent="-171450">
              <a:defRPr/>
            </a:pPr>
            <a:r>
              <a:rPr lang="en-GB" dirty="0"/>
              <a:t>A large percentage of Openet’s revenue comes from North America. Openet has also grown its revenue in LATAM and APAC in recent years.</a:t>
            </a:r>
          </a:p>
          <a:p>
            <a:r>
              <a:rPr lang="en-IE" dirty="0"/>
              <a:t>The company has invested heavily in making its portfolio cloud-native compliant and has developed a library of microservices.</a:t>
            </a:r>
            <a:endParaRPr lang="en-GB" dirty="0"/>
          </a:p>
          <a:p>
            <a:r>
              <a:rPr lang="en-IE" dirty="0"/>
              <a:t>The company offers different options for BSS digital transformation including microservices-based co-development, adjunct systems, replacement systems and new stacks for greenfield sites.</a:t>
            </a:r>
            <a:endParaRPr lang="en-GB" dirty="0"/>
          </a:p>
          <a:p>
            <a:r>
              <a:rPr lang="en-GB" dirty="0"/>
              <a:t>Amdocs’s acquisition of Openet in August 2020 has not been considered for this report.</a:t>
            </a:r>
            <a:endParaRPr lang="en-US" dirty="0"/>
          </a:p>
          <a:p>
            <a:endParaRPr lang="en-GB" dirty="0">
              <a:solidFill>
                <a:schemeClr val="accent6"/>
              </a:solidFill>
            </a:endParaRPr>
          </a:p>
        </p:txBody>
      </p:sp>
      <p:sp>
        <p:nvSpPr>
          <p:cNvPr id="24" name="Text Placeholder 23"/>
          <p:cNvSpPr>
            <a:spLocks noGrp="1"/>
          </p:cNvSpPr>
          <p:nvPr>
            <p:ph type="body" sz="quarter" idx="31"/>
          </p:nvPr>
        </p:nvSpPr>
        <p:spPr/>
        <p:txBody>
          <a:bodyPr/>
          <a:lstStyle/>
          <a:p>
            <a:r>
              <a:rPr lang="en-GB" dirty="0"/>
              <a:t>1999</a:t>
            </a:r>
          </a:p>
        </p:txBody>
      </p:sp>
      <p:sp>
        <p:nvSpPr>
          <p:cNvPr id="25" name="Text Placeholder 24"/>
          <p:cNvSpPr>
            <a:spLocks noGrp="1"/>
          </p:cNvSpPr>
          <p:nvPr>
            <p:ph type="body" sz="quarter" idx="32"/>
          </p:nvPr>
        </p:nvSpPr>
        <p:spPr/>
        <p:txBody>
          <a:bodyPr/>
          <a:lstStyle/>
          <a:p>
            <a:r>
              <a:rPr lang="en-GB" dirty="0"/>
              <a:t>MONETISATION PLATFORMS</a:t>
            </a:r>
          </a:p>
        </p:txBody>
      </p:sp>
      <p:sp>
        <p:nvSpPr>
          <p:cNvPr id="26" name="Text Placeholder 25"/>
          <p:cNvSpPr>
            <a:spLocks noGrp="1"/>
          </p:cNvSpPr>
          <p:nvPr>
            <p:ph type="body" sz="quarter" idx="33"/>
          </p:nvPr>
        </p:nvSpPr>
        <p:spPr/>
        <p:txBody>
          <a:bodyPr/>
          <a:lstStyle/>
          <a:p>
            <a:r>
              <a:rPr lang="en-GB" dirty="0"/>
              <a:t>Openet operates on a global basis and has customers and offices in EMEA, North America, APAC and the Caribbean and Latin America.</a:t>
            </a:r>
          </a:p>
        </p:txBody>
      </p:sp>
      <p:sp>
        <p:nvSpPr>
          <p:cNvPr id="27" name="Text Placeholder 26"/>
          <p:cNvSpPr>
            <a:spLocks noGrp="1"/>
          </p:cNvSpPr>
          <p:nvPr>
            <p:ph type="body" sz="quarter" idx="34"/>
          </p:nvPr>
        </p:nvSpPr>
        <p:spPr/>
        <p:txBody>
          <a:bodyPr/>
          <a:lstStyle/>
          <a:p>
            <a:pPr>
              <a:defRPr/>
            </a:pPr>
            <a:r>
              <a:rPr lang="en-GB" dirty="0"/>
              <a:t>Openet has invested in cloud-native, microservices-based products that are open by design.</a:t>
            </a:r>
          </a:p>
        </p:txBody>
      </p:sp>
      <p:sp>
        <p:nvSpPr>
          <p:cNvPr id="28" name="Text Placeholder 27"/>
          <p:cNvSpPr>
            <a:spLocks noGrp="1"/>
          </p:cNvSpPr>
          <p:nvPr>
            <p:ph type="body" sz="quarter" idx="35"/>
          </p:nvPr>
        </p:nvSpPr>
        <p:spPr/>
        <p:txBody>
          <a:bodyPr/>
          <a:lstStyle/>
          <a:p>
            <a:r>
              <a:rPr lang="en-GB" dirty="0"/>
              <a:t>The company has an increasing focus on partnering with vendors of complementary solutions to provide an end-to-end, cloud-native stack.</a:t>
            </a:r>
          </a:p>
        </p:txBody>
      </p:sp>
      <p:sp>
        <p:nvSpPr>
          <p:cNvPr id="29" name="Text Placeholder 28"/>
          <p:cNvSpPr>
            <a:spLocks noGrp="1"/>
          </p:cNvSpPr>
          <p:nvPr>
            <p:ph type="body" sz="quarter" idx="36"/>
          </p:nvPr>
        </p:nvSpPr>
        <p:spPr/>
        <p:txBody>
          <a:bodyPr/>
          <a:lstStyle/>
          <a:p>
            <a:pPr marL="138113" indent="-138113">
              <a:buSzPct val="100000"/>
            </a:pPr>
            <a:r>
              <a:rPr lang="en-GB" dirty="0"/>
              <a:t>Aria Systems</a:t>
            </a:r>
          </a:p>
          <a:p>
            <a:pPr marL="138113" indent="-138113">
              <a:buSzPct val="100000"/>
            </a:pPr>
            <a:r>
              <a:rPr lang="en-GB" dirty="0"/>
              <a:t>Tech Mahindra</a:t>
            </a:r>
          </a:p>
          <a:p>
            <a:pPr marL="138113" indent="-138113">
              <a:buSzPct val="100000"/>
            </a:pPr>
            <a:r>
              <a:rPr lang="en-GB" dirty="0"/>
              <a:t>Samsung</a:t>
            </a:r>
          </a:p>
        </p:txBody>
      </p:sp>
      <p:sp>
        <p:nvSpPr>
          <p:cNvPr id="30" name="Text Placeholder 29"/>
          <p:cNvSpPr>
            <a:spLocks noGrp="1"/>
          </p:cNvSpPr>
          <p:nvPr>
            <p:ph type="body" sz="quarter" idx="37"/>
          </p:nvPr>
        </p:nvSpPr>
        <p:spPr>
          <a:xfrm>
            <a:off x="3230474" y="1949365"/>
            <a:ext cx="2043113" cy="2043113"/>
          </a:xfrm>
        </p:spPr>
        <p:txBody>
          <a:bodyPr/>
          <a:lstStyle/>
          <a:p>
            <a:r>
              <a:rPr lang="en-GB" dirty="0"/>
              <a:t>Openet is a </a:t>
            </a:r>
            <a:br>
              <a:rPr lang="en-GB" dirty="0"/>
            </a:br>
            <a:r>
              <a:rPr lang="en-GB" dirty="0"/>
              <a:t>provider of software solutions in the policy and charging and mediation segments for the telecoms industry.</a:t>
            </a:r>
          </a:p>
        </p:txBody>
      </p:sp>
      <p:sp>
        <p:nvSpPr>
          <p:cNvPr id="31" name="Text Placeholder 30"/>
          <p:cNvSpPr>
            <a:spLocks noGrp="1"/>
          </p:cNvSpPr>
          <p:nvPr>
            <p:ph type="body" sz="quarter" idx="38"/>
          </p:nvPr>
        </p:nvSpPr>
        <p:spPr/>
        <p:txBody>
          <a:bodyPr/>
          <a:lstStyle/>
          <a:p>
            <a:r>
              <a:rPr lang="en-GB" dirty="0"/>
              <a:t>Dublin (HQ)</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1292" y="3936831"/>
            <a:ext cx="109728" cy="152400"/>
          </a:xfrm>
          <a:prstGeom prst="rect">
            <a:avLst/>
          </a:prstGeom>
        </p:spPr>
      </p:pic>
    </p:spTree>
    <p:extLst>
      <p:ext uri="{BB962C8B-B14F-4D97-AF65-F5344CB8AC3E}">
        <p14:creationId xmlns:p14="http://schemas.microsoft.com/office/powerpoint/2010/main" val="927689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GB" dirty="0"/>
              <a:t>Optiva</a:t>
            </a:r>
          </a:p>
        </p:txBody>
      </p:sp>
      <p:sp>
        <p:nvSpPr>
          <p:cNvPr id="21" name="Text Placeholder 20"/>
          <p:cNvSpPr>
            <a:spLocks noGrp="1"/>
          </p:cNvSpPr>
          <p:nvPr>
            <p:ph type="body" sz="quarter" idx="10"/>
          </p:nvPr>
        </p:nvSpPr>
        <p:spPr/>
        <p:txBody>
          <a:bodyPr/>
          <a:lstStyle/>
          <a:p>
            <a:r>
              <a:rPr lang="en-GB" dirty="0"/>
              <a:t>www.optiva.com</a:t>
            </a:r>
          </a:p>
        </p:txBody>
      </p:sp>
      <p:sp>
        <p:nvSpPr>
          <p:cNvPr id="22" name="Text Placeholder 21"/>
          <p:cNvSpPr>
            <a:spLocks noGrp="1"/>
          </p:cNvSpPr>
          <p:nvPr>
            <p:ph type="body" sz="quarter" idx="29"/>
          </p:nvPr>
        </p:nvSpPr>
        <p:spPr>
          <a:xfrm>
            <a:off x="655651" y="2178050"/>
            <a:ext cx="1827157" cy="3586163"/>
          </a:xfrm>
        </p:spPr>
        <p:txBody>
          <a:bodyPr/>
          <a:lstStyle/>
          <a:p>
            <a:pPr marL="171450" lvl="0" indent="-171450">
              <a:defRPr/>
            </a:pPr>
            <a:r>
              <a:rPr lang="en-US" altLang="en-US" spc="-20" dirty="0"/>
              <a:t>Optiva’s Charging Engine is a cloud-native platform, designed with public-cloud principles and available as on a SaaS model.</a:t>
            </a:r>
          </a:p>
          <a:p>
            <a:pPr marL="171450" lvl="0" indent="-171450">
              <a:defRPr/>
            </a:pPr>
            <a:r>
              <a:rPr lang="en-GB" altLang="en-US" spc="-20" dirty="0"/>
              <a:t>Optiva Revenue Management Suite provides a private or public cloud-based end-to-end converged billing solution for tier-2, 3 and 4 CSPs, and MVNOs. </a:t>
            </a:r>
          </a:p>
          <a:p>
            <a:pPr marL="171450" lvl="0" indent="-171450">
              <a:defRPr/>
            </a:pPr>
            <a:r>
              <a:rPr lang="en-US" altLang="en-US" spc="-20" dirty="0"/>
              <a:t>Optiva Policy Management solution provides a single solution that enables service providers to take control of network resource usage, assures quality of experience for users, and offers personalized services and differentiated, service-specific charging. </a:t>
            </a:r>
            <a:endParaRPr lang="en-GB" dirty="0"/>
          </a:p>
        </p:txBody>
      </p:sp>
      <p:sp>
        <p:nvSpPr>
          <p:cNvPr id="23" name="Text Placeholder 22"/>
          <p:cNvSpPr>
            <a:spLocks noGrp="1"/>
          </p:cNvSpPr>
          <p:nvPr>
            <p:ph type="body" sz="quarter" idx="30"/>
          </p:nvPr>
        </p:nvSpPr>
        <p:spPr>
          <a:xfrm>
            <a:off x="7419188" y="2178050"/>
            <a:ext cx="1827157" cy="3586163"/>
          </a:xfrm>
        </p:spPr>
        <p:txBody>
          <a:bodyPr/>
          <a:lstStyle/>
          <a:p>
            <a:r>
              <a:rPr lang="en-GB" dirty="0"/>
              <a:t>Optiva has a sizable number of existing customers across all tiers as a result of past acquisitions and wins.</a:t>
            </a:r>
          </a:p>
          <a:p>
            <a:r>
              <a:rPr lang="en-GB" dirty="0"/>
              <a:t>The company has growing credentials and visibility as a cloud-native public-cloud SaaS based provider of monetisation systems.</a:t>
            </a:r>
          </a:p>
          <a:p>
            <a:r>
              <a:rPr lang="en-GB" dirty="0"/>
              <a:t>The company has invested USD100 million in refactoring its products to be cloud-native compliant on the public cloud.</a:t>
            </a:r>
          </a:p>
          <a:p>
            <a:r>
              <a:rPr lang="en-GB" dirty="0"/>
              <a:t>Optiva has announced new deals over the past year with Tier-1/2 CSPs with solutions deployed on public cloud. It is positioning itself for opportunities from CSPs that are embracing public cloud architecture models.</a:t>
            </a:r>
          </a:p>
        </p:txBody>
      </p:sp>
      <p:sp>
        <p:nvSpPr>
          <p:cNvPr id="24" name="Text Placeholder 23"/>
          <p:cNvSpPr>
            <a:spLocks noGrp="1"/>
          </p:cNvSpPr>
          <p:nvPr>
            <p:ph type="body" sz="quarter" idx="31"/>
          </p:nvPr>
        </p:nvSpPr>
        <p:spPr>
          <a:xfrm>
            <a:off x="5560001" y="1738369"/>
            <a:ext cx="727486" cy="333375"/>
          </a:xfrm>
        </p:spPr>
        <p:txBody>
          <a:bodyPr/>
          <a:lstStyle/>
          <a:p>
            <a:r>
              <a:rPr lang="en-GB" dirty="0"/>
              <a:t>1999</a:t>
            </a:r>
            <a:endParaRPr lang="en-GB" dirty="0">
              <a:solidFill>
                <a:schemeClr val="accent6"/>
              </a:solidFill>
              <a:highlight>
                <a:srgbClr val="FFFF00"/>
              </a:highlight>
            </a:endParaRPr>
          </a:p>
        </p:txBody>
      </p:sp>
      <p:sp>
        <p:nvSpPr>
          <p:cNvPr id="25" name="Text Placeholder 24"/>
          <p:cNvSpPr>
            <a:spLocks noGrp="1"/>
          </p:cNvSpPr>
          <p:nvPr>
            <p:ph type="body" sz="quarter" idx="32"/>
          </p:nvPr>
        </p:nvSpPr>
        <p:spPr/>
        <p:txBody>
          <a:bodyPr/>
          <a:lstStyle/>
          <a:p>
            <a:r>
              <a:rPr lang="en-GB" dirty="0"/>
              <a:t>MONETISATION PLATFORMS</a:t>
            </a:r>
          </a:p>
        </p:txBody>
      </p:sp>
      <p:sp>
        <p:nvSpPr>
          <p:cNvPr id="26" name="Text Placeholder 25"/>
          <p:cNvSpPr>
            <a:spLocks noGrp="1"/>
          </p:cNvSpPr>
          <p:nvPr>
            <p:ph type="body" sz="quarter" idx="33"/>
          </p:nvPr>
        </p:nvSpPr>
        <p:spPr>
          <a:xfrm>
            <a:off x="3681340" y="5240338"/>
            <a:ext cx="3354388" cy="365125"/>
          </a:xfrm>
        </p:spPr>
        <p:txBody>
          <a:bodyPr/>
          <a:lstStyle/>
          <a:p>
            <a:r>
              <a:rPr lang="en-GB" dirty="0"/>
              <a:t> Worldwide focus.</a:t>
            </a:r>
          </a:p>
        </p:txBody>
      </p:sp>
      <p:sp>
        <p:nvSpPr>
          <p:cNvPr id="27" name="Text Placeholder 26"/>
          <p:cNvSpPr>
            <a:spLocks noGrp="1"/>
          </p:cNvSpPr>
          <p:nvPr>
            <p:ph type="body" sz="quarter" idx="34"/>
          </p:nvPr>
        </p:nvSpPr>
        <p:spPr>
          <a:xfrm>
            <a:off x="3681340" y="5715059"/>
            <a:ext cx="3354388" cy="365125"/>
          </a:xfrm>
        </p:spPr>
        <p:txBody>
          <a:bodyPr/>
          <a:lstStyle/>
          <a:p>
            <a:r>
              <a:rPr lang="en-GB" dirty="0"/>
              <a:t>Optiva is focused on supporting CSPs in their digital transformation journeys with cloud-native charging engine and/or full stack BSS platforms. </a:t>
            </a:r>
          </a:p>
        </p:txBody>
      </p:sp>
      <p:sp>
        <p:nvSpPr>
          <p:cNvPr id="28" name="Text Placeholder 27"/>
          <p:cNvSpPr>
            <a:spLocks noGrp="1"/>
          </p:cNvSpPr>
          <p:nvPr>
            <p:ph type="body" sz="quarter" idx="35"/>
          </p:nvPr>
        </p:nvSpPr>
        <p:spPr>
          <a:xfrm>
            <a:off x="3646800" y="6186015"/>
            <a:ext cx="3354388" cy="365125"/>
          </a:xfrm>
        </p:spPr>
        <p:txBody>
          <a:bodyPr/>
          <a:lstStyle/>
          <a:p>
            <a:r>
              <a:rPr lang="en-GB" dirty="0"/>
              <a:t>It plans to develop its relationships with Tier-1 CSP customers that it inherited from the Nokia BSS acquisition, as well as incumbent Tier-2/3 CSPs and MVNE/Os. </a:t>
            </a:r>
          </a:p>
        </p:txBody>
      </p:sp>
      <p:sp>
        <p:nvSpPr>
          <p:cNvPr id="29" name="Text Placeholder 28"/>
          <p:cNvSpPr>
            <a:spLocks noGrp="1"/>
          </p:cNvSpPr>
          <p:nvPr>
            <p:ph type="body" sz="quarter" idx="36"/>
          </p:nvPr>
        </p:nvSpPr>
        <p:spPr>
          <a:xfrm>
            <a:off x="5691265" y="2810483"/>
            <a:ext cx="1136651" cy="365125"/>
          </a:xfrm>
        </p:spPr>
        <p:txBody>
          <a:bodyPr/>
          <a:lstStyle/>
          <a:p>
            <a:pPr marL="138113" indent="-138113">
              <a:buSzPct val="100000"/>
            </a:pPr>
            <a:r>
              <a:rPr lang="en-GB" dirty="0"/>
              <a:t>Google Cloud Platform</a:t>
            </a:r>
          </a:p>
        </p:txBody>
      </p:sp>
      <p:sp>
        <p:nvSpPr>
          <p:cNvPr id="30" name="Text Placeholder 29"/>
          <p:cNvSpPr>
            <a:spLocks noGrp="1"/>
          </p:cNvSpPr>
          <p:nvPr>
            <p:ph type="body" sz="quarter" idx="37"/>
          </p:nvPr>
        </p:nvSpPr>
        <p:spPr>
          <a:xfrm>
            <a:off x="3213720" y="1947424"/>
            <a:ext cx="2102964" cy="2043113"/>
          </a:xfrm>
        </p:spPr>
        <p:txBody>
          <a:bodyPr/>
          <a:lstStyle/>
          <a:p>
            <a:pPr>
              <a:spcAft>
                <a:spcPts val="0"/>
              </a:spcAft>
            </a:pPr>
            <a:r>
              <a:rPr lang="en-GB" dirty="0"/>
              <a:t>Optiva</a:t>
            </a:r>
          </a:p>
          <a:p>
            <a:pPr>
              <a:spcAft>
                <a:spcPts val="0"/>
              </a:spcAft>
            </a:pPr>
            <a:r>
              <a:rPr lang="en-GB" dirty="0"/>
              <a:t>(formerly Redknee), </a:t>
            </a:r>
          </a:p>
          <a:p>
            <a:pPr>
              <a:spcAft>
                <a:spcPts val="0"/>
              </a:spcAft>
            </a:pPr>
            <a:r>
              <a:rPr lang="en-GB" dirty="0"/>
              <a:t>is a </a:t>
            </a:r>
            <a:r>
              <a:rPr lang="en-US" dirty="0"/>
              <a:t>software provider of mission-critical, cloud-native, over-the-public-cloud monetisation solutions for CSPs worldwide.</a:t>
            </a:r>
            <a:endParaRPr lang="en-GB" dirty="0"/>
          </a:p>
        </p:txBody>
      </p:sp>
      <p:sp>
        <p:nvSpPr>
          <p:cNvPr id="31" name="Text Placeholder 30"/>
          <p:cNvSpPr>
            <a:spLocks noGrp="1"/>
          </p:cNvSpPr>
          <p:nvPr>
            <p:ph type="body" sz="quarter" idx="38"/>
          </p:nvPr>
        </p:nvSpPr>
        <p:spPr/>
        <p:txBody>
          <a:bodyPr/>
          <a:lstStyle/>
          <a:p>
            <a:r>
              <a:rPr lang="en-GB" dirty="0"/>
              <a:t>Mississauga, Ontario (HQ)</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6492" y="3993981"/>
            <a:ext cx="109728" cy="152400"/>
          </a:xfrm>
          <a:prstGeom prst="rect">
            <a:avLst/>
          </a:prstGeom>
        </p:spPr>
      </p:pic>
    </p:spTree>
    <p:extLst>
      <p:ext uri="{BB962C8B-B14F-4D97-AF65-F5344CB8AC3E}">
        <p14:creationId xmlns:p14="http://schemas.microsoft.com/office/powerpoint/2010/main" val="2839639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GB" dirty="0"/>
              <a:t>Oracle</a:t>
            </a:r>
          </a:p>
        </p:txBody>
      </p:sp>
      <p:sp>
        <p:nvSpPr>
          <p:cNvPr id="21" name="Text Placeholder 20"/>
          <p:cNvSpPr>
            <a:spLocks noGrp="1"/>
          </p:cNvSpPr>
          <p:nvPr>
            <p:ph type="body" sz="quarter" idx="10"/>
          </p:nvPr>
        </p:nvSpPr>
        <p:spPr/>
        <p:txBody>
          <a:bodyPr/>
          <a:lstStyle/>
          <a:p>
            <a:r>
              <a:rPr lang="en-GB" dirty="0"/>
              <a:t>www.oracle.com</a:t>
            </a:r>
          </a:p>
        </p:txBody>
      </p:sp>
      <p:sp>
        <p:nvSpPr>
          <p:cNvPr id="22" name="Text Placeholder 21"/>
          <p:cNvSpPr>
            <a:spLocks noGrp="1"/>
          </p:cNvSpPr>
          <p:nvPr>
            <p:ph type="body" sz="quarter" idx="29"/>
          </p:nvPr>
        </p:nvSpPr>
        <p:spPr>
          <a:xfrm>
            <a:off x="655651" y="2139950"/>
            <a:ext cx="1828800" cy="3646553"/>
          </a:xfrm>
        </p:spPr>
        <p:txBody>
          <a:bodyPr/>
          <a:lstStyle/>
          <a:p>
            <a:r>
              <a:rPr lang="en-GB" dirty="0"/>
              <a:t>Oracle Communications Billing and Revenue Management (BRM) is a cloud-native end-to-end monetisation platform for communications</a:t>
            </a:r>
            <a:r>
              <a:rPr lang="en-US" dirty="0"/>
              <a:t>, IoT, cloud, smart-city and media service providers.</a:t>
            </a:r>
            <a:endParaRPr lang="en-GB" dirty="0"/>
          </a:p>
          <a:p>
            <a:r>
              <a:rPr lang="en-US" dirty="0"/>
              <a:t>Elastic Charging Engine is BRM’s offline and online charging engine. It can rate any metric or attribute using an in-memory charging grid.</a:t>
            </a:r>
            <a:endParaRPr lang="en-GB" dirty="0"/>
          </a:p>
          <a:p>
            <a:r>
              <a:rPr lang="en-GB" dirty="0"/>
              <a:t>Oracle Network Charging and Control is an </a:t>
            </a:r>
            <a:r>
              <a:rPr lang="en-US" dirty="0"/>
              <a:t>online charging solution for MVNEs/MVNOs in prepaid-dominant mobile markets.</a:t>
            </a:r>
          </a:p>
          <a:p>
            <a:r>
              <a:rPr lang="en-US" dirty="0"/>
              <a:t>Oracle Policy Management is a cloud-native converged policy solution to manage 4G and 5G network policies in an intuitive and consistent manner, while enabling seamless interworking and migration between 4G and 5G.</a:t>
            </a:r>
            <a:endParaRPr lang="en-GB" spc="-20" dirty="0"/>
          </a:p>
        </p:txBody>
      </p:sp>
      <p:sp>
        <p:nvSpPr>
          <p:cNvPr id="23" name="Text Placeholder 22"/>
          <p:cNvSpPr>
            <a:spLocks noGrp="1"/>
          </p:cNvSpPr>
          <p:nvPr>
            <p:ph type="body" sz="quarter" idx="30"/>
          </p:nvPr>
        </p:nvSpPr>
        <p:spPr/>
        <p:txBody>
          <a:bodyPr/>
          <a:lstStyle/>
          <a:p>
            <a:r>
              <a:rPr lang="en-GB" dirty="0"/>
              <a:t>Oracle has a strong brand and broad product portfolio of enterprise- and telecoms-specific software, which ensures its relevance at multiple levels within CSPs.</a:t>
            </a:r>
          </a:p>
          <a:p>
            <a:r>
              <a:rPr lang="en-GB" dirty="0"/>
              <a:t>Oracle’s BRM solution is widely deployed across a large number of CSP customers. The BRM solution was rearchitected to be cloud-native compliant and is the company’s primary offering in this segment.</a:t>
            </a:r>
          </a:p>
          <a:p>
            <a:r>
              <a:rPr lang="en-GB" dirty="0"/>
              <a:t>Oracle has readied its portfolio for 5G with a roadmap that is aligned with the emerging specifications in the industry.</a:t>
            </a:r>
          </a:p>
          <a:p>
            <a:r>
              <a:rPr lang="en-US" dirty="0"/>
              <a:t>The company provides its own consulting services as well as a global network of certified partners to deploy and manage its solutions.</a:t>
            </a:r>
            <a:endParaRPr lang="en-GB" dirty="0"/>
          </a:p>
        </p:txBody>
      </p:sp>
      <p:sp>
        <p:nvSpPr>
          <p:cNvPr id="24" name="Text Placeholder 23"/>
          <p:cNvSpPr>
            <a:spLocks noGrp="1"/>
          </p:cNvSpPr>
          <p:nvPr>
            <p:ph type="body" sz="quarter" idx="31"/>
          </p:nvPr>
        </p:nvSpPr>
        <p:spPr/>
        <p:txBody>
          <a:bodyPr/>
          <a:lstStyle/>
          <a:p>
            <a:r>
              <a:rPr lang="en-GB" dirty="0"/>
              <a:t>1977</a:t>
            </a:r>
          </a:p>
        </p:txBody>
      </p:sp>
      <p:sp>
        <p:nvSpPr>
          <p:cNvPr id="25" name="Text Placeholder 24"/>
          <p:cNvSpPr>
            <a:spLocks noGrp="1"/>
          </p:cNvSpPr>
          <p:nvPr>
            <p:ph type="body" sz="quarter" idx="32"/>
          </p:nvPr>
        </p:nvSpPr>
        <p:spPr/>
        <p:txBody>
          <a:bodyPr/>
          <a:lstStyle/>
          <a:p>
            <a:r>
              <a:rPr lang="en-GB" dirty="0"/>
              <a:t>MONETISATION PLATFORMS</a:t>
            </a:r>
          </a:p>
        </p:txBody>
      </p:sp>
      <p:sp>
        <p:nvSpPr>
          <p:cNvPr id="26" name="Text Placeholder 25"/>
          <p:cNvSpPr>
            <a:spLocks noGrp="1"/>
          </p:cNvSpPr>
          <p:nvPr>
            <p:ph type="body" sz="quarter" idx="33"/>
          </p:nvPr>
        </p:nvSpPr>
        <p:spPr/>
        <p:txBody>
          <a:bodyPr/>
          <a:lstStyle/>
          <a:p>
            <a:r>
              <a:rPr lang="en-GB" dirty="0"/>
              <a:t>Oracle is using its strong brand and extensive sales channels to expand its business worldwide.</a:t>
            </a:r>
          </a:p>
        </p:txBody>
      </p:sp>
      <p:sp>
        <p:nvSpPr>
          <p:cNvPr id="27" name="Text Placeholder 26"/>
          <p:cNvSpPr>
            <a:spLocks noGrp="1"/>
          </p:cNvSpPr>
          <p:nvPr>
            <p:ph type="body" sz="quarter" idx="34"/>
          </p:nvPr>
        </p:nvSpPr>
        <p:spPr/>
        <p:txBody>
          <a:bodyPr rIns="36000"/>
          <a:lstStyle/>
          <a:p>
            <a:pPr>
              <a:defRPr/>
            </a:pPr>
            <a:r>
              <a:rPr lang="en-GB" dirty="0"/>
              <a:t>Oracle has rearchitected its portfolio to be cloud-native compliant. The company is also increasing its focus on cloud-based delivery models.</a:t>
            </a:r>
          </a:p>
        </p:txBody>
      </p:sp>
      <p:sp>
        <p:nvSpPr>
          <p:cNvPr id="28" name="Text Placeholder 27"/>
          <p:cNvSpPr>
            <a:spLocks noGrp="1"/>
          </p:cNvSpPr>
          <p:nvPr>
            <p:ph type="body" sz="quarter" idx="35"/>
          </p:nvPr>
        </p:nvSpPr>
        <p:spPr/>
        <p:txBody>
          <a:bodyPr/>
          <a:lstStyle/>
          <a:p>
            <a:r>
              <a:rPr lang="en-GB" dirty="0"/>
              <a:t>Professional service providers remain an important channel to market for the Oracle monetisation portfolio. </a:t>
            </a:r>
          </a:p>
        </p:txBody>
      </p:sp>
      <p:sp>
        <p:nvSpPr>
          <p:cNvPr id="29" name="Text Placeholder 28"/>
          <p:cNvSpPr>
            <a:spLocks noGrp="1"/>
          </p:cNvSpPr>
          <p:nvPr>
            <p:ph type="body" sz="quarter" idx="36"/>
          </p:nvPr>
        </p:nvSpPr>
        <p:spPr/>
        <p:txBody>
          <a:bodyPr/>
          <a:lstStyle/>
          <a:p>
            <a:r>
              <a:rPr lang="en-GB" dirty="0"/>
              <a:t>Accenture</a:t>
            </a:r>
          </a:p>
          <a:p>
            <a:r>
              <a:rPr lang="en-GB" dirty="0"/>
              <a:t>Wipro</a:t>
            </a:r>
          </a:p>
          <a:p>
            <a:r>
              <a:rPr lang="en-GB" dirty="0"/>
              <a:t>Covalense</a:t>
            </a:r>
          </a:p>
        </p:txBody>
      </p:sp>
      <p:sp>
        <p:nvSpPr>
          <p:cNvPr id="30" name="Text Placeholder 29"/>
          <p:cNvSpPr>
            <a:spLocks noGrp="1"/>
          </p:cNvSpPr>
          <p:nvPr>
            <p:ph type="body" sz="quarter" idx="37"/>
          </p:nvPr>
        </p:nvSpPr>
        <p:spPr/>
        <p:txBody>
          <a:bodyPr/>
          <a:lstStyle/>
          <a:p>
            <a:r>
              <a:rPr lang="en-GB" dirty="0"/>
              <a:t>Oracle is one of </a:t>
            </a:r>
            <a:br>
              <a:rPr lang="en-GB" dirty="0"/>
            </a:br>
            <a:r>
              <a:rPr lang="en-GB" dirty="0"/>
              <a:t>the world’s leading providers of enterprise software, and is a leading provider of BSS and OSS solutions for the telecoms industry.</a:t>
            </a:r>
          </a:p>
        </p:txBody>
      </p:sp>
      <p:sp>
        <p:nvSpPr>
          <p:cNvPr id="31" name="Text Placeholder 30"/>
          <p:cNvSpPr>
            <a:spLocks noGrp="1"/>
          </p:cNvSpPr>
          <p:nvPr>
            <p:ph type="body" sz="quarter" idx="38"/>
          </p:nvPr>
        </p:nvSpPr>
        <p:spPr/>
        <p:txBody>
          <a:bodyPr/>
          <a:lstStyle/>
          <a:p>
            <a:r>
              <a:rPr lang="en-GB" dirty="0"/>
              <a:t>Redwood City, CA (HQ)</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2192" y="4040103"/>
            <a:ext cx="109728" cy="152400"/>
          </a:xfrm>
          <a:prstGeom prst="rect">
            <a:avLst/>
          </a:prstGeom>
        </p:spPr>
      </p:pic>
    </p:spTree>
    <p:extLst>
      <p:ext uri="{BB962C8B-B14F-4D97-AF65-F5344CB8AC3E}">
        <p14:creationId xmlns:p14="http://schemas.microsoft.com/office/powerpoint/2010/main" val="1911957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Tata Consultancy Services (TCS)</a:t>
            </a:r>
          </a:p>
        </p:txBody>
      </p:sp>
      <p:sp>
        <p:nvSpPr>
          <p:cNvPr id="3" name="Text Placeholder 2"/>
          <p:cNvSpPr>
            <a:spLocks noGrp="1"/>
          </p:cNvSpPr>
          <p:nvPr>
            <p:ph type="body" sz="quarter" idx="10"/>
          </p:nvPr>
        </p:nvSpPr>
        <p:spPr/>
        <p:txBody>
          <a:bodyPr/>
          <a:lstStyle/>
          <a:p>
            <a:r>
              <a:rPr lang="en-GB" dirty="0"/>
              <a:t>www.tcs.com</a:t>
            </a:r>
          </a:p>
        </p:txBody>
      </p:sp>
      <p:sp>
        <p:nvSpPr>
          <p:cNvPr id="4" name="Text Placeholder 3"/>
          <p:cNvSpPr>
            <a:spLocks noGrp="1"/>
          </p:cNvSpPr>
          <p:nvPr>
            <p:ph type="body" sz="quarter" idx="29"/>
          </p:nvPr>
        </p:nvSpPr>
        <p:spPr/>
        <p:txBody>
          <a:bodyPr/>
          <a:lstStyle/>
          <a:p>
            <a:r>
              <a:rPr lang="en-US" dirty="0"/>
              <a:t>Tata Consultancy Services is a USD22 billion IT services and consulting firm headquartered in India. The company ahs a large practice providing professional services to CSPs worldwide. </a:t>
            </a:r>
          </a:p>
          <a:p>
            <a:r>
              <a:rPr lang="en-US" dirty="0"/>
              <a:t>HOBS (Hosted BSS/OSS) is the TCS’s cloud native, multi tenant, digital subscription management platform for communications service providers (CSPs) and enterprises.</a:t>
            </a:r>
          </a:p>
          <a:p>
            <a:r>
              <a:rPr lang="en-US" dirty="0"/>
              <a:t>TCS HOBS supports industry standard business processes and TMF compliant Open API’s out of the box and is designed to enable ecosystems and subscription models. Besides telco, the product has also been deployed in verticals such as manufacturing, utilities and retail.</a:t>
            </a:r>
            <a:endParaRPr lang="en-GB" dirty="0"/>
          </a:p>
        </p:txBody>
      </p:sp>
      <p:sp>
        <p:nvSpPr>
          <p:cNvPr id="5" name="Text Placeholder 4"/>
          <p:cNvSpPr>
            <a:spLocks noGrp="1"/>
          </p:cNvSpPr>
          <p:nvPr>
            <p:ph type="body" sz="quarter" idx="30"/>
          </p:nvPr>
        </p:nvSpPr>
        <p:spPr/>
        <p:txBody>
          <a:bodyPr/>
          <a:lstStyle/>
          <a:p>
            <a:r>
              <a:rPr lang="en-US" dirty="0"/>
              <a:t>The company has a strong brand, extensive sales channels and relationships with CSPs of all sizes worldwide.</a:t>
            </a:r>
          </a:p>
          <a:p>
            <a:r>
              <a:rPr lang="en-US" dirty="0"/>
              <a:t>HOBS provides a broad portfolio coverage in BSS/ OSS with a modular portfolio that is microservices based and offers support for DevOps frameworks.</a:t>
            </a:r>
          </a:p>
          <a:p>
            <a:r>
              <a:rPr lang="en-US" dirty="0"/>
              <a:t>TCS faces a conflict of interest in its relationship with its product partners, even as it expands its own competing portfolio of solutions.</a:t>
            </a:r>
          </a:p>
          <a:p>
            <a:endParaRPr lang="en-US" dirty="0"/>
          </a:p>
          <a:p>
            <a:endParaRPr lang="en-US" dirty="0"/>
          </a:p>
        </p:txBody>
      </p:sp>
      <p:sp>
        <p:nvSpPr>
          <p:cNvPr id="6" name="Text Placeholder 5"/>
          <p:cNvSpPr>
            <a:spLocks noGrp="1"/>
          </p:cNvSpPr>
          <p:nvPr>
            <p:ph type="body" sz="quarter" idx="31"/>
          </p:nvPr>
        </p:nvSpPr>
        <p:spPr/>
        <p:txBody>
          <a:bodyPr/>
          <a:lstStyle/>
          <a:p>
            <a:r>
              <a:rPr lang="en-GB" dirty="0"/>
              <a:t>1968</a:t>
            </a:r>
          </a:p>
        </p:txBody>
      </p:sp>
      <p:sp>
        <p:nvSpPr>
          <p:cNvPr id="8" name="Text Placeholder 7"/>
          <p:cNvSpPr>
            <a:spLocks noGrp="1"/>
          </p:cNvSpPr>
          <p:nvPr>
            <p:ph type="body" sz="quarter" idx="33"/>
          </p:nvPr>
        </p:nvSpPr>
        <p:spPr/>
        <p:txBody>
          <a:bodyPr/>
          <a:lstStyle/>
          <a:p>
            <a:r>
              <a:rPr lang="en-GB" dirty="0"/>
              <a:t>The company will continue to focus on expanding its global footprint.</a:t>
            </a:r>
          </a:p>
        </p:txBody>
      </p:sp>
      <p:sp>
        <p:nvSpPr>
          <p:cNvPr id="9" name="Text Placeholder 8"/>
          <p:cNvSpPr>
            <a:spLocks noGrp="1"/>
          </p:cNvSpPr>
          <p:nvPr>
            <p:ph type="body" sz="quarter" idx="34"/>
          </p:nvPr>
        </p:nvSpPr>
        <p:spPr/>
        <p:txBody>
          <a:bodyPr/>
          <a:lstStyle/>
          <a:p>
            <a:r>
              <a:rPr lang="en-GB" dirty="0"/>
              <a:t>It will enhance its service offerings to support CSPs’ digital transformation needs and moves to the cloud.</a:t>
            </a:r>
          </a:p>
        </p:txBody>
      </p:sp>
      <p:sp>
        <p:nvSpPr>
          <p:cNvPr id="10" name="Text Placeholder 9"/>
          <p:cNvSpPr>
            <a:spLocks noGrp="1"/>
          </p:cNvSpPr>
          <p:nvPr>
            <p:ph type="body" sz="quarter" idx="35"/>
          </p:nvPr>
        </p:nvSpPr>
        <p:spPr/>
        <p:txBody>
          <a:bodyPr/>
          <a:lstStyle/>
          <a:p>
            <a:r>
              <a:rPr lang="en-GB" dirty="0"/>
              <a:t>It will continue to expand its partner relationships in adjacent areas of telecoms.</a:t>
            </a:r>
          </a:p>
        </p:txBody>
      </p:sp>
      <p:sp>
        <p:nvSpPr>
          <p:cNvPr id="11" name="Text Placeholder 10"/>
          <p:cNvSpPr>
            <a:spLocks noGrp="1"/>
          </p:cNvSpPr>
          <p:nvPr>
            <p:ph type="body" sz="quarter" idx="36"/>
          </p:nvPr>
        </p:nvSpPr>
        <p:spPr/>
        <p:txBody>
          <a:bodyPr/>
          <a:lstStyle/>
          <a:p>
            <a:pPr marL="138113" indent="-138113">
              <a:buSzPct val="100000"/>
            </a:pPr>
            <a:r>
              <a:rPr lang="en-GB" dirty="0"/>
              <a:t>Avaya</a:t>
            </a:r>
          </a:p>
          <a:p>
            <a:pPr marL="138113" indent="-138113">
              <a:buSzPct val="100000"/>
            </a:pPr>
            <a:r>
              <a:rPr lang="en-GB" dirty="0"/>
              <a:t>Oracle</a:t>
            </a:r>
          </a:p>
          <a:p>
            <a:pPr marL="138113" indent="-138113">
              <a:buSzPct val="100000"/>
            </a:pPr>
            <a:r>
              <a:rPr lang="en-GB" dirty="0"/>
              <a:t>SAP</a:t>
            </a:r>
          </a:p>
        </p:txBody>
      </p:sp>
      <p:sp>
        <p:nvSpPr>
          <p:cNvPr id="12" name="Text Placeholder 11"/>
          <p:cNvSpPr>
            <a:spLocks noGrp="1"/>
          </p:cNvSpPr>
          <p:nvPr>
            <p:ph type="body" sz="quarter" idx="37"/>
          </p:nvPr>
        </p:nvSpPr>
        <p:spPr/>
        <p:txBody>
          <a:bodyPr/>
          <a:lstStyle/>
          <a:p>
            <a:r>
              <a:rPr lang="en-GB" sz="1200" dirty="0"/>
              <a:t>TCS is an </a:t>
            </a:r>
            <a:br>
              <a:rPr lang="en-GB" sz="1200" dirty="0"/>
            </a:br>
            <a:r>
              <a:rPr lang="en-GB" sz="1200" dirty="0"/>
              <a:t>IT technology firm that offers professional services and BSS/OSS solutions for CSPs and other industry verticals.</a:t>
            </a:r>
          </a:p>
        </p:txBody>
      </p:sp>
      <p:sp>
        <p:nvSpPr>
          <p:cNvPr id="13" name="Text Placeholder 12"/>
          <p:cNvSpPr>
            <a:spLocks noGrp="1"/>
          </p:cNvSpPr>
          <p:nvPr>
            <p:ph type="body" sz="quarter" idx="38"/>
          </p:nvPr>
        </p:nvSpPr>
        <p:spPr/>
        <p:txBody>
          <a:bodyPr/>
          <a:lstStyle/>
          <a:p>
            <a:r>
              <a:rPr lang="en-GB" dirty="0"/>
              <a:t>Mumbai (HQ)</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7392" y="4115548"/>
            <a:ext cx="109728" cy="152400"/>
          </a:xfrm>
          <a:prstGeom prst="rect">
            <a:avLst/>
          </a:prstGeom>
        </p:spPr>
      </p:pic>
      <p:sp>
        <p:nvSpPr>
          <p:cNvPr id="16" name="Text Placeholder 24"/>
          <p:cNvSpPr>
            <a:spLocks noGrp="1"/>
          </p:cNvSpPr>
          <p:nvPr>
            <p:ph type="body" sz="quarter" idx="32"/>
          </p:nvPr>
        </p:nvSpPr>
        <p:spPr>
          <a:xfrm>
            <a:off x="7672210" y="344488"/>
            <a:ext cx="1868665" cy="338137"/>
          </a:xfrm>
        </p:spPr>
        <p:txBody>
          <a:bodyPr/>
          <a:lstStyle/>
          <a:p>
            <a:r>
              <a:rPr lang="en-GB" dirty="0"/>
              <a:t>MONETISATION PLATFORMS</a:t>
            </a:r>
          </a:p>
        </p:txBody>
      </p:sp>
    </p:spTree>
    <p:extLst>
      <p:ext uri="{BB962C8B-B14F-4D97-AF65-F5344CB8AC3E}">
        <p14:creationId xmlns:p14="http://schemas.microsoft.com/office/powerpoint/2010/main" val="1760827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Tech Mahindra</a:t>
            </a:r>
          </a:p>
        </p:txBody>
      </p:sp>
      <p:sp>
        <p:nvSpPr>
          <p:cNvPr id="3" name="Text Placeholder 2"/>
          <p:cNvSpPr>
            <a:spLocks noGrp="1"/>
          </p:cNvSpPr>
          <p:nvPr>
            <p:ph type="body" sz="quarter" idx="10"/>
          </p:nvPr>
        </p:nvSpPr>
        <p:spPr/>
        <p:txBody>
          <a:bodyPr/>
          <a:lstStyle/>
          <a:p>
            <a:r>
              <a:rPr lang="en-GB" dirty="0"/>
              <a:t>www.techmahindra.com</a:t>
            </a:r>
          </a:p>
        </p:txBody>
      </p:sp>
      <p:sp>
        <p:nvSpPr>
          <p:cNvPr id="4" name="Text Placeholder 3"/>
          <p:cNvSpPr>
            <a:spLocks noGrp="1"/>
          </p:cNvSpPr>
          <p:nvPr>
            <p:ph type="body" sz="quarter" idx="29"/>
          </p:nvPr>
        </p:nvSpPr>
        <p:spPr/>
        <p:txBody>
          <a:bodyPr/>
          <a:lstStyle/>
          <a:p>
            <a:r>
              <a:rPr lang="en-GB" dirty="0"/>
              <a:t>Mahindra Billing-as-a-Service (MBaaS) is a cloud-hosted billing platform that supports cross-vertical billing services. It includes various readily available billing services such as interconnect billing, subscription-based billing, CSP infrastructure billing, retail billing and convergent charging. It also supports customised billing services.</a:t>
            </a:r>
          </a:p>
          <a:p>
            <a:r>
              <a:rPr lang="en-GB" dirty="0"/>
              <a:t>Tech Mahindra also offers support for billing transformation services through an SID-based design approach that is built on top of its Tech Mahindra Analytics Platform (TAP).</a:t>
            </a:r>
          </a:p>
        </p:txBody>
      </p:sp>
      <p:sp>
        <p:nvSpPr>
          <p:cNvPr id="5" name="Text Placeholder 4"/>
          <p:cNvSpPr>
            <a:spLocks noGrp="1"/>
          </p:cNvSpPr>
          <p:nvPr>
            <p:ph type="body" sz="quarter" idx="30"/>
          </p:nvPr>
        </p:nvSpPr>
        <p:spPr/>
        <p:txBody>
          <a:bodyPr/>
          <a:lstStyle/>
          <a:p>
            <a:pPr>
              <a:spcAft>
                <a:spcPts val="600"/>
              </a:spcAft>
              <a:defRPr/>
            </a:pPr>
            <a:r>
              <a:rPr lang="en-GB" dirty="0"/>
              <a:t>The company focuses on telecoms and has over 150 active customer engagements. Notable customers include AT&amp;T, BT, Base Company, KPN and Three UK. </a:t>
            </a:r>
          </a:p>
          <a:p>
            <a:pPr>
              <a:spcAft>
                <a:spcPts val="600"/>
              </a:spcAft>
              <a:defRPr/>
            </a:pPr>
            <a:r>
              <a:rPr lang="en-GB" dirty="0"/>
              <a:t>The company is positioned as a cost effective provider of professional services provider.</a:t>
            </a:r>
          </a:p>
          <a:p>
            <a:pPr>
              <a:spcAft>
                <a:spcPts val="600"/>
              </a:spcAft>
              <a:defRPr/>
            </a:pPr>
            <a:r>
              <a:rPr lang="en-GB" dirty="0"/>
              <a:t>The maturity of its product portfolio is eroding SIs’ opportunities.</a:t>
            </a:r>
          </a:p>
          <a:p>
            <a:pPr>
              <a:spcAft>
                <a:spcPts val="600"/>
              </a:spcAft>
              <a:defRPr/>
            </a:pPr>
            <a:r>
              <a:rPr lang="en-GB" dirty="0"/>
              <a:t>Some of its partner vendors are expanding their service offerings, thus competing directly. </a:t>
            </a:r>
          </a:p>
          <a:p>
            <a:pPr>
              <a:spcAft>
                <a:spcPts val="600"/>
              </a:spcAft>
              <a:defRPr/>
            </a:pPr>
            <a:r>
              <a:rPr lang="en-GB" dirty="0"/>
              <a:t>It has used the Comviva acquisition to build on value-added services and mobile money capabilities. </a:t>
            </a:r>
          </a:p>
          <a:p>
            <a:pPr>
              <a:spcAft>
                <a:spcPts val="600"/>
              </a:spcAft>
              <a:defRPr/>
            </a:pPr>
            <a:endParaRPr lang="en-GB" b="1" dirty="0"/>
          </a:p>
        </p:txBody>
      </p:sp>
      <p:sp>
        <p:nvSpPr>
          <p:cNvPr id="6" name="Text Placeholder 5"/>
          <p:cNvSpPr>
            <a:spLocks noGrp="1"/>
          </p:cNvSpPr>
          <p:nvPr>
            <p:ph type="body" sz="quarter" idx="31"/>
          </p:nvPr>
        </p:nvSpPr>
        <p:spPr/>
        <p:txBody>
          <a:bodyPr/>
          <a:lstStyle/>
          <a:p>
            <a:r>
              <a:rPr lang="en-GB" dirty="0"/>
              <a:t>1986</a:t>
            </a:r>
          </a:p>
        </p:txBody>
      </p:sp>
      <p:sp>
        <p:nvSpPr>
          <p:cNvPr id="8" name="Text Placeholder 7"/>
          <p:cNvSpPr>
            <a:spLocks noGrp="1"/>
          </p:cNvSpPr>
          <p:nvPr>
            <p:ph type="body" sz="quarter" idx="33"/>
          </p:nvPr>
        </p:nvSpPr>
        <p:spPr/>
        <p:txBody>
          <a:bodyPr/>
          <a:lstStyle/>
          <a:p>
            <a:r>
              <a:rPr lang="en-GB" dirty="0"/>
              <a:t>EMEA remains Tech Mahindra’s strongest region, followed by North America and Asia–Pacific. Emerging markets remain a strong focus.</a:t>
            </a:r>
          </a:p>
        </p:txBody>
      </p:sp>
      <p:sp>
        <p:nvSpPr>
          <p:cNvPr id="9" name="Text Placeholder 8"/>
          <p:cNvSpPr>
            <a:spLocks noGrp="1"/>
          </p:cNvSpPr>
          <p:nvPr>
            <p:ph type="body" sz="quarter" idx="34"/>
          </p:nvPr>
        </p:nvSpPr>
        <p:spPr/>
        <p:txBody>
          <a:bodyPr/>
          <a:lstStyle/>
          <a:p>
            <a:r>
              <a:rPr lang="en-GB" dirty="0"/>
              <a:t>It has a specific focus on transformation projects and hosted services.</a:t>
            </a:r>
          </a:p>
        </p:txBody>
      </p:sp>
      <p:sp>
        <p:nvSpPr>
          <p:cNvPr id="10" name="Text Placeholder 9"/>
          <p:cNvSpPr>
            <a:spLocks noGrp="1"/>
          </p:cNvSpPr>
          <p:nvPr>
            <p:ph type="body" sz="quarter" idx="35"/>
          </p:nvPr>
        </p:nvSpPr>
        <p:spPr/>
        <p:txBody>
          <a:bodyPr/>
          <a:lstStyle/>
          <a:p>
            <a:r>
              <a:rPr lang="en-GB" dirty="0"/>
              <a:t>It will continue to expand its partner relationships, with a strong focus on emerging markets. </a:t>
            </a:r>
          </a:p>
        </p:txBody>
      </p:sp>
      <p:sp>
        <p:nvSpPr>
          <p:cNvPr id="11" name="Text Placeholder 10"/>
          <p:cNvSpPr>
            <a:spLocks noGrp="1"/>
          </p:cNvSpPr>
          <p:nvPr>
            <p:ph type="body" sz="quarter" idx="36"/>
          </p:nvPr>
        </p:nvSpPr>
        <p:spPr/>
        <p:txBody>
          <a:bodyPr/>
          <a:lstStyle/>
          <a:p>
            <a:pPr marL="138113" indent="-138113">
              <a:buSzPct val="100000"/>
            </a:pPr>
            <a:r>
              <a:rPr lang="en-GB" dirty="0"/>
              <a:t>Amdocs</a:t>
            </a:r>
          </a:p>
          <a:p>
            <a:pPr marL="138113" indent="-138113">
              <a:buSzPct val="100000"/>
            </a:pPr>
            <a:r>
              <a:rPr lang="en-GB" dirty="0"/>
              <a:t>Oracle</a:t>
            </a:r>
          </a:p>
        </p:txBody>
      </p:sp>
      <p:sp>
        <p:nvSpPr>
          <p:cNvPr id="12" name="Text Placeholder 11"/>
          <p:cNvSpPr>
            <a:spLocks noGrp="1"/>
          </p:cNvSpPr>
          <p:nvPr>
            <p:ph type="body" sz="quarter" idx="37"/>
          </p:nvPr>
        </p:nvSpPr>
        <p:spPr/>
        <p:txBody>
          <a:bodyPr/>
          <a:lstStyle/>
          <a:p>
            <a:r>
              <a:rPr lang="en-GB" sz="1200" dirty="0"/>
              <a:t>Tech Mahindra, </a:t>
            </a:r>
            <a:br>
              <a:rPr lang="en-GB" sz="1200" dirty="0"/>
            </a:br>
            <a:r>
              <a:rPr lang="en-GB" sz="1200" dirty="0"/>
              <a:t>part of the Mahindra Group, is a provider of IT services, network solutions and business process outsourcing services to CSPs.</a:t>
            </a:r>
          </a:p>
        </p:txBody>
      </p:sp>
      <p:sp>
        <p:nvSpPr>
          <p:cNvPr id="13" name="Text Placeholder 12"/>
          <p:cNvSpPr>
            <a:spLocks noGrp="1"/>
          </p:cNvSpPr>
          <p:nvPr>
            <p:ph type="body" sz="quarter" idx="38"/>
          </p:nvPr>
        </p:nvSpPr>
        <p:spPr/>
        <p:txBody>
          <a:bodyPr/>
          <a:lstStyle/>
          <a:p>
            <a:r>
              <a:rPr lang="en-GB" dirty="0"/>
              <a:t>Pune(HQ)</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7392" y="4115548"/>
            <a:ext cx="109728" cy="152400"/>
          </a:xfrm>
          <a:prstGeom prst="rect">
            <a:avLst/>
          </a:prstGeom>
        </p:spPr>
      </p:pic>
      <p:sp>
        <p:nvSpPr>
          <p:cNvPr id="16" name="Text Placeholder 24"/>
          <p:cNvSpPr>
            <a:spLocks noGrp="1"/>
          </p:cNvSpPr>
          <p:nvPr>
            <p:ph type="body" sz="quarter" idx="32"/>
          </p:nvPr>
        </p:nvSpPr>
        <p:spPr>
          <a:xfrm>
            <a:off x="7672210" y="344488"/>
            <a:ext cx="1868665" cy="338137"/>
          </a:xfrm>
        </p:spPr>
        <p:txBody>
          <a:bodyPr/>
          <a:lstStyle/>
          <a:p>
            <a:r>
              <a:rPr lang="en-GB" dirty="0"/>
              <a:t>MONETISATION PLATFORMS</a:t>
            </a:r>
          </a:p>
        </p:txBody>
      </p:sp>
    </p:spTree>
    <p:extLst>
      <p:ext uri="{BB962C8B-B14F-4D97-AF65-F5344CB8AC3E}">
        <p14:creationId xmlns:p14="http://schemas.microsoft.com/office/powerpoint/2010/main" val="2767415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4035690F-E733-4006-8AE1-70E19499B7B2}"/>
              </a:ext>
            </a:extLst>
          </p:cNvPr>
          <p:cNvGraphicFramePr>
            <a:graphicFrameLocks noGrp="1"/>
          </p:cNvGraphicFramePr>
          <p:nvPr>
            <p:ph type="tbl" sz="quarter" idx="13"/>
            <p:extLst>
              <p:ext uri="{D42A27DB-BD31-4B8C-83A1-F6EECF244321}">
                <p14:modId xmlns:p14="http://schemas.microsoft.com/office/powerpoint/2010/main" val="2132957068"/>
              </p:ext>
            </p:extLst>
          </p:nvPr>
        </p:nvGraphicFramePr>
        <p:xfrm>
          <a:off x="452438" y="1673225"/>
          <a:ext cx="9001125" cy="4335640"/>
        </p:xfrm>
        <a:graphic>
          <a:graphicData uri="http://schemas.openxmlformats.org/drawingml/2006/table">
            <a:tbl>
              <a:tblPr firstRow="1" bandRow="1">
                <a:tableStyleId>{5C22544A-7EE6-4342-B048-85BDC9FD1C3A}</a:tableStyleId>
              </a:tblPr>
              <a:tblGrid>
                <a:gridCol w="1474016">
                  <a:extLst>
                    <a:ext uri="{9D8B030D-6E8A-4147-A177-3AD203B41FA5}">
                      <a16:colId xmlns:a16="http://schemas.microsoft.com/office/drawing/2014/main" val="3594490151"/>
                    </a:ext>
                  </a:extLst>
                </a:gridCol>
                <a:gridCol w="5637321">
                  <a:extLst>
                    <a:ext uri="{9D8B030D-6E8A-4147-A177-3AD203B41FA5}">
                      <a16:colId xmlns:a16="http://schemas.microsoft.com/office/drawing/2014/main" val="1700887870"/>
                    </a:ext>
                  </a:extLst>
                </a:gridCol>
                <a:gridCol w="1889788">
                  <a:extLst>
                    <a:ext uri="{9D8B030D-6E8A-4147-A177-3AD203B41FA5}">
                      <a16:colId xmlns:a16="http://schemas.microsoft.com/office/drawing/2014/main" val="1661751157"/>
                    </a:ext>
                  </a:extLst>
                </a:gridCol>
              </a:tblGrid>
              <a:tr h="271864">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Franklin Gothic Book" panose="020B0503020102020204" pitchFamily="34" charset="0"/>
                          <a:ea typeface="MS PGothic" pitchFamily="34" charset="-128"/>
                          <a:cs typeface="+mn-cs"/>
                        </a:rPr>
                        <a:t>NAME</a:t>
                      </a:r>
                      <a:endParaRPr kumimoji="0" lang="en-GB" sz="10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DESCRIPTION</a:t>
                      </a:r>
                      <a:endParaRPr kumimoji="0" lang="en-GB" sz="10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rPr>
                        <a:t>WEBSITE</a:t>
                      </a:r>
                    </a:p>
                  </a:txBody>
                  <a:tcPr marL="72000" marR="72000" marT="72020" marB="72020" anchor="ctr" horzOverflow="overflow"/>
                </a:tc>
                <a:extLst>
                  <a:ext uri="{0D108BD9-81ED-4DB2-BD59-A6C34878D82A}">
                    <a16:rowId xmlns:a16="http://schemas.microsoft.com/office/drawing/2014/main" val="1685106911"/>
                  </a:ext>
                </a:extLst>
              </a:tr>
              <a:tr h="411592">
                <a:tc>
                  <a:txBody>
                    <a:bodyPr/>
                    <a:lstStyle/>
                    <a:p>
                      <a:pPr algn="l" fontAlgn="ctr"/>
                      <a:r>
                        <a:rPr lang="en-GB" sz="1000" b="1" i="0" u="none" strike="noStrike" spc="20" dirty="0">
                          <a:solidFill>
                            <a:srgbClr val="000000"/>
                          </a:solidFill>
                          <a:effectLst/>
                          <a:latin typeface="Franklin Gothic Book" panose="020B0503020102020204" pitchFamily="34" charset="0"/>
                        </a:rPr>
                        <a:t>AsiaInfo</a:t>
                      </a:r>
                    </a:p>
                  </a:txBody>
                  <a:tcPr marL="72000" marR="72000" marT="72000" marB="72000" anchor="ctr"/>
                </a:tc>
                <a:tc>
                  <a:txBody>
                    <a:bodyPr/>
                    <a:lstStyle/>
                    <a:p>
                      <a:pPr algn="l" fontAlgn="ctr"/>
                      <a:r>
                        <a:rPr lang="en-GB" sz="1000" b="0" i="0" u="none" strike="noStrike" dirty="0">
                          <a:solidFill>
                            <a:srgbClr val="000000"/>
                          </a:solidFill>
                          <a:effectLst/>
                          <a:latin typeface="Franklin Gothic Book" panose="020B0503020102020204" pitchFamily="34" charset="0"/>
                        </a:rPr>
                        <a:t>AsiaInfo is a China-based BSS/OSS vendor that offers monetisation platforms services for the telecoms industry.</a:t>
                      </a:r>
                    </a:p>
                  </a:txBody>
                  <a:tcPr marL="72000" marR="72000" marT="72000" marB="72000" anchor="ctr"/>
                </a:tc>
                <a:tc>
                  <a:txBody>
                    <a:bodyPr/>
                    <a:lstStyle/>
                    <a:p>
                      <a:pPr algn="l" fontAlgn="b"/>
                      <a:r>
                        <a:rPr lang="en-GB" sz="1000" b="0" i="0" u="none" strike="noStrike" kern="1200" dirty="0">
                          <a:solidFill>
                            <a:srgbClr val="000000"/>
                          </a:solidFill>
                          <a:effectLst/>
                          <a:latin typeface="Franklin Gothic Book" panose="020B0503020102020204" pitchFamily="34" charset="0"/>
                          <a:ea typeface="+mn-ea"/>
                          <a:cs typeface="+mn-cs"/>
                        </a:rPr>
                        <a:t>www.asiainfo.com</a:t>
                      </a:r>
                    </a:p>
                  </a:txBody>
                  <a:tcPr marL="72000" marR="72000" marT="72000" marB="72000" anchor="ctr"/>
                </a:tc>
                <a:extLst>
                  <a:ext uri="{0D108BD9-81ED-4DB2-BD59-A6C34878D82A}">
                    <a16:rowId xmlns:a16="http://schemas.microsoft.com/office/drawing/2014/main" val="3302416213"/>
                  </a:ext>
                </a:extLst>
              </a:tr>
              <a:tr h="411592">
                <a:tc>
                  <a:txBody>
                    <a:bodyPr/>
                    <a:lstStyle/>
                    <a:p>
                      <a:pPr algn="l" fontAlgn="ctr"/>
                      <a:r>
                        <a:rPr lang="en-GB" sz="1000" b="1" i="0" u="none" strike="noStrike" spc="20" dirty="0">
                          <a:solidFill>
                            <a:srgbClr val="000000"/>
                          </a:solidFill>
                          <a:effectLst/>
                          <a:latin typeface="Franklin Gothic Book" panose="020B0503020102020204" pitchFamily="34" charset="0"/>
                        </a:rPr>
                        <a:t>Cerillion </a:t>
                      </a:r>
                    </a:p>
                  </a:txBody>
                  <a:tcPr marL="72000" marR="72000" marT="72000" marB="72000" anchor="ctr"/>
                </a:tc>
                <a:tc>
                  <a:txBody>
                    <a:bodyPr/>
                    <a:lstStyle/>
                    <a:p>
                      <a:pPr algn="l" fontAlgn="ctr"/>
                      <a:r>
                        <a:rPr lang="en-GB" sz="1000" b="0" i="0" u="none" strike="noStrike" dirty="0">
                          <a:solidFill>
                            <a:srgbClr val="000000"/>
                          </a:solidFill>
                          <a:effectLst/>
                          <a:latin typeface="Franklin Gothic Book" panose="020B0503020102020204" pitchFamily="34" charset="0"/>
                        </a:rPr>
                        <a:t>Cerillion is a provider of billing, charging and customer management systems. It was formed in 1999 following the management buyout of the in-house customer care and billing product division of Logica.</a:t>
                      </a:r>
                    </a:p>
                  </a:txBody>
                  <a:tcPr marL="72000" marR="72000" marT="72000" marB="72000" anchor="ctr"/>
                </a:tc>
                <a:tc>
                  <a:txBody>
                    <a:bodyPr/>
                    <a:lstStyle/>
                    <a:p>
                      <a:pPr algn="l" fontAlgn="b"/>
                      <a:r>
                        <a:rPr lang="en-GB" sz="1000" b="0" i="0" u="none" strike="noStrike" dirty="0">
                          <a:solidFill>
                            <a:srgbClr val="000000"/>
                          </a:solidFill>
                          <a:effectLst/>
                          <a:latin typeface="Franklin Gothic Book" panose="020B0503020102020204" pitchFamily="34" charset="0"/>
                        </a:rPr>
                        <a:t>www.cerillion.com</a:t>
                      </a:r>
                    </a:p>
                  </a:txBody>
                  <a:tcPr marL="72000" marR="72000" marT="72000" marB="72000" anchor="ctr"/>
                </a:tc>
                <a:extLst>
                  <a:ext uri="{0D108BD9-81ED-4DB2-BD59-A6C34878D82A}">
                    <a16:rowId xmlns:a16="http://schemas.microsoft.com/office/drawing/2014/main" val="1959095394"/>
                  </a:ext>
                </a:extLst>
              </a:tr>
              <a:tr h="411592">
                <a:tc>
                  <a:txBody>
                    <a:bodyPr/>
                    <a:lstStyle/>
                    <a:p>
                      <a:pPr algn="l" fontAlgn="ctr"/>
                      <a:r>
                        <a:rPr lang="en-GB" sz="1000" b="1" i="0" u="none" strike="noStrike" spc="20" dirty="0">
                          <a:solidFill>
                            <a:srgbClr val="000000"/>
                          </a:solidFill>
                          <a:effectLst/>
                          <a:latin typeface="Franklin Gothic Book" panose="020B0503020102020204" pitchFamily="34" charset="0"/>
                        </a:rPr>
                        <a:t>CHR Solutions </a:t>
                      </a:r>
                    </a:p>
                  </a:txBody>
                  <a:tcPr marL="72000" marR="72000" marT="72000" marB="72000" anchor="ctr"/>
                </a:tc>
                <a:tc>
                  <a:txBody>
                    <a:bodyPr/>
                    <a:lstStyle/>
                    <a:p>
                      <a:pPr algn="l" fontAlgn="ctr"/>
                      <a:r>
                        <a:rPr lang="en-GB" sz="1000" b="0" i="0" u="none" strike="noStrike" dirty="0">
                          <a:solidFill>
                            <a:srgbClr val="000000"/>
                          </a:solidFill>
                          <a:effectLst/>
                          <a:latin typeface="Franklin Gothic Book" panose="020B0503020102020204" pitchFamily="34" charset="0"/>
                        </a:rPr>
                        <a:t>CHR Solutions provides a range of technology solutions to CSPs. Its flagship offering is the Omnia 360 suite, which is a pre-integrated customer relationship management and billing solution.</a:t>
                      </a:r>
                    </a:p>
                  </a:txBody>
                  <a:tcPr marL="72000" marR="72000" marT="72000" marB="72000" anchor="ctr"/>
                </a:tc>
                <a:tc>
                  <a:txBody>
                    <a:bodyPr/>
                    <a:lstStyle/>
                    <a:p>
                      <a:pPr algn="l" fontAlgn="b"/>
                      <a:r>
                        <a:rPr lang="en-GB" sz="1000" b="0" i="0" u="none" strike="noStrike" dirty="0">
                          <a:solidFill>
                            <a:srgbClr val="000000"/>
                          </a:solidFill>
                          <a:effectLst/>
                          <a:latin typeface="Franklin Gothic Book" panose="020B0503020102020204" pitchFamily="34" charset="0"/>
                        </a:rPr>
                        <a:t>www.chrsolutions.com</a:t>
                      </a:r>
                    </a:p>
                  </a:txBody>
                  <a:tcPr marL="72000" marR="72000" marT="72000" marB="72000" anchor="ctr"/>
                </a:tc>
                <a:extLst>
                  <a:ext uri="{0D108BD9-81ED-4DB2-BD59-A6C34878D82A}">
                    <a16:rowId xmlns:a16="http://schemas.microsoft.com/office/drawing/2014/main" val="108848631"/>
                  </a:ext>
                </a:extLst>
              </a:tr>
              <a:tr h="411592">
                <a:tc>
                  <a:txBody>
                    <a:bodyPr/>
                    <a:lstStyle/>
                    <a:p>
                      <a:pPr algn="l" fontAlgn="ctr"/>
                      <a:r>
                        <a:rPr lang="en-GB" sz="1000" b="1" i="0" u="none" strike="noStrike" spc="20" dirty="0">
                          <a:solidFill>
                            <a:srgbClr val="000000"/>
                          </a:solidFill>
                          <a:effectLst/>
                          <a:latin typeface="Franklin Gothic Book" panose="020B0503020102020204" pitchFamily="34" charset="0"/>
                        </a:rPr>
                        <a:t>DigitalRoute </a:t>
                      </a:r>
                    </a:p>
                  </a:txBody>
                  <a:tcPr marL="72000" marR="72000" marT="72000" marB="72000" anchor="ctr"/>
                </a:tc>
                <a:tc>
                  <a:txBody>
                    <a:bodyPr/>
                    <a:lstStyle/>
                    <a:p>
                      <a:pPr algn="l" fontAlgn="ctr"/>
                      <a:r>
                        <a:rPr lang="en-GB" sz="1000" b="0" i="0" u="none" strike="noStrike" dirty="0">
                          <a:solidFill>
                            <a:srgbClr val="000000"/>
                          </a:solidFill>
                          <a:effectLst/>
                          <a:latin typeface="Franklin Gothic Book" panose="020B0503020102020204" pitchFamily="34" charset="0"/>
                        </a:rPr>
                        <a:t>DigitalRoute is based</a:t>
                      </a:r>
                      <a:r>
                        <a:rPr lang="en-GB" sz="1000" b="0" i="0" u="none" strike="noStrike" baseline="0" dirty="0">
                          <a:solidFill>
                            <a:srgbClr val="000000"/>
                          </a:solidFill>
                          <a:effectLst/>
                          <a:latin typeface="Franklin Gothic Book" panose="020B0503020102020204" pitchFamily="34" charset="0"/>
                        </a:rPr>
                        <a:t> in Stockholm and provides</a:t>
                      </a:r>
                      <a:r>
                        <a:rPr lang="en-GB" sz="1000" b="0" i="0" u="none" strike="noStrike" dirty="0">
                          <a:solidFill>
                            <a:srgbClr val="000000"/>
                          </a:solidFill>
                          <a:effectLst/>
                          <a:latin typeface="Franklin Gothic Book" panose="020B0503020102020204" pitchFamily="34" charset="0"/>
                        </a:rPr>
                        <a:t> mediation and data integration solutions. It has a growing mediation platform business and has partnered with several SIs and billing vendors.</a:t>
                      </a:r>
                    </a:p>
                  </a:txBody>
                  <a:tcPr marL="72000" marR="72000" marT="72000" marB="72000" anchor="ctr"/>
                </a:tc>
                <a:tc>
                  <a:txBody>
                    <a:bodyPr/>
                    <a:lstStyle/>
                    <a:p>
                      <a:pPr algn="l" fontAlgn="b"/>
                      <a:r>
                        <a:rPr lang="en-GB" sz="1000" b="0" i="0" u="none" strike="noStrike" dirty="0">
                          <a:solidFill>
                            <a:srgbClr val="000000"/>
                          </a:solidFill>
                          <a:effectLst/>
                          <a:latin typeface="Franklin Gothic Book" panose="020B0503020102020204" pitchFamily="34" charset="0"/>
                        </a:rPr>
                        <a:t>www.digitalroute.com</a:t>
                      </a:r>
                    </a:p>
                  </a:txBody>
                  <a:tcPr marL="72000" marR="72000" marT="72000" marB="72000" anchor="ctr"/>
                </a:tc>
                <a:extLst>
                  <a:ext uri="{0D108BD9-81ED-4DB2-BD59-A6C34878D82A}">
                    <a16:rowId xmlns:a16="http://schemas.microsoft.com/office/drawing/2014/main" val="241077404"/>
                  </a:ext>
                </a:extLst>
              </a:tr>
              <a:tr h="411592">
                <a:tc>
                  <a:txBody>
                    <a:bodyPr/>
                    <a:lstStyle/>
                    <a:p>
                      <a:pPr algn="l" fontAlgn="ctr"/>
                      <a:r>
                        <a:rPr lang="en-GB" sz="1000" b="1" i="0" u="none" strike="noStrike" spc="20" dirty="0">
                          <a:solidFill>
                            <a:srgbClr val="000000"/>
                          </a:solidFill>
                          <a:effectLst/>
                          <a:latin typeface="Franklin Gothic Book" panose="020B0503020102020204" pitchFamily="34" charset="0"/>
                        </a:rPr>
                        <a:t>Enghouse Systems </a:t>
                      </a:r>
                    </a:p>
                  </a:txBody>
                  <a:tcPr marL="72000" marR="72000" marT="72000" marB="72000" anchor="ctr"/>
                </a:tc>
                <a:tc>
                  <a:txBody>
                    <a:bodyPr/>
                    <a:lstStyle/>
                    <a:p>
                      <a:pPr algn="l" fontAlgn="ctr"/>
                      <a:r>
                        <a:rPr lang="en-GB" sz="1000" b="0" i="0" u="none" strike="noStrike" dirty="0">
                          <a:solidFill>
                            <a:srgbClr val="000000"/>
                          </a:solidFill>
                          <a:effectLst/>
                          <a:latin typeface="Franklin Gothic Book" panose="020B0503020102020204" pitchFamily="34" charset="0"/>
                        </a:rPr>
                        <a:t>Enghouse Systems is a Canadian software and services company founded in 1984.  Its business unit is focused on software for CSPs,</a:t>
                      </a:r>
                      <a:r>
                        <a:rPr lang="en-GB" sz="1000" b="0" i="0" u="none" strike="noStrike" baseline="0" dirty="0">
                          <a:solidFill>
                            <a:srgbClr val="000000"/>
                          </a:solidFill>
                          <a:effectLst/>
                          <a:latin typeface="Franklin Gothic Book" panose="020B0503020102020204" pitchFamily="34" charset="0"/>
                        </a:rPr>
                        <a:t> and also provides software for transport.</a:t>
                      </a:r>
                      <a:endParaRPr lang="en-GB" sz="1000" b="0" i="0" u="none" strike="noStrike" dirty="0">
                        <a:solidFill>
                          <a:srgbClr val="000000"/>
                        </a:solidFill>
                        <a:effectLst/>
                        <a:latin typeface="Franklin Gothic Book" panose="020B0503020102020204" pitchFamily="34" charset="0"/>
                      </a:endParaRPr>
                    </a:p>
                  </a:txBody>
                  <a:tcPr marL="72000" marR="72000" marT="72000" marB="72000" anchor="ctr"/>
                </a:tc>
                <a:tc>
                  <a:txBody>
                    <a:bodyPr/>
                    <a:lstStyle/>
                    <a:p>
                      <a:pPr algn="l" fontAlgn="b"/>
                      <a:r>
                        <a:rPr lang="en-GB" sz="1000" b="0" i="0" u="none" strike="noStrike" dirty="0">
                          <a:solidFill>
                            <a:srgbClr val="000000"/>
                          </a:solidFill>
                          <a:effectLst/>
                          <a:latin typeface="Franklin Gothic Book" panose="020B0503020102020204" pitchFamily="34" charset="0"/>
                        </a:rPr>
                        <a:t>www.enghouse.com</a:t>
                      </a:r>
                    </a:p>
                  </a:txBody>
                  <a:tcPr marL="72000" marR="72000" marT="72000" marB="72000" anchor="ctr"/>
                </a:tc>
                <a:extLst>
                  <a:ext uri="{0D108BD9-81ED-4DB2-BD59-A6C34878D82A}">
                    <a16:rowId xmlns:a16="http://schemas.microsoft.com/office/drawing/2014/main" val="1676747573"/>
                  </a:ext>
                </a:extLst>
              </a:tr>
              <a:tr h="411592">
                <a:tc>
                  <a:txBody>
                    <a:bodyPr/>
                    <a:lstStyle/>
                    <a:p>
                      <a:pPr algn="l" fontAlgn="ctr"/>
                      <a:r>
                        <a:rPr lang="en-GB" sz="1000" b="1" i="0" u="none" strike="noStrike" spc="20" dirty="0">
                          <a:solidFill>
                            <a:srgbClr val="000000"/>
                          </a:solidFill>
                          <a:effectLst/>
                          <a:latin typeface="Franklin Gothic Book" panose="020B0503020102020204" pitchFamily="34" charset="0"/>
                        </a:rPr>
                        <a:t>FTS (part of Magic</a:t>
                      </a:r>
                      <a:r>
                        <a:rPr lang="en-GB" sz="1000" b="1" i="0" u="none" strike="noStrike" spc="20" baseline="0" dirty="0">
                          <a:solidFill>
                            <a:srgbClr val="000000"/>
                          </a:solidFill>
                          <a:effectLst/>
                          <a:latin typeface="Franklin Gothic Book" panose="020B0503020102020204" pitchFamily="34" charset="0"/>
                        </a:rPr>
                        <a:t> Group)</a:t>
                      </a:r>
                      <a:endParaRPr lang="en-GB" sz="1000" b="1" i="0" u="none" strike="noStrike" spc="20" dirty="0">
                        <a:solidFill>
                          <a:srgbClr val="000000"/>
                        </a:solidFill>
                        <a:effectLst/>
                        <a:latin typeface="Franklin Gothic Book" panose="020B0503020102020204" pitchFamily="34" charset="0"/>
                      </a:endParaRPr>
                    </a:p>
                  </a:txBody>
                  <a:tcPr marL="72000" marR="72000" marT="72000" marB="72000" anchor="ctr"/>
                </a:tc>
                <a:tc>
                  <a:txBody>
                    <a:bodyPr/>
                    <a:lstStyle/>
                    <a:p>
                      <a:pPr algn="l" fontAlgn="ctr"/>
                      <a:r>
                        <a:rPr lang="en-GB" sz="1000" b="0" i="0" u="none" strike="noStrike" kern="1200" dirty="0">
                          <a:solidFill>
                            <a:srgbClr val="000000"/>
                          </a:solidFill>
                          <a:effectLst/>
                          <a:latin typeface="Franklin Gothic Book" panose="020B0503020102020204" pitchFamily="34" charset="0"/>
                          <a:ea typeface="+mn-ea"/>
                          <a:cs typeface="+mn-cs"/>
                        </a:rPr>
                        <a:t>FTS is a provider of convergent billing, charging, customer care, policy control and payment software solutions.</a:t>
                      </a:r>
                      <a:r>
                        <a:rPr lang="en-GB" sz="1000" b="0" i="0" u="none" strike="noStrike" kern="1200" baseline="0" dirty="0">
                          <a:solidFill>
                            <a:srgbClr val="000000"/>
                          </a:solidFill>
                          <a:effectLst/>
                          <a:latin typeface="Franklin Gothic Book" panose="020B0503020102020204" pitchFamily="34" charset="0"/>
                          <a:ea typeface="+mn-ea"/>
                          <a:cs typeface="+mn-cs"/>
                        </a:rPr>
                        <a:t> </a:t>
                      </a:r>
                      <a:r>
                        <a:rPr lang="en-GB" sz="1000" b="0" i="0" u="none" strike="noStrike" kern="1200" dirty="0">
                          <a:solidFill>
                            <a:srgbClr val="000000"/>
                          </a:solidFill>
                          <a:effectLst/>
                          <a:latin typeface="Franklin Gothic Book" panose="020B0503020102020204" pitchFamily="34" charset="0"/>
                          <a:ea typeface="+mn-ea"/>
                          <a:cs typeface="+mn-cs"/>
                        </a:rPr>
                        <a:t>The company is based in Israel and has deployments in 50 countries.</a:t>
                      </a:r>
                    </a:p>
                  </a:txBody>
                  <a:tcPr marL="72000" marR="72000" marT="72000" marB="72000" anchor="ctr"/>
                </a:tc>
                <a:tc>
                  <a:txBody>
                    <a:bodyPr/>
                    <a:lstStyle/>
                    <a:p>
                      <a:pPr algn="l" fontAlgn="b"/>
                      <a:r>
                        <a:rPr lang="en-GB" sz="1000" b="0" i="0" u="none" strike="noStrike" dirty="0">
                          <a:solidFill>
                            <a:schemeClr val="tx1"/>
                          </a:solidFill>
                          <a:effectLst/>
                          <a:latin typeface="Franklin Gothic Book" panose="020B0503020102020204" pitchFamily="34" charset="0"/>
                        </a:rPr>
                        <a:t>www.fts-soft.com</a:t>
                      </a:r>
                    </a:p>
                  </a:txBody>
                  <a:tcPr marL="72000" marR="72000" marT="72000" marB="72000" anchor="ctr"/>
                </a:tc>
                <a:extLst>
                  <a:ext uri="{0D108BD9-81ED-4DB2-BD59-A6C34878D82A}">
                    <a16:rowId xmlns:a16="http://schemas.microsoft.com/office/drawing/2014/main" val="3817217935"/>
                  </a:ext>
                </a:extLst>
              </a:tr>
              <a:tr h="411592">
                <a:tc>
                  <a:txBody>
                    <a:bodyPr/>
                    <a:lstStyle/>
                    <a:p>
                      <a:pPr algn="l" fontAlgn="ctr"/>
                      <a:r>
                        <a:rPr lang="en-GB" sz="1000" b="1" i="0" u="none" strike="noStrike" spc="20" dirty="0">
                          <a:solidFill>
                            <a:srgbClr val="000000"/>
                          </a:solidFill>
                          <a:effectLst/>
                          <a:latin typeface="Franklin Gothic Book" panose="020B0503020102020204" pitchFamily="34" charset="0"/>
                        </a:rPr>
                        <a:t>SAP </a:t>
                      </a:r>
                    </a:p>
                  </a:txBody>
                  <a:tcPr marL="72000" marR="72000" marT="72000" marB="72000" anchor="ctr"/>
                </a:tc>
                <a:tc>
                  <a:txBody>
                    <a:bodyPr/>
                    <a:lstStyle/>
                    <a:p>
                      <a:pPr algn="l" fontAlgn="ctr"/>
                      <a:r>
                        <a:rPr lang="en-GB" sz="1000" b="0" i="0" u="none" strike="noStrike" dirty="0">
                          <a:solidFill>
                            <a:srgbClr val="000000"/>
                          </a:solidFill>
                          <a:effectLst/>
                          <a:latin typeface="Franklin Gothic Book" panose="020B0503020102020204" pitchFamily="34" charset="0"/>
                        </a:rPr>
                        <a:t>SAP provides a strong cross-industry software platform for a wide variety of back-office applications. SAP’s monetisation platforms solutions include convergent billing and mediation platforms.</a:t>
                      </a:r>
                    </a:p>
                  </a:txBody>
                  <a:tcPr marL="72000" marR="72000" marT="72000" marB="72000" anchor="ctr"/>
                </a:tc>
                <a:tc>
                  <a:txBody>
                    <a:bodyPr/>
                    <a:lstStyle/>
                    <a:p>
                      <a:pPr algn="l" fontAlgn="b"/>
                      <a:r>
                        <a:rPr lang="en-GB" sz="1000" b="0" i="0" u="none" strike="noStrike" dirty="0">
                          <a:solidFill>
                            <a:schemeClr val="tx1"/>
                          </a:solidFill>
                          <a:effectLst/>
                          <a:latin typeface="Franklin Gothic Book" panose="020B0503020102020204" pitchFamily="34" charset="0"/>
                        </a:rPr>
                        <a:t>www.sap.com</a:t>
                      </a:r>
                    </a:p>
                  </a:txBody>
                  <a:tcPr marL="72000" marR="72000" marT="72000" marB="72000" anchor="ctr"/>
                </a:tc>
                <a:extLst>
                  <a:ext uri="{0D108BD9-81ED-4DB2-BD59-A6C34878D82A}">
                    <a16:rowId xmlns:a16="http://schemas.microsoft.com/office/drawing/2014/main" val="1087536928"/>
                  </a:ext>
                </a:extLst>
              </a:tr>
              <a:tr h="411592">
                <a:tc>
                  <a:txBody>
                    <a:bodyPr/>
                    <a:lstStyle/>
                    <a:p>
                      <a:pPr algn="l" fontAlgn="ctr"/>
                      <a:r>
                        <a:rPr lang="en-GB" sz="1000" b="1" i="0" u="none" strike="noStrike" spc="20" dirty="0">
                          <a:solidFill>
                            <a:srgbClr val="000000"/>
                          </a:solidFill>
                          <a:effectLst/>
                          <a:latin typeface="Franklin Gothic Book" panose="020B0503020102020204" pitchFamily="34" charset="0"/>
                        </a:rPr>
                        <a:t>Sicap </a:t>
                      </a:r>
                    </a:p>
                  </a:txBody>
                  <a:tcPr marL="72000" marR="72000" marT="72000" marB="72000" anchor="ctr"/>
                </a:tc>
                <a:tc>
                  <a:txBody>
                    <a:bodyPr/>
                    <a:lstStyle/>
                    <a:p>
                      <a:pPr algn="l" fontAlgn="ctr"/>
                      <a:r>
                        <a:rPr lang="en-GB" sz="1000" b="0" i="0" u="none" strike="noStrike" dirty="0">
                          <a:solidFill>
                            <a:srgbClr val="000000"/>
                          </a:solidFill>
                          <a:effectLst/>
                          <a:latin typeface="Franklin Gothic Book" panose="020B0503020102020204" pitchFamily="34" charset="0"/>
                        </a:rPr>
                        <a:t>Sicap is a provider of BSS software to mobile CSPs. It was founded in 1994 and has more than 40 CSP customers. It is owned by the Volaris Group today.</a:t>
                      </a:r>
                    </a:p>
                  </a:txBody>
                  <a:tcPr marL="72000" marR="72000" marT="72000" marB="72000" anchor="ctr"/>
                </a:tc>
                <a:tc>
                  <a:txBody>
                    <a:bodyPr/>
                    <a:lstStyle/>
                    <a:p>
                      <a:pPr algn="l" fontAlgn="b"/>
                      <a:r>
                        <a:rPr lang="en-GB" dirty="0">
                          <a:solidFill>
                            <a:schemeClr val="tx1"/>
                          </a:solidFill>
                        </a:rPr>
                        <a:t>www.sicap.com</a:t>
                      </a:r>
                      <a:endParaRPr lang="en-GB" sz="1000" b="0" i="0" u="none" strike="noStrike" dirty="0">
                        <a:solidFill>
                          <a:schemeClr val="tx1"/>
                        </a:solidFill>
                        <a:effectLst/>
                        <a:latin typeface="Franklin Gothic Book" panose="020B0503020102020204" pitchFamily="34" charset="0"/>
                      </a:endParaRPr>
                    </a:p>
                  </a:txBody>
                  <a:tcPr marL="72000" marR="72000" marT="72000" marB="72000" anchor="ctr"/>
                </a:tc>
                <a:extLst>
                  <a:ext uri="{0D108BD9-81ED-4DB2-BD59-A6C34878D82A}">
                    <a16:rowId xmlns:a16="http://schemas.microsoft.com/office/drawing/2014/main" val="2424208167"/>
                  </a:ext>
                </a:extLst>
              </a:tr>
              <a:tr h="411592">
                <a:tc>
                  <a:txBody>
                    <a:bodyPr/>
                    <a:lstStyle/>
                    <a:p>
                      <a:pPr algn="l" fontAlgn="ctr"/>
                      <a:r>
                        <a:rPr lang="en-GB" sz="1000" b="1" i="0" u="none" strike="noStrike" spc="20" baseline="0" dirty="0">
                          <a:solidFill>
                            <a:srgbClr val="000000"/>
                          </a:solidFill>
                          <a:effectLst/>
                          <a:latin typeface="Franklin Gothic Book" panose="020B0503020102020204" pitchFamily="34" charset="0"/>
                        </a:rPr>
                        <a:t>Subex </a:t>
                      </a:r>
                    </a:p>
                  </a:txBody>
                  <a:tcPr marL="72000" marR="72000" marT="72000" marB="72000" anchor="ctr"/>
                </a:tc>
                <a:tc>
                  <a:txBody>
                    <a:bodyPr/>
                    <a:lstStyle/>
                    <a:p>
                      <a:pPr algn="l" fontAlgn="ctr"/>
                      <a:r>
                        <a:rPr lang="en-GB" sz="1000" b="0" i="0" u="none" strike="noStrike" dirty="0">
                          <a:solidFill>
                            <a:srgbClr val="000000"/>
                          </a:solidFill>
                          <a:effectLst/>
                          <a:latin typeface="Franklin Gothic Book" panose="020B0503020102020204" pitchFamily="34" charset="0"/>
                        </a:rPr>
                        <a:t>Subex is a provider of BSS software to CSPs. Its monetisation platforms offering includes products for partner and interconnect settlements. The company has over 300 installations in 70 countries.</a:t>
                      </a:r>
                    </a:p>
                  </a:txBody>
                  <a:tcPr marL="72000" marR="72000" marT="72000" marB="72000" anchor="ctr"/>
                </a:tc>
                <a:tc>
                  <a:txBody>
                    <a:bodyPr/>
                    <a:lstStyle/>
                    <a:p>
                      <a:pPr algn="l" fontAlgn="b"/>
                      <a:r>
                        <a:rPr lang="en-GB" sz="1000" b="0" i="0" u="none" strike="noStrike" dirty="0">
                          <a:solidFill>
                            <a:schemeClr val="tx1"/>
                          </a:solidFill>
                          <a:effectLst/>
                          <a:latin typeface="Franklin Gothic Book" panose="020B0503020102020204" pitchFamily="34" charset="0"/>
                        </a:rPr>
                        <a:t>www.</a:t>
                      </a:r>
                      <a:r>
                        <a:rPr lang="en-GB" dirty="0">
                          <a:solidFill>
                            <a:schemeClr val="tx1"/>
                          </a:solidFill>
                          <a:latin typeface="Franklin Gothic Book" panose="020B0503020102020204" pitchFamily="34" charset="0"/>
                        </a:rPr>
                        <a:t>subex.com</a:t>
                      </a:r>
                      <a:endParaRPr lang="en-GB" sz="1000" b="0" i="0" u="none" strike="noStrike" dirty="0">
                        <a:solidFill>
                          <a:schemeClr val="tx1"/>
                        </a:solidFill>
                        <a:effectLst/>
                        <a:latin typeface="Franklin Gothic Book" panose="020B0503020102020204" pitchFamily="34" charset="0"/>
                      </a:endParaRPr>
                    </a:p>
                  </a:txBody>
                  <a:tcPr marL="72000" marR="72000" marT="72000" marB="72000" anchor="ctr"/>
                </a:tc>
                <a:extLst>
                  <a:ext uri="{0D108BD9-81ED-4DB2-BD59-A6C34878D82A}">
                    <a16:rowId xmlns:a16="http://schemas.microsoft.com/office/drawing/2014/main" val="1047553787"/>
                  </a:ext>
                </a:extLst>
              </a:tr>
            </a:tbl>
          </a:graphicData>
        </a:graphic>
      </p:graphicFrame>
      <p:sp>
        <p:nvSpPr>
          <p:cNvPr id="3" name="Text Placeholder 2">
            <a:extLst>
              <a:ext uri="{FF2B5EF4-FFF2-40B4-BE49-F238E27FC236}">
                <a16:creationId xmlns:a16="http://schemas.microsoft.com/office/drawing/2014/main" id="{24567798-E4BF-496E-B332-D616AB9BD2B8}"/>
              </a:ext>
            </a:extLst>
          </p:cNvPr>
          <p:cNvSpPr>
            <a:spLocks noGrp="1"/>
          </p:cNvSpPr>
          <p:nvPr>
            <p:ph type="body" sz="quarter" idx="16"/>
          </p:nvPr>
        </p:nvSpPr>
        <p:spPr/>
        <p:txBody>
          <a:bodyPr/>
          <a:lstStyle/>
          <a:p>
            <a:r>
              <a:rPr lang="en-GB" dirty="0"/>
              <a:t>Figure 30a: Other players in the monetisation platforms market</a:t>
            </a:r>
          </a:p>
          <a:p>
            <a:endParaRPr lang="en-GB" dirty="0"/>
          </a:p>
        </p:txBody>
      </p:sp>
      <p:sp>
        <p:nvSpPr>
          <p:cNvPr id="4" name="Slide Number Placeholder 3">
            <a:extLst>
              <a:ext uri="{FF2B5EF4-FFF2-40B4-BE49-F238E27FC236}">
                <a16:creationId xmlns:a16="http://schemas.microsoft.com/office/drawing/2014/main" id="{A0E803E7-1D31-46FF-A2B3-ACD4A923105F}"/>
              </a:ext>
            </a:extLst>
          </p:cNvPr>
          <p:cNvSpPr>
            <a:spLocks noGrp="1"/>
          </p:cNvSpPr>
          <p:nvPr>
            <p:ph type="sldNum" sz="quarter" idx="4"/>
          </p:nvPr>
        </p:nvSpPr>
        <p:spPr/>
        <p:txBody>
          <a:bodyPr/>
          <a:lstStyle/>
          <a:p>
            <a:fld id="{E78626B2-E168-480E-BAE6-B60060C6AB83}" type="slidenum">
              <a:rPr lang="en-GB" smtClean="0"/>
              <a:pPr/>
              <a:t>46</a:t>
            </a:fld>
            <a:endParaRPr lang="en-GB" dirty="0"/>
          </a:p>
        </p:txBody>
      </p:sp>
      <p:sp>
        <p:nvSpPr>
          <p:cNvPr id="5" name="Title 4">
            <a:extLst>
              <a:ext uri="{FF2B5EF4-FFF2-40B4-BE49-F238E27FC236}">
                <a16:creationId xmlns:a16="http://schemas.microsoft.com/office/drawing/2014/main" id="{8D4CCABF-001D-4827-BED9-B79030F058C3}"/>
              </a:ext>
            </a:extLst>
          </p:cNvPr>
          <p:cNvSpPr>
            <a:spLocks noGrp="1"/>
          </p:cNvSpPr>
          <p:nvPr>
            <p:ph type="title"/>
          </p:nvPr>
        </p:nvSpPr>
        <p:spPr/>
        <p:txBody>
          <a:bodyPr/>
          <a:lstStyle/>
          <a:p>
            <a:r>
              <a:rPr lang="en-GB" dirty="0"/>
              <a:t>Summary of other players in the monetisation platforms market</a:t>
            </a:r>
          </a:p>
        </p:txBody>
      </p:sp>
    </p:spTree>
    <p:extLst>
      <p:ext uri="{BB962C8B-B14F-4D97-AF65-F5344CB8AC3E}">
        <p14:creationId xmlns:p14="http://schemas.microsoft.com/office/powerpoint/2010/main" val="3317635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4035690F-E733-4006-8AE1-70E19499B7B2}"/>
              </a:ext>
            </a:extLst>
          </p:cNvPr>
          <p:cNvGraphicFramePr>
            <a:graphicFrameLocks noGrp="1"/>
          </p:cNvGraphicFramePr>
          <p:nvPr>
            <p:ph type="tbl" sz="quarter" idx="13"/>
            <p:extLst>
              <p:ext uri="{D42A27DB-BD31-4B8C-83A1-F6EECF244321}">
                <p14:modId xmlns:p14="http://schemas.microsoft.com/office/powerpoint/2010/main" val="3546695697"/>
              </p:ext>
            </p:extLst>
          </p:nvPr>
        </p:nvGraphicFramePr>
        <p:xfrm>
          <a:off x="452438" y="1673225"/>
          <a:ext cx="9001125" cy="3446440"/>
        </p:xfrm>
        <a:graphic>
          <a:graphicData uri="http://schemas.openxmlformats.org/drawingml/2006/table">
            <a:tbl>
              <a:tblPr firstRow="1" bandRow="1">
                <a:tableStyleId>{5C22544A-7EE6-4342-B048-85BDC9FD1C3A}</a:tableStyleId>
              </a:tblPr>
              <a:tblGrid>
                <a:gridCol w="1474016">
                  <a:extLst>
                    <a:ext uri="{9D8B030D-6E8A-4147-A177-3AD203B41FA5}">
                      <a16:colId xmlns:a16="http://schemas.microsoft.com/office/drawing/2014/main" val="3594490151"/>
                    </a:ext>
                  </a:extLst>
                </a:gridCol>
                <a:gridCol w="5637321">
                  <a:extLst>
                    <a:ext uri="{9D8B030D-6E8A-4147-A177-3AD203B41FA5}">
                      <a16:colId xmlns:a16="http://schemas.microsoft.com/office/drawing/2014/main" val="1700887870"/>
                    </a:ext>
                  </a:extLst>
                </a:gridCol>
                <a:gridCol w="1889788">
                  <a:extLst>
                    <a:ext uri="{9D8B030D-6E8A-4147-A177-3AD203B41FA5}">
                      <a16:colId xmlns:a16="http://schemas.microsoft.com/office/drawing/2014/main" val="1661751157"/>
                    </a:ext>
                  </a:extLst>
                </a:gridCol>
              </a:tblGrid>
              <a:tr h="269537">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Franklin Gothic Book" panose="020B0503020102020204" pitchFamily="34" charset="0"/>
                          <a:ea typeface="MS PGothic" pitchFamily="34" charset="-128"/>
                          <a:cs typeface="+mn-cs"/>
                        </a:rPr>
                        <a:t>NAME</a:t>
                      </a:r>
                      <a:endParaRPr kumimoji="0" lang="en-GB" sz="10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DESCRIPTION</a:t>
                      </a:r>
                      <a:endParaRPr kumimoji="0" lang="en-GB" sz="10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rPr>
                        <a:t>WEBSITE</a:t>
                      </a:r>
                    </a:p>
                  </a:txBody>
                  <a:tcPr marL="72000" marR="72000" marT="72020" marB="72020" anchor="ctr" horzOverflow="overflow"/>
                </a:tc>
                <a:extLst>
                  <a:ext uri="{0D108BD9-81ED-4DB2-BD59-A6C34878D82A}">
                    <a16:rowId xmlns:a16="http://schemas.microsoft.com/office/drawing/2014/main" val="1685106911"/>
                  </a:ext>
                </a:extLst>
              </a:tr>
              <a:tr h="546640">
                <a:tc>
                  <a:txBody>
                    <a:bodyPr/>
                    <a:lstStyle/>
                    <a:p>
                      <a:pPr algn="l" fontAlgn="ctr"/>
                      <a:r>
                        <a:rPr lang="en-GB" sz="1000" b="1" i="0" u="none" strike="noStrike" spc="20" baseline="0" dirty="0">
                          <a:solidFill>
                            <a:srgbClr val="000000"/>
                          </a:solidFill>
                          <a:effectLst/>
                          <a:latin typeface="Franklin Gothic Book" panose="020B0503020102020204" pitchFamily="34" charset="0"/>
                        </a:rPr>
                        <a:t>SunTec</a:t>
                      </a:r>
                    </a:p>
                  </a:txBody>
                  <a:tcPr marL="72000" marR="72000" marT="72000" marB="72000" anchor="ctr"/>
                </a:tc>
                <a:tc>
                  <a:txBody>
                    <a:bodyPr/>
                    <a:lstStyle/>
                    <a:p>
                      <a:pPr marL="0" indent="0"/>
                      <a:r>
                        <a:rPr lang="en-GB" sz="1000" b="0" i="0" u="none" strike="noStrike" kern="1200" dirty="0">
                          <a:solidFill>
                            <a:srgbClr val="000000"/>
                          </a:solidFill>
                          <a:effectLst/>
                          <a:latin typeface="Franklin Gothic Book" panose="020B0503020102020204" pitchFamily="34" charset="0"/>
                          <a:ea typeface="+mn-ea"/>
                          <a:cs typeface="+mn-cs"/>
                        </a:rPr>
                        <a:t>SunTec is a provider of monetisation platforms and business assurance solutions to financial communications service industries. SunTec has </a:t>
                      </a:r>
                      <a:r>
                        <a:rPr lang="en-GB" sz="1000" b="0" i="0" u="none" strike="noStrike" kern="1200" baseline="0" dirty="0">
                          <a:solidFill>
                            <a:srgbClr val="000000"/>
                          </a:solidFill>
                          <a:effectLst/>
                          <a:latin typeface="Franklin Gothic Book" panose="020B0503020102020204" pitchFamily="34" charset="0"/>
                          <a:ea typeface="+mn-ea"/>
                          <a:cs typeface="+mn-cs"/>
                        </a:rPr>
                        <a:t>clients in 60 countries including AT&amp;T, Comcast and KPN.</a:t>
                      </a:r>
                      <a:endParaRPr lang="en-GB" sz="1000" b="0" i="0" u="none" strike="noStrike" kern="1200" dirty="0">
                        <a:solidFill>
                          <a:srgbClr val="000000"/>
                        </a:solidFill>
                        <a:effectLst/>
                        <a:latin typeface="Franklin Gothic Book" panose="020B0503020102020204" pitchFamily="34" charset="0"/>
                        <a:ea typeface="+mn-ea"/>
                        <a:cs typeface="+mn-cs"/>
                      </a:endParaRPr>
                    </a:p>
                  </a:txBody>
                  <a:tcPr marL="72000" marR="72000" marT="72000" marB="72000" anchor="ctr"/>
                </a:tc>
                <a:tc>
                  <a:txBody>
                    <a:bodyPr/>
                    <a:lstStyle/>
                    <a:p>
                      <a:pPr algn="l" fontAlgn="b"/>
                      <a:r>
                        <a:rPr lang="en-GB" sz="1000" b="0" i="0" u="none" strike="noStrike" dirty="0">
                          <a:solidFill>
                            <a:srgbClr val="000000"/>
                          </a:solidFill>
                          <a:effectLst/>
                          <a:latin typeface="Franklin Gothic Book" panose="020B0503020102020204" pitchFamily="34" charset="0"/>
                        </a:rPr>
                        <a:t>www.suntecgroup.com</a:t>
                      </a:r>
                    </a:p>
                  </a:txBody>
                  <a:tcPr marL="72000" marR="72000" marT="72000" marB="72000" anchor="ctr"/>
                </a:tc>
                <a:extLst>
                  <a:ext uri="{0D108BD9-81ED-4DB2-BD59-A6C34878D82A}">
                    <a16:rowId xmlns:a16="http://schemas.microsoft.com/office/drawing/2014/main" val="108848631"/>
                  </a:ext>
                </a:extLst>
              </a:tr>
              <a:tr h="408070">
                <a:tc>
                  <a:txBody>
                    <a:bodyPr/>
                    <a:lstStyle/>
                    <a:p>
                      <a:pPr algn="l" fontAlgn="ctr"/>
                      <a:r>
                        <a:rPr lang="en-GB" sz="1000" b="1" i="0" u="none" strike="noStrike" spc="20" baseline="0" dirty="0">
                          <a:solidFill>
                            <a:srgbClr val="000000"/>
                          </a:solidFill>
                          <a:effectLst/>
                          <a:latin typeface="Franklin Gothic Book" panose="020B0503020102020204" pitchFamily="34" charset="0"/>
                        </a:rPr>
                        <a:t>Syniverse Technologies </a:t>
                      </a:r>
                    </a:p>
                  </a:txBody>
                  <a:tcPr marL="72000" marR="72000" marT="72000" marB="72000" anchor="ctr"/>
                </a:tc>
                <a:tc>
                  <a:txBody>
                    <a:bodyPr/>
                    <a:lstStyle/>
                    <a:p>
                      <a:pPr algn="l" fontAlgn="ctr"/>
                      <a:r>
                        <a:rPr lang="en-GB" sz="1000" b="0" i="0" u="none" strike="noStrike" dirty="0">
                          <a:solidFill>
                            <a:srgbClr val="000000"/>
                          </a:solidFill>
                          <a:effectLst/>
                          <a:latin typeface="Franklin Gothic Book" panose="020B0503020102020204" pitchFamily="34" charset="0"/>
                        </a:rPr>
                        <a:t>Syniverse is a leading provider of mobile roaming and data clearance and settlement services. The company connects more</a:t>
                      </a:r>
                      <a:r>
                        <a:rPr lang="en-GB" sz="1000" b="0" i="0" u="none" strike="noStrike" baseline="0" dirty="0">
                          <a:solidFill>
                            <a:srgbClr val="000000"/>
                          </a:solidFill>
                          <a:effectLst/>
                          <a:latin typeface="Franklin Gothic Book" panose="020B0503020102020204" pitchFamily="34" charset="0"/>
                        </a:rPr>
                        <a:t> than</a:t>
                      </a:r>
                      <a:r>
                        <a:rPr lang="en-GB" sz="1000" b="0" i="0" u="none" strike="noStrike" dirty="0">
                          <a:solidFill>
                            <a:srgbClr val="000000"/>
                          </a:solidFill>
                          <a:effectLst/>
                          <a:latin typeface="Franklin Gothic Book" panose="020B0503020102020204" pitchFamily="34" charset="0"/>
                        </a:rPr>
                        <a:t> 1500 CSPs in 200 countries.</a:t>
                      </a:r>
                    </a:p>
                  </a:txBody>
                  <a:tcPr marL="72000" marR="72000" marT="72000" marB="72000" anchor="ctr"/>
                </a:tc>
                <a:tc>
                  <a:txBody>
                    <a:bodyPr/>
                    <a:lstStyle/>
                    <a:p>
                      <a:pPr algn="l" fontAlgn="b"/>
                      <a:r>
                        <a:rPr lang="en-GB" sz="1000" b="0" i="0" u="none" strike="noStrike" dirty="0">
                          <a:solidFill>
                            <a:srgbClr val="000000"/>
                          </a:solidFill>
                          <a:effectLst/>
                          <a:latin typeface="Franklin Gothic Book" panose="020B0503020102020204" pitchFamily="34" charset="0"/>
                        </a:rPr>
                        <a:t>www.syniverse.com</a:t>
                      </a:r>
                    </a:p>
                  </a:txBody>
                  <a:tcPr marL="72000" marR="72000" marT="72000" marB="72000" anchor="ctr"/>
                </a:tc>
                <a:extLst>
                  <a:ext uri="{0D108BD9-81ED-4DB2-BD59-A6C34878D82A}">
                    <a16:rowId xmlns:a16="http://schemas.microsoft.com/office/drawing/2014/main" val="241077404"/>
                  </a:ext>
                </a:extLst>
              </a:tr>
              <a:tr h="408070">
                <a:tc>
                  <a:txBody>
                    <a:bodyPr/>
                    <a:lstStyle/>
                    <a:p>
                      <a:pPr algn="l" fontAlgn="ctr"/>
                      <a:r>
                        <a:rPr lang="en-GB" sz="1000" b="1" i="0" u="none" strike="noStrike" spc="20" baseline="0" dirty="0">
                          <a:solidFill>
                            <a:srgbClr val="000000"/>
                          </a:solidFill>
                          <a:effectLst/>
                          <a:latin typeface="Franklin Gothic Book" panose="020B0503020102020204" pitchFamily="34" charset="0"/>
                        </a:rPr>
                        <a:t>Tango Telecom </a:t>
                      </a:r>
                    </a:p>
                  </a:txBody>
                  <a:tcPr marL="72000" marR="72000" marT="72000" marB="72000" anchor="ctr"/>
                </a:tc>
                <a:tc>
                  <a:txBody>
                    <a:bodyPr/>
                    <a:lstStyle/>
                    <a:p>
                      <a:pPr algn="l" fontAlgn="ctr"/>
                      <a:r>
                        <a:rPr lang="en-GB" sz="1000" b="0" i="0" u="none" strike="noStrike" dirty="0">
                          <a:solidFill>
                            <a:srgbClr val="000000"/>
                          </a:solidFill>
                          <a:effectLst/>
                          <a:latin typeface="Franklin Gothic Book" panose="020B0503020102020204" pitchFamily="34" charset="0"/>
                        </a:rPr>
                        <a:t>Tango Telecom is a provider of BSS solutions for data monetisation. The company was founded in 1999, is based in Ireland and has several Tier</a:t>
                      </a:r>
                      <a:r>
                        <a:rPr lang="en-GB" sz="1000" b="0" i="0" u="none" strike="noStrike" baseline="0" dirty="0">
                          <a:solidFill>
                            <a:srgbClr val="000000"/>
                          </a:solidFill>
                          <a:effectLst/>
                          <a:latin typeface="Franklin Gothic Book" panose="020B0503020102020204" pitchFamily="34" charset="0"/>
                        </a:rPr>
                        <a:t>-</a:t>
                      </a:r>
                      <a:r>
                        <a:rPr lang="en-GB" sz="1000" b="0" i="0" u="none" strike="noStrike" dirty="0">
                          <a:solidFill>
                            <a:srgbClr val="000000"/>
                          </a:solidFill>
                          <a:effectLst/>
                          <a:latin typeface="Franklin Gothic Book" panose="020B0503020102020204" pitchFamily="34" charset="0"/>
                        </a:rPr>
                        <a:t>1 CSP customers.</a:t>
                      </a:r>
                    </a:p>
                  </a:txBody>
                  <a:tcPr marL="72000" marR="72000" marT="72000" marB="72000" anchor="ctr"/>
                </a:tc>
                <a:tc>
                  <a:txBody>
                    <a:bodyPr/>
                    <a:lstStyle/>
                    <a:p>
                      <a:pPr algn="l" fontAlgn="b"/>
                      <a:r>
                        <a:rPr lang="en-GB" sz="1000" b="0" i="0" u="none" strike="noStrike" dirty="0">
                          <a:solidFill>
                            <a:srgbClr val="000000"/>
                          </a:solidFill>
                          <a:effectLst/>
                          <a:latin typeface="Franklin Gothic Book" panose="020B0503020102020204" pitchFamily="34" charset="0"/>
                        </a:rPr>
                        <a:t>www.tangotelecom.com</a:t>
                      </a:r>
                    </a:p>
                  </a:txBody>
                  <a:tcPr marL="72000" marR="72000" marT="72000" marB="72000" anchor="ctr"/>
                </a:tc>
                <a:extLst>
                  <a:ext uri="{0D108BD9-81ED-4DB2-BD59-A6C34878D82A}">
                    <a16:rowId xmlns:a16="http://schemas.microsoft.com/office/drawing/2014/main" val="1676747573"/>
                  </a:ext>
                </a:extLst>
              </a:tr>
              <a:tr h="546640">
                <a:tc>
                  <a:txBody>
                    <a:bodyPr/>
                    <a:lstStyle/>
                    <a:p>
                      <a:pPr algn="l" fontAlgn="ctr"/>
                      <a:r>
                        <a:rPr lang="en-GB" sz="1000" b="1" i="0" u="none" strike="noStrike" spc="20" baseline="0" dirty="0">
                          <a:solidFill>
                            <a:srgbClr val="000000"/>
                          </a:solidFill>
                          <a:effectLst/>
                          <a:latin typeface="Franklin Gothic Book" panose="020B0503020102020204" pitchFamily="34" charset="0"/>
                        </a:rPr>
                        <a:t>Tecnotree </a:t>
                      </a:r>
                    </a:p>
                  </a:txBody>
                  <a:tcPr marL="72000" marR="72000" marT="72000" marB="72000" anchor="ctr"/>
                </a:tc>
                <a:tc>
                  <a:txBody>
                    <a:bodyPr/>
                    <a:lstStyle/>
                    <a:p>
                      <a:pPr algn="l" fontAlgn="ctr"/>
                      <a:r>
                        <a:rPr lang="en-GB" sz="1000" b="0" i="0" u="none" strike="noStrike" dirty="0">
                          <a:solidFill>
                            <a:srgbClr val="000000"/>
                          </a:solidFill>
                          <a:effectLst/>
                          <a:latin typeface="Franklin Gothic Book" panose="020B0503020102020204" pitchFamily="34" charset="0"/>
                        </a:rPr>
                        <a:t>Tecnotree is a</a:t>
                      </a:r>
                      <a:r>
                        <a:rPr lang="en-GB" sz="1000" b="0" i="0" u="none" strike="noStrike" baseline="0" dirty="0">
                          <a:solidFill>
                            <a:srgbClr val="000000"/>
                          </a:solidFill>
                          <a:effectLst/>
                          <a:latin typeface="Franklin Gothic Book" panose="020B0503020102020204" pitchFamily="34" charset="0"/>
                        </a:rPr>
                        <a:t> worldwide</a:t>
                      </a:r>
                      <a:r>
                        <a:rPr lang="en-GB" sz="1000" b="0" i="0" u="none" strike="noStrike" dirty="0">
                          <a:solidFill>
                            <a:srgbClr val="000000"/>
                          </a:solidFill>
                          <a:effectLst/>
                          <a:latin typeface="Franklin Gothic Book" panose="020B0503020102020204" pitchFamily="34" charset="0"/>
                        </a:rPr>
                        <a:t> provider of telecoms software solutions for managing products, customers and revenue. Its monetisation platforms portfolio includes solutions for convergent charging and billing and wholesale billing.</a:t>
                      </a:r>
                    </a:p>
                  </a:txBody>
                  <a:tcPr marL="72000" marR="72000" marT="72000" marB="72000" anchor="ctr"/>
                </a:tc>
                <a:tc>
                  <a:txBody>
                    <a:bodyPr/>
                    <a:lstStyle/>
                    <a:p>
                      <a:pPr algn="l" fontAlgn="b"/>
                      <a:r>
                        <a:rPr lang="en-GB" sz="1000" b="0" i="0" u="none" strike="noStrike" dirty="0">
                          <a:solidFill>
                            <a:srgbClr val="000000"/>
                          </a:solidFill>
                          <a:effectLst/>
                          <a:latin typeface="Franklin Gothic Book" panose="020B0503020102020204" pitchFamily="34" charset="0"/>
                        </a:rPr>
                        <a:t>www.tecnotree.com</a:t>
                      </a:r>
                    </a:p>
                  </a:txBody>
                  <a:tcPr marL="72000" marR="72000" marT="72000" marB="72000" anchor="ctr"/>
                </a:tc>
                <a:extLst>
                  <a:ext uri="{0D108BD9-81ED-4DB2-BD59-A6C34878D82A}">
                    <a16:rowId xmlns:a16="http://schemas.microsoft.com/office/drawing/2014/main" val="3817217935"/>
                  </a:ext>
                </a:extLst>
              </a:tr>
              <a:tr h="546640">
                <a:tc>
                  <a:txBody>
                    <a:bodyPr/>
                    <a:lstStyle/>
                    <a:p>
                      <a:pPr algn="l" fontAlgn="ctr"/>
                      <a:r>
                        <a:rPr lang="en-GB" sz="1000" b="1" i="0" u="none" strike="noStrike" spc="20" baseline="0" dirty="0">
                          <a:solidFill>
                            <a:srgbClr val="000000"/>
                          </a:solidFill>
                          <a:effectLst/>
                          <a:latin typeface="Franklin Gothic Book" panose="020B0503020102020204" pitchFamily="34" charset="0"/>
                        </a:rPr>
                        <a:t>Tomia (previously StarHome Mach)</a:t>
                      </a:r>
                    </a:p>
                  </a:txBody>
                  <a:tcPr marL="72000" marR="72000" marT="72000" marB="72000" anchor="ctr"/>
                </a:tc>
                <a:tc>
                  <a:txBody>
                    <a:bodyPr/>
                    <a:lstStyle/>
                    <a:p>
                      <a:pPr algn="l" fontAlgn="ctr"/>
                      <a:r>
                        <a:rPr lang="en-GB" sz="1000" b="0" i="0" u="none" strike="noStrike" dirty="0">
                          <a:solidFill>
                            <a:srgbClr val="000000"/>
                          </a:solidFill>
                          <a:effectLst/>
                          <a:latin typeface="Franklin Gothic Book" panose="020B0503020102020204" pitchFamily="34" charset="0"/>
                        </a:rPr>
                        <a:t>Tomia is a provider of mobile roaming and data clearance and settlement services. The company is headquartered in Luxembourg and was formed from the merger of MACH and StarHome in 2013. The company merged with Telarix, a provider of business optimisation and settlement software, in 2018.</a:t>
                      </a:r>
                    </a:p>
                  </a:txBody>
                  <a:tcPr marL="72000" marR="72000" marT="72000" marB="72000" anchor="ctr"/>
                </a:tc>
                <a:tc>
                  <a:txBody>
                    <a:bodyPr/>
                    <a:lstStyle/>
                    <a:p>
                      <a:pPr algn="l" fontAlgn="b"/>
                      <a:r>
                        <a:rPr lang="en-GB" dirty="0"/>
                        <a:t>www.tomiaglobal.com</a:t>
                      </a:r>
                      <a:endParaRPr lang="en-GB" sz="1000" b="0" i="0" u="none" strike="noStrike" dirty="0">
                        <a:solidFill>
                          <a:srgbClr val="000000"/>
                        </a:solidFill>
                        <a:effectLst/>
                        <a:latin typeface="Franklin Gothic Book" panose="020B0503020102020204" pitchFamily="34" charset="0"/>
                      </a:endParaRPr>
                    </a:p>
                  </a:txBody>
                  <a:tcPr marL="72000" marR="72000" marT="72000" marB="72000" anchor="ctr"/>
                </a:tc>
                <a:extLst>
                  <a:ext uri="{0D108BD9-81ED-4DB2-BD59-A6C34878D82A}">
                    <a16:rowId xmlns:a16="http://schemas.microsoft.com/office/drawing/2014/main" val="4075511204"/>
                  </a:ext>
                </a:extLst>
              </a:tr>
              <a:tr h="408070">
                <a:tc>
                  <a:txBody>
                    <a:bodyPr/>
                    <a:lstStyle/>
                    <a:p>
                      <a:pPr algn="l" fontAlgn="ctr"/>
                      <a:r>
                        <a:rPr lang="en-GB" sz="1000" b="1" i="0" u="none" strike="noStrike" spc="20" baseline="0" dirty="0">
                          <a:solidFill>
                            <a:schemeClr val="tx1"/>
                          </a:solidFill>
                          <a:effectLst/>
                          <a:latin typeface="Franklin Gothic Book" panose="020B0503020102020204" pitchFamily="34" charset="0"/>
                        </a:rPr>
                        <a:t>Whale Cloud (formerly ZTEsoft Technology)</a:t>
                      </a:r>
                    </a:p>
                  </a:txBody>
                  <a:tcPr marL="72000" marR="72000" marT="72000" marB="72000" anchor="ctr"/>
                </a:tc>
                <a:tc>
                  <a:txBody>
                    <a:bodyPr/>
                    <a:lstStyle/>
                    <a:p>
                      <a:pPr algn="l" fontAlgn="ctr"/>
                      <a:r>
                        <a:rPr lang="en-GB" sz="1000" b="0" i="0" u="none" strike="noStrike" dirty="0">
                          <a:solidFill>
                            <a:schemeClr val="tx1"/>
                          </a:solidFill>
                          <a:effectLst/>
                          <a:latin typeface="Franklin Gothic Book" panose="020B0503020102020204" pitchFamily="34" charset="0"/>
                        </a:rPr>
                        <a:t>Whale Cloud’s monetisation platforms portfolio includes solutions for convergent billing, data monetisation and enterprise billing. </a:t>
                      </a:r>
                    </a:p>
                  </a:txBody>
                  <a:tcPr marL="72000" marR="72000" marT="72000" marB="72000" anchor="ctr"/>
                </a:tc>
                <a:tc>
                  <a:txBody>
                    <a:bodyPr/>
                    <a:lstStyle/>
                    <a:p>
                      <a:pPr algn="l" fontAlgn="b"/>
                      <a:r>
                        <a:rPr lang="en-GB" sz="1000" b="0" i="0" u="none" strike="noStrike" dirty="0">
                          <a:solidFill>
                            <a:srgbClr val="000000"/>
                          </a:solidFill>
                          <a:effectLst/>
                          <a:latin typeface="Franklin Gothic Book" panose="020B0503020102020204" pitchFamily="34" charset="0"/>
                        </a:rPr>
                        <a:t>www.iwhalecloud.com</a:t>
                      </a:r>
                      <a:endParaRPr lang="en-GB" sz="1000" b="1" i="0" u="none" strike="noStrike" dirty="0">
                        <a:solidFill>
                          <a:srgbClr val="000000"/>
                        </a:solidFill>
                        <a:effectLst/>
                        <a:latin typeface="Franklin Gothic Book" panose="020B0503020102020204" pitchFamily="34" charset="0"/>
                      </a:endParaRPr>
                    </a:p>
                  </a:txBody>
                  <a:tcPr marL="72000" marR="72000" marT="72000" marB="72000" anchor="ctr"/>
                </a:tc>
                <a:extLst>
                  <a:ext uri="{0D108BD9-81ED-4DB2-BD59-A6C34878D82A}">
                    <a16:rowId xmlns:a16="http://schemas.microsoft.com/office/drawing/2014/main" val="1087536928"/>
                  </a:ext>
                </a:extLst>
              </a:tr>
            </a:tbl>
          </a:graphicData>
        </a:graphic>
      </p:graphicFrame>
      <p:sp>
        <p:nvSpPr>
          <p:cNvPr id="3" name="Text Placeholder 2">
            <a:extLst>
              <a:ext uri="{FF2B5EF4-FFF2-40B4-BE49-F238E27FC236}">
                <a16:creationId xmlns:a16="http://schemas.microsoft.com/office/drawing/2014/main" id="{24567798-E4BF-496E-B332-D616AB9BD2B8}"/>
              </a:ext>
            </a:extLst>
          </p:cNvPr>
          <p:cNvSpPr>
            <a:spLocks noGrp="1"/>
          </p:cNvSpPr>
          <p:nvPr>
            <p:ph type="body" sz="quarter" idx="16"/>
          </p:nvPr>
        </p:nvSpPr>
        <p:spPr/>
        <p:txBody>
          <a:bodyPr/>
          <a:lstStyle/>
          <a:p>
            <a:r>
              <a:rPr lang="en-GB" dirty="0"/>
              <a:t>Figure 30b: Other players in the monetisation platforms market</a:t>
            </a:r>
          </a:p>
          <a:p>
            <a:endParaRPr lang="en-GB" dirty="0"/>
          </a:p>
        </p:txBody>
      </p:sp>
      <p:sp>
        <p:nvSpPr>
          <p:cNvPr id="4" name="Slide Number Placeholder 3">
            <a:extLst>
              <a:ext uri="{FF2B5EF4-FFF2-40B4-BE49-F238E27FC236}">
                <a16:creationId xmlns:a16="http://schemas.microsoft.com/office/drawing/2014/main" id="{A0E803E7-1D31-46FF-A2B3-ACD4A923105F}"/>
              </a:ext>
            </a:extLst>
          </p:cNvPr>
          <p:cNvSpPr>
            <a:spLocks noGrp="1"/>
          </p:cNvSpPr>
          <p:nvPr>
            <p:ph type="sldNum" sz="quarter" idx="4"/>
          </p:nvPr>
        </p:nvSpPr>
        <p:spPr/>
        <p:txBody>
          <a:bodyPr/>
          <a:lstStyle/>
          <a:p>
            <a:fld id="{E78626B2-E168-480E-BAE6-B60060C6AB83}" type="slidenum">
              <a:rPr lang="en-GB" smtClean="0"/>
              <a:pPr/>
              <a:t>47</a:t>
            </a:fld>
            <a:endParaRPr lang="en-GB" dirty="0"/>
          </a:p>
        </p:txBody>
      </p:sp>
      <p:sp>
        <p:nvSpPr>
          <p:cNvPr id="5" name="Title 4">
            <a:extLst>
              <a:ext uri="{FF2B5EF4-FFF2-40B4-BE49-F238E27FC236}">
                <a16:creationId xmlns:a16="http://schemas.microsoft.com/office/drawing/2014/main" id="{8D4CCABF-001D-4827-BED9-B79030F058C3}"/>
              </a:ext>
            </a:extLst>
          </p:cNvPr>
          <p:cNvSpPr>
            <a:spLocks noGrp="1"/>
          </p:cNvSpPr>
          <p:nvPr>
            <p:ph type="title"/>
          </p:nvPr>
        </p:nvSpPr>
        <p:spPr/>
        <p:txBody>
          <a:bodyPr/>
          <a:lstStyle/>
          <a:p>
            <a:r>
              <a:rPr lang="en-GB" dirty="0"/>
              <a:t>Summary of other players in the monetisation platforms market</a:t>
            </a:r>
          </a:p>
        </p:txBody>
      </p:sp>
    </p:spTree>
    <p:extLst>
      <p:ext uri="{BB962C8B-B14F-4D97-AF65-F5344CB8AC3E}">
        <p14:creationId xmlns:p14="http://schemas.microsoft.com/office/powerpoint/2010/main" val="42212055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9678073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12" name="think-cell Slide" r:id="rId6" imgW="270" imgH="270" progId="TCLayout.ActiveDocument.1">
                  <p:embed/>
                </p:oleObj>
              </mc:Choice>
              <mc:Fallback>
                <p:oleObj name="think-cell Slide" r:id="rId6" imgW="270" imgH="270" progId="TCLayout.ActiveDocument.1">
                  <p:embed/>
                  <p:pic>
                    <p:nvPicPr>
                      <p:cNvPr id="6" name="Object 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ts val="2000"/>
              </a:lnSpc>
            </a:pPr>
            <a:endParaRPr lang="en-GB" sz="1600" b="1" dirty="0">
              <a:latin typeface="Franklin Gothic Book" panose="020B0503020102020204" pitchFamily="34" charset="0"/>
              <a:sym typeface="Franklin Gothic Book" panose="020B0503020102020204" pitchFamily="34" charset="0"/>
            </a:endParaRPr>
          </a:p>
        </p:txBody>
      </p:sp>
      <p:graphicFrame>
        <p:nvGraphicFramePr>
          <p:cNvPr id="8" name="Table Placeholder 11">
            <a:extLst>
              <a:ext uri="{FF2B5EF4-FFF2-40B4-BE49-F238E27FC236}">
                <a16:creationId xmlns:a16="http://schemas.microsoft.com/office/drawing/2014/main" id="{9F99ADE5-2207-471B-947A-BE2F941FDB19}"/>
              </a:ext>
            </a:extLst>
          </p:cNvPr>
          <p:cNvGraphicFramePr>
            <a:graphicFrameLocks noGrp="1"/>
          </p:cNvGraphicFramePr>
          <p:nvPr>
            <p:ph type="tbl" sz="quarter" idx="10"/>
            <p:extLst>
              <p:ext uri="{D42A27DB-BD31-4B8C-83A1-F6EECF244321}">
                <p14:modId xmlns:p14="http://schemas.microsoft.com/office/powerpoint/2010/main" val="423345203"/>
              </p:ext>
            </p:extLst>
          </p:nvPr>
        </p:nvGraphicFramePr>
        <p:xfrm>
          <a:off x="2760663" y="1671638"/>
          <a:ext cx="5656050" cy="2592000"/>
        </p:xfrm>
        <a:graphic>
          <a:graphicData uri="http://schemas.openxmlformats.org/drawingml/2006/table">
            <a:tbl>
              <a:tblPr firstRow="1" bandRow="1">
                <a:tableStyleId>{5C22544A-7EE6-4342-B048-85BDC9FD1C3A}</a:tableStyleId>
              </a:tblPr>
              <a:tblGrid>
                <a:gridCol w="5656050">
                  <a:extLst>
                    <a:ext uri="{9D8B030D-6E8A-4147-A177-3AD203B41FA5}">
                      <a16:colId xmlns:a16="http://schemas.microsoft.com/office/drawing/2014/main" val="20000"/>
                    </a:ext>
                  </a:extLst>
                </a:gridCol>
              </a:tblGrid>
              <a:tr h="432000">
                <a:tc>
                  <a:txBody>
                    <a:bodyPr/>
                    <a:lstStyle/>
                    <a:p>
                      <a:r>
                        <a:rPr lang="en-GB" sz="1400" b="0" spc="20" baseline="0" dirty="0">
                          <a:solidFill>
                            <a:schemeClr val="tx1"/>
                          </a:solidFill>
                          <a:latin typeface="Franklin Gothic Book" panose="020B0503020102020204" pitchFamily="34" charset="0"/>
                        </a:rPr>
                        <a:t>Executive summary</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2000">
                <a:tc>
                  <a:txBody>
                    <a:bodyPr/>
                    <a:lstStyle/>
                    <a:p>
                      <a:r>
                        <a:rPr lang="en-GB" sz="1400" b="0" spc="20" baseline="0" dirty="0">
                          <a:solidFill>
                            <a:schemeClr val="tx1"/>
                          </a:solidFill>
                          <a:latin typeface="Franklin Gothic Book" panose="020B0503020102020204" pitchFamily="34" charset="0"/>
                        </a:rPr>
                        <a:t>Market shares</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00">
                <a:tc>
                  <a:txBody>
                    <a:bodyPr/>
                    <a:lstStyle/>
                    <a:p>
                      <a:r>
                        <a:rPr lang="en-GB" sz="1400" b="0" spc="20" baseline="0" dirty="0">
                          <a:solidFill>
                            <a:schemeClr val="tx1"/>
                          </a:solidFill>
                          <a:latin typeface="Franklin Gothic Book" panose="020B0503020102020204" pitchFamily="34" charset="0"/>
                        </a:rPr>
                        <a:t>Overall telecoms market context</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6006762"/>
                  </a:ext>
                </a:extLst>
              </a:tr>
              <a:tr h="432000">
                <a:tc>
                  <a:txBody>
                    <a:bodyPr/>
                    <a:lstStyle/>
                    <a:p>
                      <a:r>
                        <a:rPr lang="en-GB" sz="1400" b="0" spc="20" baseline="0" dirty="0">
                          <a:solidFill>
                            <a:schemeClr val="tx1"/>
                          </a:solidFill>
                          <a:latin typeface="Franklin Gothic Book" panose="020B0503020102020204" pitchFamily="34" charset="0"/>
                        </a:rPr>
                        <a:t>Vendor analysis</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000">
                <a:tc>
                  <a:txBody>
                    <a:bodyPr/>
                    <a:lstStyle/>
                    <a:p>
                      <a:r>
                        <a:rPr lang="en-GB" sz="1400" b="1" spc="20" baseline="0" dirty="0">
                          <a:solidFill>
                            <a:schemeClr val="tx1"/>
                          </a:solidFill>
                          <a:latin typeface="Franklin Gothic Book" panose="020B0503020102020204" pitchFamily="34" charset="0"/>
                        </a:rPr>
                        <a:t>Market definition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5"/>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spc="20" baseline="0" dirty="0">
                          <a:solidFill>
                            <a:schemeClr val="tx1"/>
                          </a:solidFill>
                          <a:latin typeface="Franklin Gothic Book" panose="020B0503020102020204" pitchFamily="34" charset="0"/>
                        </a:rPr>
                        <a:t>About the authors and Analysys Mason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8043288"/>
                  </a:ext>
                </a:extLst>
              </a:tr>
            </a:tbl>
          </a:graphicData>
        </a:graphic>
      </p:graphicFrame>
    </p:spTree>
    <p:extLst>
      <p:ext uri="{BB962C8B-B14F-4D97-AF65-F5344CB8AC3E}">
        <p14:creationId xmlns:p14="http://schemas.microsoft.com/office/powerpoint/2010/main" val="2905442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9BFBA0-6E72-4B10-8B57-9F51A7D53B70}"/>
              </a:ext>
            </a:extLst>
          </p:cNvPr>
          <p:cNvSpPr>
            <a:spLocks noGrp="1"/>
          </p:cNvSpPr>
          <p:nvPr>
            <p:ph type="body" sz="quarter" idx="16"/>
          </p:nvPr>
        </p:nvSpPr>
        <p:spPr/>
        <p:txBody>
          <a:bodyPr/>
          <a:lstStyle/>
          <a:p>
            <a:r>
              <a:rPr lang="en-GB" dirty="0"/>
              <a:t>Figure 31: Regional breakdown used in this report</a:t>
            </a:r>
          </a:p>
        </p:txBody>
      </p:sp>
      <p:sp>
        <p:nvSpPr>
          <p:cNvPr id="4" name="Slide Number Placeholder 3">
            <a:extLst>
              <a:ext uri="{FF2B5EF4-FFF2-40B4-BE49-F238E27FC236}">
                <a16:creationId xmlns:a16="http://schemas.microsoft.com/office/drawing/2014/main" id="{858C7F5A-2E40-49AB-922B-243BC54CF153}"/>
              </a:ext>
            </a:extLst>
          </p:cNvPr>
          <p:cNvSpPr>
            <a:spLocks noGrp="1"/>
          </p:cNvSpPr>
          <p:nvPr>
            <p:ph type="sldNum" sz="quarter" idx="4"/>
          </p:nvPr>
        </p:nvSpPr>
        <p:spPr/>
        <p:txBody>
          <a:bodyPr/>
          <a:lstStyle/>
          <a:p>
            <a:fld id="{E78626B2-E168-480E-BAE6-B60060C6AB83}" type="slidenum">
              <a:rPr lang="en-GB" smtClean="0"/>
              <a:pPr/>
              <a:t>49</a:t>
            </a:fld>
            <a:endParaRPr lang="en-GB" dirty="0"/>
          </a:p>
        </p:txBody>
      </p:sp>
      <p:sp>
        <p:nvSpPr>
          <p:cNvPr id="5" name="Title 4">
            <a:extLst>
              <a:ext uri="{FF2B5EF4-FFF2-40B4-BE49-F238E27FC236}">
                <a16:creationId xmlns:a16="http://schemas.microsoft.com/office/drawing/2014/main" id="{88DBC80F-64DB-4BC1-AC9D-BAB9D16F212C}"/>
              </a:ext>
            </a:extLst>
          </p:cNvPr>
          <p:cNvSpPr>
            <a:spLocks noGrp="1"/>
          </p:cNvSpPr>
          <p:nvPr>
            <p:ph type="title"/>
          </p:nvPr>
        </p:nvSpPr>
        <p:spPr/>
        <p:txBody>
          <a:bodyPr/>
          <a:lstStyle/>
          <a:p>
            <a:r>
              <a:rPr lang="en-GB" dirty="0"/>
              <a:t>Definition of geographical regions</a:t>
            </a:r>
          </a:p>
        </p:txBody>
      </p:sp>
      <p:grpSp>
        <p:nvGrpSpPr>
          <p:cNvPr id="7" name="Group 6">
            <a:extLst>
              <a:ext uri="{FF2B5EF4-FFF2-40B4-BE49-F238E27FC236}">
                <a16:creationId xmlns:a16="http://schemas.microsoft.com/office/drawing/2014/main" id="{8E22D83B-856B-4BB1-89C8-6DD49881E647}"/>
              </a:ext>
            </a:extLst>
          </p:cNvPr>
          <p:cNvGrpSpPr/>
          <p:nvPr>
            <p:custDataLst>
              <p:tags r:id="rId1"/>
            </p:custDataLst>
          </p:nvPr>
        </p:nvGrpSpPr>
        <p:grpSpPr>
          <a:xfrm>
            <a:off x="542580" y="1789973"/>
            <a:ext cx="2288007" cy="2127984"/>
            <a:chOff x="504825" y="1841554"/>
            <a:chExt cx="2360613" cy="2195512"/>
          </a:xfrm>
          <a:solidFill>
            <a:srgbClr val="221F72"/>
          </a:solidFill>
        </p:grpSpPr>
        <p:sp>
          <p:nvSpPr>
            <p:cNvPr id="8" name="Freeform 293">
              <a:extLst>
                <a:ext uri="{FF2B5EF4-FFF2-40B4-BE49-F238E27FC236}">
                  <a16:creationId xmlns:a16="http://schemas.microsoft.com/office/drawing/2014/main" id="{3374A4B3-54BD-49C2-B65C-673AF2CA6B52}"/>
                </a:ext>
              </a:extLst>
            </p:cNvPr>
            <p:cNvSpPr>
              <a:spLocks noChangeAspect="1"/>
            </p:cNvSpPr>
            <p:nvPr/>
          </p:nvSpPr>
          <p:spPr bwMode="auto">
            <a:xfrm>
              <a:off x="1319213" y="3176641"/>
              <a:ext cx="101600" cy="66675"/>
            </a:xfrm>
            <a:custGeom>
              <a:avLst/>
              <a:gdLst>
                <a:gd name="T0" fmla="*/ 0 w 147"/>
                <a:gd name="T1" fmla="*/ 0 h 83"/>
                <a:gd name="T2" fmla="*/ 41280 w 147"/>
                <a:gd name="T3" fmla="*/ 46614 h 83"/>
                <a:gd name="T4" fmla="*/ 82533 w 147"/>
                <a:gd name="T5" fmla="*/ 93283 h 83"/>
                <a:gd name="T6" fmla="*/ 61920 w 147"/>
                <a:gd name="T7" fmla="*/ 93283 h 83"/>
                <a:gd name="T8" fmla="*/ 0 w 147"/>
                <a:gd name="T9" fmla="*/ 0 h 83"/>
                <a:gd name="T10" fmla="*/ 0 60000 65536"/>
                <a:gd name="T11" fmla="*/ 0 60000 65536"/>
                <a:gd name="T12" fmla="*/ 0 60000 65536"/>
                <a:gd name="T13" fmla="*/ 0 60000 65536"/>
                <a:gd name="T14" fmla="*/ 0 60000 65536"/>
                <a:gd name="T15" fmla="*/ 0 w 147"/>
                <a:gd name="T16" fmla="*/ 0 h 83"/>
                <a:gd name="T17" fmla="*/ 147 w 147"/>
                <a:gd name="T18" fmla="*/ 83 h 83"/>
              </a:gdLst>
              <a:ahLst/>
              <a:cxnLst>
                <a:cxn ang="T10">
                  <a:pos x="T0" y="T1"/>
                </a:cxn>
                <a:cxn ang="T11">
                  <a:pos x="T2" y="T3"/>
                </a:cxn>
                <a:cxn ang="T12">
                  <a:pos x="T4" y="T5"/>
                </a:cxn>
                <a:cxn ang="T13">
                  <a:pos x="T6" y="T7"/>
                </a:cxn>
                <a:cxn ang="T14">
                  <a:pos x="T8" y="T9"/>
                </a:cxn>
              </a:cxnLst>
              <a:rect l="T15" t="T16" r="T17" b="T18"/>
              <a:pathLst>
                <a:path w="147" h="83">
                  <a:moveTo>
                    <a:pt x="0" y="0"/>
                  </a:moveTo>
                  <a:lnTo>
                    <a:pt x="79" y="15"/>
                  </a:lnTo>
                  <a:lnTo>
                    <a:pt x="147" y="83"/>
                  </a:lnTo>
                  <a:lnTo>
                    <a:pt x="108" y="69"/>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 name="Freeform 294">
              <a:extLst>
                <a:ext uri="{FF2B5EF4-FFF2-40B4-BE49-F238E27FC236}">
                  <a16:creationId xmlns:a16="http://schemas.microsoft.com/office/drawing/2014/main" id="{60F19E17-28E5-494A-8591-733413C4152F}"/>
                </a:ext>
              </a:extLst>
            </p:cNvPr>
            <p:cNvSpPr>
              <a:spLocks noChangeAspect="1"/>
            </p:cNvSpPr>
            <p:nvPr/>
          </p:nvSpPr>
          <p:spPr bwMode="auto">
            <a:xfrm>
              <a:off x="1368425" y="2287641"/>
              <a:ext cx="212725" cy="155575"/>
            </a:xfrm>
            <a:custGeom>
              <a:avLst/>
              <a:gdLst>
                <a:gd name="T0" fmla="*/ 0 w 306"/>
                <a:gd name="T1" fmla="*/ 145893 h 191"/>
                <a:gd name="T2" fmla="*/ 20738 w 306"/>
                <a:gd name="T3" fmla="*/ 97243 h 191"/>
                <a:gd name="T4" fmla="*/ 41475 w 306"/>
                <a:gd name="T5" fmla="*/ 48650 h 191"/>
                <a:gd name="T6" fmla="*/ 20738 w 306"/>
                <a:gd name="T7" fmla="*/ 48650 h 191"/>
                <a:gd name="T8" fmla="*/ 62213 w 306"/>
                <a:gd name="T9" fmla="*/ 0 h 191"/>
                <a:gd name="T10" fmla="*/ 103688 w 306"/>
                <a:gd name="T11" fmla="*/ 48650 h 191"/>
                <a:gd name="T12" fmla="*/ 124398 w 306"/>
                <a:gd name="T13" fmla="*/ 48650 h 191"/>
                <a:gd name="T14" fmla="*/ 165873 w 306"/>
                <a:gd name="T15" fmla="*/ 48650 h 191"/>
                <a:gd name="T16" fmla="*/ 82950 w 306"/>
                <a:gd name="T17" fmla="*/ 97243 h 191"/>
                <a:gd name="T18" fmla="*/ 82950 w 306"/>
                <a:gd name="T19" fmla="*/ 145893 h 191"/>
                <a:gd name="T20" fmla="*/ 41475 w 306"/>
                <a:gd name="T21" fmla="*/ 145893 h 191"/>
                <a:gd name="T22" fmla="*/ 20738 w 306"/>
                <a:gd name="T23" fmla="*/ 145893 h 191"/>
                <a:gd name="T24" fmla="*/ 0 w 306"/>
                <a:gd name="T25" fmla="*/ 145893 h 1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6"/>
                <a:gd name="T40" fmla="*/ 0 h 191"/>
                <a:gd name="T41" fmla="*/ 306 w 306"/>
                <a:gd name="T42" fmla="*/ 191 h 1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6" h="191">
                  <a:moveTo>
                    <a:pt x="0" y="143"/>
                  </a:moveTo>
                  <a:lnTo>
                    <a:pt x="12" y="119"/>
                  </a:lnTo>
                  <a:lnTo>
                    <a:pt x="55" y="40"/>
                  </a:lnTo>
                  <a:lnTo>
                    <a:pt x="35" y="7"/>
                  </a:lnTo>
                  <a:lnTo>
                    <a:pt x="130" y="0"/>
                  </a:lnTo>
                  <a:lnTo>
                    <a:pt x="195" y="33"/>
                  </a:lnTo>
                  <a:lnTo>
                    <a:pt x="239" y="13"/>
                  </a:lnTo>
                  <a:lnTo>
                    <a:pt x="306" y="58"/>
                  </a:lnTo>
                  <a:lnTo>
                    <a:pt x="165" y="128"/>
                  </a:lnTo>
                  <a:lnTo>
                    <a:pt x="151" y="170"/>
                  </a:lnTo>
                  <a:lnTo>
                    <a:pt x="83" y="191"/>
                  </a:lnTo>
                  <a:lnTo>
                    <a:pt x="52" y="157"/>
                  </a:lnTo>
                  <a:lnTo>
                    <a:pt x="0" y="143"/>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 name="Freeform 295">
              <a:extLst>
                <a:ext uri="{FF2B5EF4-FFF2-40B4-BE49-F238E27FC236}">
                  <a16:creationId xmlns:a16="http://schemas.microsoft.com/office/drawing/2014/main" id="{B18BF18A-BC02-4100-B434-E72991D56DCD}"/>
                </a:ext>
              </a:extLst>
            </p:cNvPr>
            <p:cNvSpPr>
              <a:spLocks noChangeAspect="1"/>
            </p:cNvSpPr>
            <p:nvPr/>
          </p:nvSpPr>
          <p:spPr bwMode="auto">
            <a:xfrm>
              <a:off x="1427163" y="2143179"/>
              <a:ext cx="152400" cy="87312"/>
            </a:xfrm>
            <a:custGeom>
              <a:avLst/>
              <a:gdLst>
                <a:gd name="T0" fmla="*/ 0 w 217"/>
                <a:gd name="T1" fmla="*/ 93431 h 108"/>
                <a:gd name="T2" fmla="*/ 21599 w 217"/>
                <a:gd name="T3" fmla="*/ 93431 h 108"/>
                <a:gd name="T4" fmla="*/ 43198 w 217"/>
                <a:gd name="T5" fmla="*/ 93431 h 108"/>
                <a:gd name="T6" fmla="*/ 43198 w 217"/>
                <a:gd name="T7" fmla="*/ 93431 h 108"/>
                <a:gd name="T8" fmla="*/ 43198 w 217"/>
                <a:gd name="T9" fmla="*/ 93431 h 108"/>
                <a:gd name="T10" fmla="*/ 43198 w 217"/>
                <a:gd name="T11" fmla="*/ 93431 h 108"/>
                <a:gd name="T12" fmla="*/ 64797 w 217"/>
                <a:gd name="T13" fmla="*/ 93431 h 108"/>
                <a:gd name="T14" fmla="*/ 64797 w 217"/>
                <a:gd name="T15" fmla="*/ 46687 h 108"/>
                <a:gd name="T16" fmla="*/ 64797 w 217"/>
                <a:gd name="T17" fmla="*/ 46687 h 108"/>
                <a:gd name="T18" fmla="*/ 86367 w 217"/>
                <a:gd name="T19" fmla="*/ 93431 h 108"/>
                <a:gd name="T20" fmla="*/ 107967 w 217"/>
                <a:gd name="T21" fmla="*/ 46687 h 108"/>
                <a:gd name="T22" fmla="*/ 107967 w 217"/>
                <a:gd name="T23" fmla="*/ 46687 h 108"/>
                <a:gd name="T24" fmla="*/ 107967 w 217"/>
                <a:gd name="T25" fmla="*/ 46687 h 108"/>
                <a:gd name="T26" fmla="*/ 107967 w 217"/>
                <a:gd name="T27" fmla="*/ 0 h 108"/>
                <a:gd name="T28" fmla="*/ 64797 w 217"/>
                <a:gd name="T29" fmla="*/ 46687 h 108"/>
                <a:gd name="T30" fmla="*/ 0 w 217"/>
                <a:gd name="T31" fmla="*/ 93431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7"/>
                <a:gd name="T49" fmla="*/ 0 h 108"/>
                <a:gd name="T50" fmla="*/ 217 w 217"/>
                <a:gd name="T51" fmla="*/ 108 h 1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7" h="108">
                  <a:moveTo>
                    <a:pt x="0" y="82"/>
                  </a:moveTo>
                  <a:lnTo>
                    <a:pt x="51" y="98"/>
                  </a:lnTo>
                  <a:lnTo>
                    <a:pt x="62" y="81"/>
                  </a:lnTo>
                  <a:lnTo>
                    <a:pt x="74" y="108"/>
                  </a:lnTo>
                  <a:lnTo>
                    <a:pt x="96" y="96"/>
                  </a:lnTo>
                  <a:lnTo>
                    <a:pt x="92" y="71"/>
                  </a:lnTo>
                  <a:lnTo>
                    <a:pt x="116" y="86"/>
                  </a:lnTo>
                  <a:lnTo>
                    <a:pt x="129" y="47"/>
                  </a:lnTo>
                  <a:lnTo>
                    <a:pt x="147" y="45"/>
                  </a:lnTo>
                  <a:lnTo>
                    <a:pt x="156" y="79"/>
                  </a:lnTo>
                  <a:lnTo>
                    <a:pt x="203" y="52"/>
                  </a:lnTo>
                  <a:lnTo>
                    <a:pt x="187" y="23"/>
                  </a:lnTo>
                  <a:lnTo>
                    <a:pt x="217" y="16"/>
                  </a:lnTo>
                  <a:lnTo>
                    <a:pt x="186" y="0"/>
                  </a:lnTo>
                  <a:lnTo>
                    <a:pt x="106" y="16"/>
                  </a:lnTo>
                  <a:lnTo>
                    <a:pt x="0" y="82"/>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 name="Freeform 296">
              <a:extLst>
                <a:ext uri="{FF2B5EF4-FFF2-40B4-BE49-F238E27FC236}">
                  <a16:creationId xmlns:a16="http://schemas.microsoft.com/office/drawing/2014/main" id="{A568B8F8-3C38-4FB9-8111-549ACCC7F478}"/>
                </a:ext>
              </a:extLst>
            </p:cNvPr>
            <p:cNvSpPr>
              <a:spLocks noChangeAspect="1"/>
            </p:cNvSpPr>
            <p:nvPr/>
          </p:nvSpPr>
          <p:spPr bwMode="auto">
            <a:xfrm>
              <a:off x="1508125" y="2341616"/>
              <a:ext cx="368300" cy="209550"/>
            </a:xfrm>
            <a:custGeom>
              <a:avLst/>
              <a:gdLst>
                <a:gd name="T0" fmla="*/ 0 w 528"/>
                <a:gd name="T1" fmla="*/ 94420 h 259"/>
                <a:gd name="T2" fmla="*/ 21200 w 528"/>
                <a:gd name="T3" fmla="*/ 47238 h 259"/>
                <a:gd name="T4" fmla="*/ 21200 w 528"/>
                <a:gd name="T5" fmla="*/ 47238 h 259"/>
                <a:gd name="T6" fmla="*/ 42429 w 528"/>
                <a:gd name="T7" fmla="*/ 47238 h 259"/>
                <a:gd name="T8" fmla="*/ 63629 w 528"/>
                <a:gd name="T9" fmla="*/ 0 h 259"/>
                <a:gd name="T10" fmla="*/ 63629 w 528"/>
                <a:gd name="T11" fmla="*/ 47238 h 259"/>
                <a:gd name="T12" fmla="*/ 63629 w 528"/>
                <a:gd name="T13" fmla="*/ 47238 h 259"/>
                <a:gd name="T14" fmla="*/ 84829 w 528"/>
                <a:gd name="T15" fmla="*/ 47238 h 259"/>
                <a:gd name="T16" fmla="*/ 106058 w 528"/>
                <a:gd name="T17" fmla="*/ 47238 h 259"/>
                <a:gd name="T18" fmla="*/ 106058 w 528"/>
                <a:gd name="T19" fmla="*/ 47238 h 259"/>
                <a:gd name="T20" fmla="*/ 127258 w 528"/>
                <a:gd name="T21" fmla="*/ 47238 h 259"/>
                <a:gd name="T22" fmla="*/ 127258 w 528"/>
                <a:gd name="T23" fmla="*/ 47238 h 259"/>
                <a:gd name="T24" fmla="*/ 127258 w 528"/>
                <a:gd name="T25" fmla="*/ 47238 h 259"/>
                <a:gd name="T26" fmla="*/ 169686 w 528"/>
                <a:gd name="T27" fmla="*/ 94420 h 259"/>
                <a:gd name="T28" fmla="*/ 190887 w 528"/>
                <a:gd name="T29" fmla="*/ 94420 h 259"/>
                <a:gd name="T30" fmla="*/ 169686 w 528"/>
                <a:gd name="T31" fmla="*/ 47238 h 259"/>
                <a:gd name="T32" fmla="*/ 190887 w 528"/>
                <a:gd name="T33" fmla="*/ 47238 h 259"/>
                <a:gd name="T34" fmla="*/ 212087 w 528"/>
                <a:gd name="T35" fmla="*/ 47238 h 259"/>
                <a:gd name="T36" fmla="*/ 212087 w 528"/>
                <a:gd name="T37" fmla="*/ 94420 h 259"/>
                <a:gd name="T38" fmla="*/ 275716 w 528"/>
                <a:gd name="T39" fmla="*/ 141659 h 259"/>
                <a:gd name="T40" fmla="*/ 275716 w 528"/>
                <a:gd name="T41" fmla="*/ 188841 h 259"/>
                <a:gd name="T42" fmla="*/ 254516 w 528"/>
                <a:gd name="T43" fmla="*/ 141659 h 259"/>
                <a:gd name="T44" fmla="*/ 254516 w 528"/>
                <a:gd name="T45" fmla="*/ 188841 h 259"/>
                <a:gd name="T46" fmla="*/ 275716 w 528"/>
                <a:gd name="T47" fmla="*/ 188841 h 259"/>
                <a:gd name="T48" fmla="*/ 254516 w 528"/>
                <a:gd name="T49" fmla="*/ 188841 h 259"/>
                <a:gd name="T50" fmla="*/ 212087 w 528"/>
                <a:gd name="T51" fmla="*/ 188841 h 259"/>
                <a:gd name="T52" fmla="*/ 190887 w 528"/>
                <a:gd name="T53" fmla="*/ 188841 h 259"/>
                <a:gd name="T54" fmla="*/ 148458 w 528"/>
                <a:gd name="T55" fmla="*/ 188841 h 259"/>
                <a:gd name="T56" fmla="*/ 84829 w 528"/>
                <a:gd name="T57" fmla="*/ 236079 h 259"/>
                <a:gd name="T58" fmla="*/ 63629 w 528"/>
                <a:gd name="T59" fmla="*/ 188841 h 259"/>
                <a:gd name="T60" fmla="*/ 42429 w 528"/>
                <a:gd name="T61" fmla="*/ 188841 h 259"/>
                <a:gd name="T62" fmla="*/ 21200 w 528"/>
                <a:gd name="T63" fmla="*/ 141659 h 259"/>
                <a:gd name="T64" fmla="*/ 106058 w 528"/>
                <a:gd name="T65" fmla="*/ 141659 h 259"/>
                <a:gd name="T66" fmla="*/ 21200 w 528"/>
                <a:gd name="T67" fmla="*/ 141659 h 259"/>
                <a:gd name="T68" fmla="*/ 21200 w 528"/>
                <a:gd name="T69" fmla="*/ 94420 h 259"/>
                <a:gd name="T70" fmla="*/ 63629 w 528"/>
                <a:gd name="T71" fmla="*/ 94420 h 259"/>
                <a:gd name="T72" fmla="*/ 21200 w 528"/>
                <a:gd name="T73" fmla="*/ 94420 h 259"/>
                <a:gd name="T74" fmla="*/ 21200 w 528"/>
                <a:gd name="T75" fmla="*/ 94420 h 259"/>
                <a:gd name="T76" fmla="*/ 0 w 528"/>
                <a:gd name="T77" fmla="*/ 94420 h 2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8"/>
                <a:gd name="T118" fmla="*/ 0 h 259"/>
                <a:gd name="T119" fmla="*/ 528 w 528"/>
                <a:gd name="T120" fmla="*/ 259 h 25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8" h="259">
                  <a:moveTo>
                    <a:pt x="0" y="84"/>
                  </a:moveTo>
                  <a:lnTo>
                    <a:pt x="26" y="62"/>
                  </a:lnTo>
                  <a:lnTo>
                    <a:pt x="13" y="51"/>
                  </a:lnTo>
                  <a:lnTo>
                    <a:pt x="75" y="14"/>
                  </a:lnTo>
                  <a:lnTo>
                    <a:pt x="129" y="0"/>
                  </a:lnTo>
                  <a:lnTo>
                    <a:pt x="145" y="27"/>
                  </a:lnTo>
                  <a:lnTo>
                    <a:pt x="128" y="43"/>
                  </a:lnTo>
                  <a:lnTo>
                    <a:pt x="173" y="20"/>
                  </a:lnTo>
                  <a:lnTo>
                    <a:pt x="225" y="38"/>
                  </a:lnTo>
                  <a:lnTo>
                    <a:pt x="207" y="58"/>
                  </a:lnTo>
                  <a:lnTo>
                    <a:pt x="266" y="45"/>
                  </a:lnTo>
                  <a:lnTo>
                    <a:pt x="251" y="23"/>
                  </a:lnTo>
                  <a:lnTo>
                    <a:pt x="273" y="26"/>
                  </a:lnTo>
                  <a:lnTo>
                    <a:pt x="320" y="95"/>
                  </a:lnTo>
                  <a:lnTo>
                    <a:pt x="337" y="78"/>
                  </a:lnTo>
                  <a:lnTo>
                    <a:pt x="319" y="3"/>
                  </a:lnTo>
                  <a:lnTo>
                    <a:pt x="357" y="4"/>
                  </a:lnTo>
                  <a:lnTo>
                    <a:pt x="399" y="30"/>
                  </a:lnTo>
                  <a:lnTo>
                    <a:pt x="423" y="126"/>
                  </a:lnTo>
                  <a:lnTo>
                    <a:pt x="528" y="171"/>
                  </a:lnTo>
                  <a:lnTo>
                    <a:pt x="527" y="197"/>
                  </a:lnTo>
                  <a:lnTo>
                    <a:pt x="500" y="185"/>
                  </a:lnTo>
                  <a:lnTo>
                    <a:pt x="467" y="202"/>
                  </a:lnTo>
                  <a:lnTo>
                    <a:pt x="513" y="224"/>
                  </a:lnTo>
                  <a:lnTo>
                    <a:pt x="472" y="245"/>
                  </a:lnTo>
                  <a:lnTo>
                    <a:pt x="402" y="234"/>
                  </a:lnTo>
                  <a:lnTo>
                    <a:pt x="363" y="208"/>
                  </a:lnTo>
                  <a:lnTo>
                    <a:pt x="276" y="252"/>
                  </a:lnTo>
                  <a:lnTo>
                    <a:pt x="169" y="259"/>
                  </a:lnTo>
                  <a:lnTo>
                    <a:pt x="146" y="218"/>
                  </a:lnTo>
                  <a:lnTo>
                    <a:pt x="87" y="215"/>
                  </a:lnTo>
                  <a:lnTo>
                    <a:pt x="45" y="181"/>
                  </a:lnTo>
                  <a:lnTo>
                    <a:pt x="200" y="159"/>
                  </a:lnTo>
                  <a:lnTo>
                    <a:pt x="41" y="149"/>
                  </a:lnTo>
                  <a:lnTo>
                    <a:pt x="20" y="127"/>
                  </a:lnTo>
                  <a:lnTo>
                    <a:pt x="102" y="102"/>
                  </a:lnTo>
                  <a:lnTo>
                    <a:pt x="26" y="106"/>
                  </a:lnTo>
                  <a:lnTo>
                    <a:pt x="31" y="95"/>
                  </a:lnTo>
                  <a:lnTo>
                    <a:pt x="0" y="84"/>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 name="Freeform 297">
              <a:extLst>
                <a:ext uri="{FF2B5EF4-FFF2-40B4-BE49-F238E27FC236}">
                  <a16:creationId xmlns:a16="http://schemas.microsoft.com/office/drawing/2014/main" id="{86149082-3FC1-44EC-9135-BFD8EFAD39B2}"/>
                </a:ext>
              </a:extLst>
            </p:cNvPr>
            <p:cNvSpPr>
              <a:spLocks noChangeAspect="1"/>
            </p:cNvSpPr>
            <p:nvPr/>
          </p:nvSpPr>
          <p:spPr bwMode="auto">
            <a:xfrm>
              <a:off x="1535113" y="2178104"/>
              <a:ext cx="250825" cy="114300"/>
            </a:xfrm>
            <a:custGeom>
              <a:avLst/>
              <a:gdLst>
                <a:gd name="T0" fmla="*/ 0 w 359"/>
                <a:gd name="T1" fmla="*/ 43979 h 143"/>
                <a:gd name="T2" fmla="*/ 21261 w 359"/>
                <a:gd name="T3" fmla="*/ 43979 h 143"/>
                <a:gd name="T4" fmla="*/ 42493 w 359"/>
                <a:gd name="T5" fmla="*/ 43979 h 143"/>
                <a:gd name="T6" fmla="*/ 21261 w 359"/>
                <a:gd name="T7" fmla="*/ 43979 h 143"/>
                <a:gd name="T8" fmla="*/ 42493 w 359"/>
                <a:gd name="T9" fmla="*/ 0 h 143"/>
                <a:gd name="T10" fmla="*/ 21261 w 359"/>
                <a:gd name="T11" fmla="*/ 0 h 143"/>
                <a:gd name="T12" fmla="*/ 21261 w 359"/>
                <a:gd name="T13" fmla="*/ 0 h 143"/>
                <a:gd name="T14" fmla="*/ 42493 w 359"/>
                <a:gd name="T15" fmla="*/ 0 h 143"/>
                <a:gd name="T16" fmla="*/ 21261 w 359"/>
                <a:gd name="T17" fmla="*/ 0 h 143"/>
                <a:gd name="T18" fmla="*/ 42493 w 359"/>
                <a:gd name="T19" fmla="*/ 0 h 143"/>
                <a:gd name="T20" fmla="*/ 84986 w 359"/>
                <a:gd name="T21" fmla="*/ 0 h 143"/>
                <a:gd name="T22" fmla="*/ 106246 w 359"/>
                <a:gd name="T23" fmla="*/ 43979 h 143"/>
                <a:gd name="T24" fmla="*/ 127479 w 359"/>
                <a:gd name="T25" fmla="*/ 43979 h 143"/>
                <a:gd name="T26" fmla="*/ 106246 w 359"/>
                <a:gd name="T27" fmla="*/ 0 h 143"/>
                <a:gd name="T28" fmla="*/ 127479 w 359"/>
                <a:gd name="T29" fmla="*/ 0 h 143"/>
                <a:gd name="T30" fmla="*/ 106246 w 359"/>
                <a:gd name="T31" fmla="*/ 0 h 143"/>
                <a:gd name="T32" fmla="*/ 127479 w 359"/>
                <a:gd name="T33" fmla="*/ 0 h 143"/>
                <a:gd name="T34" fmla="*/ 148739 w 359"/>
                <a:gd name="T35" fmla="*/ 0 h 143"/>
                <a:gd name="T36" fmla="*/ 127479 w 359"/>
                <a:gd name="T37" fmla="*/ 0 h 143"/>
                <a:gd name="T38" fmla="*/ 169972 w 359"/>
                <a:gd name="T39" fmla="*/ 0 h 143"/>
                <a:gd name="T40" fmla="*/ 148739 w 359"/>
                <a:gd name="T41" fmla="*/ 43979 h 143"/>
                <a:gd name="T42" fmla="*/ 169972 w 359"/>
                <a:gd name="T43" fmla="*/ 43979 h 143"/>
                <a:gd name="T44" fmla="*/ 191232 w 359"/>
                <a:gd name="T45" fmla="*/ 0 h 143"/>
                <a:gd name="T46" fmla="*/ 191232 w 359"/>
                <a:gd name="T47" fmla="*/ 43979 h 143"/>
                <a:gd name="T48" fmla="*/ 191232 w 359"/>
                <a:gd name="T49" fmla="*/ 43979 h 143"/>
                <a:gd name="T50" fmla="*/ 127479 w 359"/>
                <a:gd name="T51" fmla="*/ 43979 h 143"/>
                <a:gd name="T52" fmla="*/ 63754 w 359"/>
                <a:gd name="T53" fmla="*/ 88011 h 143"/>
                <a:gd name="T54" fmla="*/ 42493 w 359"/>
                <a:gd name="T55" fmla="*/ 43979 h 143"/>
                <a:gd name="T56" fmla="*/ 106246 w 359"/>
                <a:gd name="T57" fmla="*/ 43979 h 143"/>
                <a:gd name="T58" fmla="*/ 63754 w 359"/>
                <a:gd name="T59" fmla="*/ 43979 h 143"/>
                <a:gd name="T60" fmla="*/ 63754 w 359"/>
                <a:gd name="T61" fmla="*/ 43979 h 143"/>
                <a:gd name="T62" fmla="*/ 42493 w 359"/>
                <a:gd name="T63" fmla="*/ 43979 h 143"/>
                <a:gd name="T64" fmla="*/ 21261 w 359"/>
                <a:gd name="T65" fmla="*/ 43979 h 143"/>
                <a:gd name="T66" fmla="*/ 0 w 359"/>
                <a:gd name="T67" fmla="*/ 43979 h 1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9"/>
                <a:gd name="T103" fmla="*/ 0 h 143"/>
                <a:gd name="T104" fmla="*/ 359 w 359"/>
                <a:gd name="T105" fmla="*/ 143 h 1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9" h="143">
                  <a:moveTo>
                    <a:pt x="0" y="93"/>
                  </a:moveTo>
                  <a:lnTo>
                    <a:pt x="13" y="83"/>
                  </a:lnTo>
                  <a:lnTo>
                    <a:pt x="75" y="69"/>
                  </a:lnTo>
                  <a:lnTo>
                    <a:pt x="13" y="72"/>
                  </a:lnTo>
                  <a:lnTo>
                    <a:pt x="85" y="58"/>
                  </a:lnTo>
                  <a:lnTo>
                    <a:pt x="27" y="58"/>
                  </a:lnTo>
                  <a:lnTo>
                    <a:pt x="32" y="42"/>
                  </a:lnTo>
                  <a:lnTo>
                    <a:pt x="88" y="41"/>
                  </a:lnTo>
                  <a:lnTo>
                    <a:pt x="49" y="37"/>
                  </a:lnTo>
                  <a:lnTo>
                    <a:pt x="78" y="23"/>
                  </a:lnTo>
                  <a:lnTo>
                    <a:pt x="152" y="41"/>
                  </a:lnTo>
                  <a:lnTo>
                    <a:pt x="187" y="76"/>
                  </a:lnTo>
                  <a:lnTo>
                    <a:pt x="255" y="79"/>
                  </a:lnTo>
                  <a:lnTo>
                    <a:pt x="228" y="58"/>
                  </a:lnTo>
                  <a:lnTo>
                    <a:pt x="244" y="44"/>
                  </a:lnTo>
                  <a:lnTo>
                    <a:pt x="214" y="27"/>
                  </a:lnTo>
                  <a:lnTo>
                    <a:pt x="261" y="0"/>
                  </a:lnTo>
                  <a:lnTo>
                    <a:pt x="282" y="31"/>
                  </a:lnTo>
                  <a:lnTo>
                    <a:pt x="268" y="45"/>
                  </a:lnTo>
                  <a:lnTo>
                    <a:pt x="295" y="50"/>
                  </a:lnTo>
                  <a:lnTo>
                    <a:pt x="284" y="67"/>
                  </a:lnTo>
                  <a:lnTo>
                    <a:pt x="318" y="71"/>
                  </a:lnTo>
                  <a:lnTo>
                    <a:pt x="337" y="48"/>
                  </a:lnTo>
                  <a:lnTo>
                    <a:pt x="359" y="74"/>
                  </a:lnTo>
                  <a:lnTo>
                    <a:pt x="340" y="108"/>
                  </a:lnTo>
                  <a:lnTo>
                    <a:pt x="264" y="105"/>
                  </a:lnTo>
                  <a:lnTo>
                    <a:pt x="145" y="143"/>
                  </a:lnTo>
                  <a:lnTo>
                    <a:pt x="97" y="123"/>
                  </a:lnTo>
                  <a:lnTo>
                    <a:pt x="197" y="91"/>
                  </a:lnTo>
                  <a:lnTo>
                    <a:pt x="111" y="110"/>
                  </a:lnTo>
                  <a:lnTo>
                    <a:pt x="126" y="85"/>
                  </a:lnTo>
                  <a:lnTo>
                    <a:pt x="83" y="112"/>
                  </a:lnTo>
                  <a:lnTo>
                    <a:pt x="32" y="105"/>
                  </a:lnTo>
                  <a:lnTo>
                    <a:pt x="0" y="93"/>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3" name="Freeform 298">
              <a:extLst>
                <a:ext uri="{FF2B5EF4-FFF2-40B4-BE49-F238E27FC236}">
                  <a16:creationId xmlns:a16="http://schemas.microsoft.com/office/drawing/2014/main" id="{76E3C702-BC55-406F-B20C-D99F2F4CD410}"/>
                </a:ext>
              </a:extLst>
            </p:cNvPr>
            <p:cNvSpPr>
              <a:spLocks noChangeAspect="1"/>
            </p:cNvSpPr>
            <p:nvPr/>
          </p:nvSpPr>
          <p:spPr bwMode="auto">
            <a:xfrm>
              <a:off x="1785938" y="2055866"/>
              <a:ext cx="130175" cy="71437"/>
            </a:xfrm>
            <a:custGeom>
              <a:avLst/>
              <a:gdLst>
                <a:gd name="T0" fmla="*/ 0 w 185"/>
                <a:gd name="T1" fmla="*/ 0 h 89"/>
                <a:gd name="T2" fmla="*/ 22303 w 185"/>
                <a:gd name="T3" fmla="*/ 0 h 89"/>
                <a:gd name="T4" fmla="*/ 44634 w 185"/>
                <a:gd name="T5" fmla="*/ 0 h 89"/>
                <a:gd name="T6" fmla="*/ 22303 w 185"/>
                <a:gd name="T7" fmla="*/ 0 h 89"/>
                <a:gd name="T8" fmla="*/ 44634 w 185"/>
                <a:gd name="T9" fmla="*/ 0 h 89"/>
                <a:gd name="T10" fmla="*/ 22303 w 185"/>
                <a:gd name="T11" fmla="*/ 0 h 89"/>
                <a:gd name="T12" fmla="*/ 44634 w 185"/>
                <a:gd name="T13" fmla="*/ 44372 h 89"/>
                <a:gd name="T14" fmla="*/ 111542 w 185"/>
                <a:gd name="T15" fmla="*/ 44372 h 89"/>
                <a:gd name="T16" fmla="*/ 89239 w 185"/>
                <a:gd name="T17" fmla="*/ 0 h 89"/>
                <a:gd name="T18" fmla="*/ 44634 w 185"/>
                <a:gd name="T19" fmla="*/ 0 h 89"/>
                <a:gd name="T20" fmla="*/ 44634 w 185"/>
                <a:gd name="T21" fmla="*/ 0 h 89"/>
                <a:gd name="T22" fmla="*/ 44634 w 185"/>
                <a:gd name="T23" fmla="*/ 0 h 89"/>
                <a:gd name="T24" fmla="*/ 0 w 185"/>
                <a:gd name="T25" fmla="*/ 0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5"/>
                <a:gd name="T40" fmla="*/ 0 h 89"/>
                <a:gd name="T41" fmla="*/ 185 w 185"/>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5" h="89">
                  <a:moveTo>
                    <a:pt x="0" y="0"/>
                  </a:moveTo>
                  <a:lnTo>
                    <a:pt x="15" y="31"/>
                  </a:lnTo>
                  <a:lnTo>
                    <a:pt x="60" y="31"/>
                  </a:lnTo>
                  <a:lnTo>
                    <a:pt x="45" y="38"/>
                  </a:lnTo>
                  <a:lnTo>
                    <a:pt x="56" y="50"/>
                  </a:lnTo>
                  <a:lnTo>
                    <a:pt x="17" y="54"/>
                  </a:lnTo>
                  <a:lnTo>
                    <a:pt x="82" y="67"/>
                  </a:lnTo>
                  <a:lnTo>
                    <a:pt x="185" y="89"/>
                  </a:lnTo>
                  <a:lnTo>
                    <a:pt x="169" y="37"/>
                  </a:lnTo>
                  <a:lnTo>
                    <a:pt x="94" y="7"/>
                  </a:lnTo>
                  <a:lnTo>
                    <a:pt x="70" y="20"/>
                  </a:lnTo>
                  <a:lnTo>
                    <a:pt x="62" y="0"/>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 name="Freeform 299">
              <a:extLst>
                <a:ext uri="{FF2B5EF4-FFF2-40B4-BE49-F238E27FC236}">
                  <a16:creationId xmlns:a16="http://schemas.microsoft.com/office/drawing/2014/main" id="{F22CE5C3-56DE-422C-9201-6F99F270ECD3}"/>
                </a:ext>
              </a:extLst>
            </p:cNvPr>
            <p:cNvSpPr>
              <a:spLocks noChangeAspect="1"/>
            </p:cNvSpPr>
            <p:nvPr/>
          </p:nvSpPr>
          <p:spPr bwMode="auto">
            <a:xfrm>
              <a:off x="1846263" y="2192391"/>
              <a:ext cx="103188" cy="74612"/>
            </a:xfrm>
            <a:custGeom>
              <a:avLst/>
              <a:gdLst>
                <a:gd name="T0" fmla="*/ 0 w 149"/>
                <a:gd name="T1" fmla="*/ 53977 h 90"/>
                <a:gd name="T2" fmla="*/ 20755 w 149"/>
                <a:gd name="T3" fmla="*/ 53977 h 90"/>
                <a:gd name="T4" fmla="*/ 20755 w 149"/>
                <a:gd name="T5" fmla="*/ 53977 h 90"/>
                <a:gd name="T6" fmla="*/ 20755 w 149"/>
                <a:gd name="T7" fmla="*/ 53977 h 90"/>
                <a:gd name="T8" fmla="*/ 20755 w 149"/>
                <a:gd name="T9" fmla="*/ 53977 h 90"/>
                <a:gd name="T10" fmla="*/ 41511 w 149"/>
                <a:gd name="T11" fmla="*/ 53977 h 90"/>
                <a:gd name="T12" fmla="*/ 20755 w 149"/>
                <a:gd name="T13" fmla="*/ 53977 h 90"/>
                <a:gd name="T14" fmla="*/ 62266 w 149"/>
                <a:gd name="T15" fmla="*/ 0 h 90"/>
                <a:gd name="T16" fmla="*/ 83021 w 149"/>
                <a:gd name="T17" fmla="*/ 107954 h 90"/>
                <a:gd name="T18" fmla="*/ 62266 w 149"/>
                <a:gd name="T19" fmla="*/ 53977 h 90"/>
                <a:gd name="T20" fmla="*/ 62266 w 149"/>
                <a:gd name="T21" fmla="*/ 107954 h 90"/>
                <a:gd name="T22" fmla="*/ 41511 w 149"/>
                <a:gd name="T23" fmla="*/ 107954 h 90"/>
                <a:gd name="T24" fmla="*/ 41511 w 149"/>
                <a:gd name="T25" fmla="*/ 107954 h 90"/>
                <a:gd name="T26" fmla="*/ 20755 w 149"/>
                <a:gd name="T27" fmla="*/ 107954 h 90"/>
                <a:gd name="T28" fmla="*/ 62266 w 149"/>
                <a:gd name="T29" fmla="*/ 53977 h 90"/>
                <a:gd name="T30" fmla="*/ 0 w 149"/>
                <a:gd name="T31" fmla="*/ 5397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9"/>
                <a:gd name="T49" fmla="*/ 0 h 90"/>
                <a:gd name="T50" fmla="*/ 149 w 149"/>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9" h="90">
                  <a:moveTo>
                    <a:pt x="0" y="59"/>
                  </a:moveTo>
                  <a:lnTo>
                    <a:pt x="17" y="38"/>
                  </a:lnTo>
                  <a:lnTo>
                    <a:pt x="44" y="41"/>
                  </a:lnTo>
                  <a:lnTo>
                    <a:pt x="8" y="20"/>
                  </a:lnTo>
                  <a:lnTo>
                    <a:pt x="17" y="7"/>
                  </a:lnTo>
                  <a:lnTo>
                    <a:pt x="78" y="35"/>
                  </a:lnTo>
                  <a:lnTo>
                    <a:pt x="44" y="4"/>
                  </a:lnTo>
                  <a:lnTo>
                    <a:pt x="133" y="0"/>
                  </a:lnTo>
                  <a:lnTo>
                    <a:pt x="149" y="66"/>
                  </a:lnTo>
                  <a:lnTo>
                    <a:pt x="130" y="55"/>
                  </a:lnTo>
                  <a:lnTo>
                    <a:pt x="129" y="90"/>
                  </a:lnTo>
                  <a:lnTo>
                    <a:pt x="58" y="88"/>
                  </a:lnTo>
                  <a:lnTo>
                    <a:pt x="72" y="78"/>
                  </a:lnTo>
                  <a:lnTo>
                    <a:pt x="52" y="65"/>
                  </a:lnTo>
                  <a:lnTo>
                    <a:pt x="103" y="47"/>
                  </a:lnTo>
                  <a:lnTo>
                    <a:pt x="0" y="59"/>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 name="Freeform 300">
              <a:extLst>
                <a:ext uri="{FF2B5EF4-FFF2-40B4-BE49-F238E27FC236}">
                  <a16:creationId xmlns:a16="http://schemas.microsoft.com/office/drawing/2014/main" id="{8B35DF00-27A0-49EC-B0FF-50812BFDA107}"/>
                </a:ext>
              </a:extLst>
            </p:cNvPr>
            <p:cNvSpPr>
              <a:spLocks noChangeAspect="1"/>
            </p:cNvSpPr>
            <p:nvPr/>
          </p:nvSpPr>
          <p:spPr bwMode="auto">
            <a:xfrm>
              <a:off x="1847850" y="2319391"/>
              <a:ext cx="123825" cy="115887"/>
            </a:xfrm>
            <a:custGeom>
              <a:avLst/>
              <a:gdLst>
                <a:gd name="T0" fmla="*/ 0 w 175"/>
                <a:gd name="T1" fmla="*/ 95623 h 143"/>
                <a:gd name="T2" fmla="*/ 22556 w 175"/>
                <a:gd name="T3" fmla="*/ 47811 h 143"/>
                <a:gd name="T4" fmla="*/ 45111 w 175"/>
                <a:gd name="T5" fmla="*/ 47811 h 143"/>
                <a:gd name="T6" fmla="*/ 45111 w 175"/>
                <a:gd name="T7" fmla="*/ 47811 h 143"/>
                <a:gd name="T8" fmla="*/ 45111 w 175"/>
                <a:gd name="T9" fmla="*/ 47811 h 143"/>
                <a:gd name="T10" fmla="*/ 22556 w 175"/>
                <a:gd name="T11" fmla="*/ 47811 h 143"/>
                <a:gd name="T12" fmla="*/ 45111 w 175"/>
                <a:gd name="T13" fmla="*/ 47811 h 143"/>
                <a:gd name="T14" fmla="*/ 22556 w 175"/>
                <a:gd name="T15" fmla="*/ 47811 h 143"/>
                <a:gd name="T16" fmla="*/ 90223 w 175"/>
                <a:gd name="T17" fmla="*/ 0 h 143"/>
                <a:gd name="T18" fmla="*/ 90223 w 175"/>
                <a:gd name="T19" fmla="*/ 47811 h 143"/>
                <a:gd name="T20" fmla="*/ 67667 w 175"/>
                <a:gd name="T21" fmla="*/ 47811 h 143"/>
                <a:gd name="T22" fmla="*/ 90223 w 175"/>
                <a:gd name="T23" fmla="*/ 47811 h 143"/>
                <a:gd name="T24" fmla="*/ 90223 w 175"/>
                <a:gd name="T25" fmla="*/ 95623 h 143"/>
                <a:gd name="T26" fmla="*/ 67667 w 175"/>
                <a:gd name="T27" fmla="*/ 143435 h 143"/>
                <a:gd name="T28" fmla="*/ 45111 w 175"/>
                <a:gd name="T29" fmla="*/ 95623 h 143"/>
                <a:gd name="T30" fmla="*/ 0 w 175"/>
                <a:gd name="T31" fmla="*/ 95623 h 1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5"/>
                <a:gd name="T49" fmla="*/ 0 h 143"/>
                <a:gd name="T50" fmla="*/ 175 w 175"/>
                <a:gd name="T51" fmla="*/ 143 h 1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5" h="143">
                  <a:moveTo>
                    <a:pt x="0" y="73"/>
                  </a:moveTo>
                  <a:lnTo>
                    <a:pt x="10" y="54"/>
                  </a:lnTo>
                  <a:lnTo>
                    <a:pt x="68" y="64"/>
                  </a:lnTo>
                  <a:lnTo>
                    <a:pt x="58" y="41"/>
                  </a:lnTo>
                  <a:lnTo>
                    <a:pt x="75" y="43"/>
                  </a:lnTo>
                  <a:lnTo>
                    <a:pt x="35" y="32"/>
                  </a:lnTo>
                  <a:lnTo>
                    <a:pt x="55" y="24"/>
                  </a:lnTo>
                  <a:lnTo>
                    <a:pt x="37" y="13"/>
                  </a:lnTo>
                  <a:lnTo>
                    <a:pt x="148" y="0"/>
                  </a:lnTo>
                  <a:lnTo>
                    <a:pt x="151" y="33"/>
                  </a:lnTo>
                  <a:lnTo>
                    <a:pt x="117" y="58"/>
                  </a:lnTo>
                  <a:lnTo>
                    <a:pt x="168" y="64"/>
                  </a:lnTo>
                  <a:lnTo>
                    <a:pt x="175" y="116"/>
                  </a:lnTo>
                  <a:lnTo>
                    <a:pt x="99" y="143"/>
                  </a:lnTo>
                  <a:lnTo>
                    <a:pt x="68" y="102"/>
                  </a:lnTo>
                  <a:lnTo>
                    <a:pt x="0" y="73"/>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 name="Freeform 301">
              <a:extLst>
                <a:ext uri="{FF2B5EF4-FFF2-40B4-BE49-F238E27FC236}">
                  <a16:creationId xmlns:a16="http://schemas.microsoft.com/office/drawing/2014/main" id="{25EE205C-693B-4D12-A4F5-514F4964B44D}"/>
                </a:ext>
              </a:extLst>
            </p:cNvPr>
            <p:cNvSpPr>
              <a:spLocks noChangeAspect="1"/>
            </p:cNvSpPr>
            <p:nvPr/>
          </p:nvSpPr>
          <p:spPr bwMode="auto">
            <a:xfrm>
              <a:off x="1931988" y="2074916"/>
              <a:ext cx="74613" cy="57150"/>
            </a:xfrm>
            <a:custGeom>
              <a:avLst/>
              <a:gdLst>
                <a:gd name="T0" fmla="*/ 0 w 105"/>
                <a:gd name="T1" fmla="*/ 0 h 72"/>
                <a:gd name="T2" fmla="*/ 23748 w 105"/>
                <a:gd name="T3" fmla="*/ 43383 h 72"/>
                <a:gd name="T4" fmla="*/ 23748 w 105"/>
                <a:gd name="T5" fmla="*/ 43383 h 72"/>
                <a:gd name="T6" fmla="*/ 23748 w 105"/>
                <a:gd name="T7" fmla="*/ 43383 h 72"/>
                <a:gd name="T8" fmla="*/ 23748 w 105"/>
                <a:gd name="T9" fmla="*/ 43383 h 72"/>
                <a:gd name="T10" fmla="*/ 71274 w 105"/>
                <a:gd name="T11" fmla="*/ 43383 h 72"/>
                <a:gd name="T12" fmla="*/ 71274 w 105"/>
                <a:gd name="T13" fmla="*/ 43383 h 72"/>
                <a:gd name="T14" fmla="*/ 0 w 105"/>
                <a:gd name="T15" fmla="*/ 0 h 72"/>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72"/>
                <a:gd name="T26" fmla="*/ 105 w 105"/>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72">
                  <a:moveTo>
                    <a:pt x="0" y="0"/>
                  </a:moveTo>
                  <a:lnTo>
                    <a:pt x="13" y="44"/>
                  </a:lnTo>
                  <a:lnTo>
                    <a:pt x="44" y="46"/>
                  </a:lnTo>
                  <a:lnTo>
                    <a:pt x="15" y="51"/>
                  </a:lnTo>
                  <a:lnTo>
                    <a:pt x="30" y="72"/>
                  </a:lnTo>
                  <a:lnTo>
                    <a:pt x="96" y="61"/>
                  </a:lnTo>
                  <a:lnTo>
                    <a:pt x="105" y="35"/>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 name="Freeform 302">
              <a:extLst>
                <a:ext uri="{FF2B5EF4-FFF2-40B4-BE49-F238E27FC236}">
                  <a16:creationId xmlns:a16="http://schemas.microsoft.com/office/drawing/2014/main" id="{FF0FCDA4-C9C2-4A84-A9D8-EF1959D396C4}"/>
                </a:ext>
              </a:extLst>
            </p:cNvPr>
            <p:cNvSpPr>
              <a:spLocks noChangeAspect="1"/>
            </p:cNvSpPr>
            <p:nvPr/>
          </p:nvSpPr>
          <p:spPr bwMode="auto">
            <a:xfrm>
              <a:off x="1960563" y="2165404"/>
              <a:ext cx="350838" cy="127000"/>
            </a:xfrm>
            <a:custGeom>
              <a:avLst/>
              <a:gdLst>
                <a:gd name="T0" fmla="*/ 0 w 505"/>
                <a:gd name="T1" fmla="*/ 0 h 159"/>
                <a:gd name="T2" fmla="*/ 20951 w 505"/>
                <a:gd name="T3" fmla="*/ 0 h 159"/>
                <a:gd name="T4" fmla="*/ 41874 w 505"/>
                <a:gd name="T5" fmla="*/ 0 h 159"/>
                <a:gd name="T6" fmla="*/ 62825 w 505"/>
                <a:gd name="T7" fmla="*/ 0 h 159"/>
                <a:gd name="T8" fmla="*/ 62825 w 505"/>
                <a:gd name="T9" fmla="*/ 0 h 159"/>
                <a:gd name="T10" fmla="*/ 83749 w 505"/>
                <a:gd name="T11" fmla="*/ 0 h 159"/>
                <a:gd name="T12" fmla="*/ 104700 w 505"/>
                <a:gd name="T13" fmla="*/ 0 h 159"/>
                <a:gd name="T14" fmla="*/ 83749 w 505"/>
                <a:gd name="T15" fmla="*/ 0 h 159"/>
                <a:gd name="T16" fmla="*/ 125623 w 505"/>
                <a:gd name="T17" fmla="*/ 0 h 159"/>
                <a:gd name="T18" fmla="*/ 83749 w 505"/>
                <a:gd name="T19" fmla="*/ 0 h 159"/>
                <a:gd name="T20" fmla="*/ 104700 w 505"/>
                <a:gd name="T21" fmla="*/ 43940 h 159"/>
                <a:gd name="T22" fmla="*/ 83749 w 505"/>
                <a:gd name="T23" fmla="*/ 43940 h 159"/>
                <a:gd name="T24" fmla="*/ 104700 w 505"/>
                <a:gd name="T25" fmla="*/ 43940 h 159"/>
                <a:gd name="T26" fmla="*/ 125623 w 505"/>
                <a:gd name="T27" fmla="*/ 43940 h 159"/>
                <a:gd name="T28" fmla="*/ 125623 w 505"/>
                <a:gd name="T29" fmla="*/ 43940 h 159"/>
                <a:gd name="T30" fmla="*/ 188449 w 505"/>
                <a:gd name="T31" fmla="*/ 43940 h 159"/>
                <a:gd name="T32" fmla="*/ 230323 w 505"/>
                <a:gd name="T33" fmla="*/ 43940 h 159"/>
                <a:gd name="T34" fmla="*/ 272225 w 505"/>
                <a:gd name="T35" fmla="*/ 43940 h 159"/>
                <a:gd name="T36" fmla="*/ 251274 w 505"/>
                <a:gd name="T37" fmla="*/ 43940 h 159"/>
                <a:gd name="T38" fmla="*/ 251274 w 505"/>
                <a:gd name="T39" fmla="*/ 87880 h 159"/>
                <a:gd name="T40" fmla="*/ 230323 w 505"/>
                <a:gd name="T41" fmla="*/ 87880 h 159"/>
                <a:gd name="T42" fmla="*/ 209400 w 505"/>
                <a:gd name="T43" fmla="*/ 87880 h 159"/>
                <a:gd name="T44" fmla="*/ 209400 w 505"/>
                <a:gd name="T45" fmla="*/ 87880 h 159"/>
                <a:gd name="T46" fmla="*/ 188449 w 505"/>
                <a:gd name="T47" fmla="*/ 87880 h 159"/>
                <a:gd name="T48" fmla="*/ 146574 w 505"/>
                <a:gd name="T49" fmla="*/ 87880 h 159"/>
                <a:gd name="T50" fmla="*/ 125623 w 505"/>
                <a:gd name="T51" fmla="*/ 87880 h 159"/>
                <a:gd name="T52" fmla="*/ 104700 w 505"/>
                <a:gd name="T53" fmla="*/ 87880 h 159"/>
                <a:gd name="T54" fmla="*/ 83749 w 505"/>
                <a:gd name="T55" fmla="*/ 87880 h 159"/>
                <a:gd name="T56" fmla="*/ 83749 w 505"/>
                <a:gd name="T57" fmla="*/ 87880 h 159"/>
                <a:gd name="T58" fmla="*/ 62825 w 505"/>
                <a:gd name="T59" fmla="*/ 0 h 159"/>
                <a:gd name="T60" fmla="*/ 41874 w 505"/>
                <a:gd name="T61" fmla="*/ 0 h 159"/>
                <a:gd name="T62" fmla="*/ 0 w 505"/>
                <a:gd name="T63" fmla="*/ 0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5"/>
                <a:gd name="T97" fmla="*/ 0 h 159"/>
                <a:gd name="T98" fmla="*/ 505 w 505"/>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5" h="159">
                  <a:moveTo>
                    <a:pt x="0" y="25"/>
                  </a:moveTo>
                  <a:lnTo>
                    <a:pt x="32" y="0"/>
                  </a:lnTo>
                  <a:lnTo>
                    <a:pt x="76" y="13"/>
                  </a:lnTo>
                  <a:lnTo>
                    <a:pt x="106" y="25"/>
                  </a:lnTo>
                  <a:lnTo>
                    <a:pt x="97" y="43"/>
                  </a:lnTo>
                  <a:lnTo>
                    <a:pt x="155" y="27"/>
                  </a:lnTo>
                  <a:lnTo>
                    <a:pt x="192" y="43"/>
                  </a:lnTo>
                  <a:lnTo>
                    <a:pt x="161" y="43"/>
                  </a:lnTo>
                  <a:lnTo>
                    <a:pt x="225" y="56"/>
                  </a:lnTo>
                  <a:lnTo>
                    <a:pt x="155" y="61"/>
                  </a:lnTo>
                  <a:lnTo>
                    <a:pt x="192" y="71"/>
                  </a:lnTo>
                  <a:lnTo>
                    <a:pt x="164" y="84"/>
                  </a:lnTo>
                  <a:lnTo>
                    <a:pt x="199" y="74"/>
                  </a:lnTo>
                  <a:lnTo>
                    <a:pt x="230" y="105"/>
                  </a:lnTo>
                  <a:lnTo>
                    <a:pt x="239" y="90"/>
                  </a:lnTo>
                  <a:lnTo>
                    <a:pt x="331" y="105"/>
                  </a:lnTo>
                  <a:lnTo>
                    <a:pt x="427" y="75"/>
                  </a:lnTo>
                  <a:lnTo>
                    <a:pt x="505" y="109"/>
                  </a:lnTo>
                  <a:lnTo>
                    <a:pt x="481" y="126"/>
                  </a:lnTo>
                  <a:lnTo>
                    <a:pt x="490" y="153"/>
                  </a:lnTo>
                  <a:lnTo>
                    <a:pt x="444" y="159"/>
                  </a:lnTo>
                  <a:lnTo>
                    <a:pt x="390" y="133"/>
                  </a:lnTo>
                  <a:lnTo>
                    <a:pt x="390" y="153"/>
                  </a:lnTo>
                  <a:lnTo>
                    <a:pt x="364" y="157"/>
                  </a:lnTo>
                  <a:lnTo>
                    <a:pt x="250" y="159"/>
                  </a:lnTo>
                  <a:lnTo>
                    <a:pt x="239" y="138"/>
                  </a:lnTo>
                  <a:lnTo>
                    <a:pt x="211" y="157"/>
                  </a:lnTo>
                  <a:lnTo>
                    <a:pt x="175" y="138"/>
                  </a:lnTo>
                  <a:lnTo>
                    <a:pt x="153" y="150"/>
                  </a:lnTo>
                  <a:lnTo>
                    <a:pt x="109" y="47"/>
                  </a:lnTo>
                  <a:lnTo>
                    <a:pt x="58" y="57"/>
                  </a:lnTo>
                  <a:lnTo>
                    <a:pt x="0" y="25"/>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8" name="Freeform 303">
              <a:extLst>
                <a:ext uri="{FF2B5EF4-FFF2-40B4-BE49-F238E27FC236}">
                  <a16:creationId xmlns:a16="http://schemas.microsoft.com/office/drawing/2014/main" id="{568C3689-90C3-4456-BCE6-CDCC05D7B37D}"/>
                </a:ext>
              </a:extLst>
            </p:cNvPr>
            <p:cNvSpPr>
              <a:spLocks noChangeAspect="1"/>
            </p:cNvSpPr>
            <p:nvPr/>
          </p:nvSpPr>
          <p:spPr bwMode="auto">
            <a:xfrm>
              <a:off x="1973263" y="1944741"/>
              <a:ext cx="230188" cy="169862"/>
            </a:xfrm>
            <a:custGeom>
              <a:avLst/>
              <a:gdLst>
                <a:gd name="T0" fmla="*/ 0 w 329"/>
                <a:gd name="T1" fmla="*/ 43785 h 213"/>
                <a:gd name="T2" fmla="*/ 43309 w 329"/>
                <a:gd name="T3" fmla="*/ 0 h 213"/>
                <a:gd name="T4" fmla="*/ 21669 w 329"/>
                <a:gd name="T5" fmla="*/ 0 h 213"/>
                <a:gd name="T6" fmla="*/ 64978 w 329"/>
                <a:gd name="T7" fmla="*/ 0 h 213"/>
                <a:gd name="T8" fmla="*/ 43309 w 329"/>
                <a:gd name="T9" fmla="*/ 0 h 213"/>
                <a:gd name="T10" fmla="*/ 86647 w 329"/>
                <a:gd name="T11" fmla="*/ 0 h 213"/>
                <a:gd name="T12" fmla="*/ 86647 w 329"/>
                <a:gd name="T13" fmla="*/ 0 h 213"/>
                <a:gd name="T14" fmla="*/ 108287 w 329"/>
                <a:gd name="T15" fmla="*/ 0 h 213"/>
                <a:gd name="T16" fmla="*/ 129956 w 329"/>
                <a:gd name="T17" fmla="*/ 43785 h 213"/>
                <a:gd name="T18" fmla="*/ 129956 w 329"/>
                <a:gd name="T19" fmla="*/ 43785 h 213"/>
                <a:gd name="T20" fmla="*/ 151625 w 329"/>
                <a:gd name="T21" fmla="*/ 43785 h 213"/>
                <a:gd name="T22" fmla="*/ 151625 w 329"/>
                <a:gd name="T23" fmla="*/ 43785 h 213"/>
                <a:gd name="T24" fmla="*/ 151625 w 329"/>
                <a:gd name="T25" fmla="*/ 43785 h 213"/>
                <a:gd name="T26" fmla="*/ 151625 w 329"/>
                <a:gd name="T27" fmla="*/ 43785 h 213"/>
                <a:gd name="T28" fmla="*/ 173265 w 329"/>
                <a:gd name="T29" fmla="*/ 43785 h 213"/>
                <a:gd name="T30" fmla="*/ 194934 w 329"/>
                <a:gd name="T31" fmla="*/ 87623 h 213"/>
                <a:gd name="T32" fmla="*/ 151625 w 329"/>
                <a:gd name="T33" fmla="*/ 87623 h 213"/>
                <a:gd name="T34" fmla="*/ 151625 w 329"/>
                <a:gd name="T35" fmla="*/ 87623 h 213"/>
                <a:gd name="T36" fmla="*/ 129956 w 329"/>
                <a:gd name="T37" fmla="*/ 87623 h 213"/>
                <a:gd name="T38" fmla="*/ 129956 w 329"/>
                <a:gd name="T39" fmla="*/ 131409 h 213"/>
                <a:gd name="T40" fmla="*/ 108287 w 329"/>
                <a:gd name="T41" fmla="*/ 87623 h 213"/>
                <a:gd name="T42" fmla="*/ 108287 w 329"/>
                <a:gd name="T43" fmla="*/ 131409 h 213"/>
                <a:gd name="T44" fmla="*/ 64978 w 329"/>
                <a:gd name="T45" fmla="*/ 131409 h 213"/>
                <a:gd name="T46" fmla="*/ 64978 w 329"/>
                <a:gd name="T47" fmla="*/ 87623 h 213"/>
                <a:gd name="T48" fmla="*/ 86647 w 329"/>
                <a:gd name="T49" fmla="*/ 87623 h 213"/>
                <a:gd name="T50" fmla="*/ 64978 w 329"/>
                <a:gd name="T51" fmla="*/ 87623 h 213"/>
                <a:gd name="T52" fmla="*/ 43309 w 329"/>
                <a:gd name="T53" fmla="*/ 87623 h 213"/>
                <a:gd name="T54" fmla="*/ 64978 w 329"/>
                <a:gd name="T55" fmla="*/ 87623 h 213"/>
                <a:gd name="T56" fmla="*/ 43309 w 329"/>
                <a:gd name="T57" fmla="*/ 87623 h 213"/>
                <a:gd name="T58" fmla="*/ 108287 w 329"/>
                <a:gd name="T59" fmla="*/ 87623 h 213"/>
                <a:gd name="T60" fmla="*/ 43309 w 329"/>
                <a:gd name="T61" fmla="*/ 87623 h 213"/>
                <a:gd name="T62" fmla="*/ 21669 w 329"/>
                <a:gd name="T63" fmla="*/ 43785 h 213"/>
                <a:gd name="T64" fmla="*/ 43309 w 329"/>
                <a:gd name="T65" fmla="*/ 43785 h 213"/>
                <a:gd name="T66" fmla="*/ 21669 w 329"/>
                <a:gd name="T67" fmla="*/ 43785 h 213"/>
                <a:gd name="T68" fmla="*/ 21669 w 329"/>
                <a:gd name="T69" fmla="*/ 43785 h 213"/>
                <a:gd name="T70" fmla="*/ 21669 w 329"/>
                <a:gd name="T71" fmla="*/ 43785 h 213"/>
                <a:gd name="T72" fmla="*/ 43309 w 329"/>
                <a:gd name="T73" fmla="*/ 43785 h 213"/>
                <a:gd name="T74" fmla="*/ 0 w 329"/>
                <a:gd name="T75" fmla="*/ 43785 h 2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9"/>
                <a:gd name="T115" fmla="*/ 0 h 213"/>
                <a:gd name="T116" fmla="*/ 329 w 329"/>
                <a:gd name="T117" fmla="*/ 213 h 2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9" h="213">
                  <a:moveTo>
                    <a:pt x="0" y="67"/>
                  </a:moveTo>
                  <a:lnTo>
                    <a:pt x="82" y="54"/>
                  </a:lnTo>
                  <a:lnTo>
                    <a:pt x="39" y="26"/>
                  </a:lnTo>
                  <a:lnTo>
                    <a:pt x="109" y="12"/>
                  </a:lnTo>
                  <a:lnTo>
                    <a:pt x="53" y="0"/>
                  </a:lnTo>
                  <a:lnTo>
                    <a:pt x="141" y="16"/>
                  </a:lnTo>
                  <a:lnTo>
                    <a:pt x="165" y="56"/>
                  </a:lnTo>
                  <a:lnTo>
                    <a:pt x="212" y="57"/>
                  </a:lnTo>
                  <a:lnTo>
                    <a:pt x="229" y="85"/>
                  </a:lnTo>
                  <a:lnTo>
                    <a:pt x="232" y="66"/>
                  </a:lnTo>
                  <a:lnTo>
                    <a:pt x="256" y="67"/>
                  </a:lnTo>
                  <a:lnTo>
                    <a:pt x="247" y="85"/>
                  </a:lnTo>
                  <a:lnTo>
                    <a:pt x="271" y="98"/>
                  </a:lnTo>
                  <a:lnTo>
                    <a:pt x="256" y="116"/>
                  </a:lnTo>
                  <a:lnTo>
                    <a:pt x="308" y="115"/>
                  </a:lnTo>
                  <a:lnTo>
                    <a:pt x="329" y="142"/>
                  </a:lnTo>
                  <a:lnTo>
                    <a:pt x="267" y="152"/>
                  </a:lnTo>
                  <a:lnTo>
                    <a:pt x="250" y="177"/>
                  </a:lnTo>
                  <a:lnTo>
                    <a:pt x="239" y="150"/>
                  </a:lnTo>
                  <a:lnTo>
                    <a:pt x="222" y="211"/>
                  </a:lnTo>
                  <a:lnTo>
                    <a:pt x="182" y="180"/>
                  </a:lnTo>
                  <a:lnTo>
                    <a:pt x="203" y="213"/>
                  </a:lnTo>
                  <a:lnTo>
                    <a:pt x="124" y="208"/>
                  </a:lnTo>
                  <a:lnTo>
                    <a:pt x="101" y="191"/>
                  </a:lnTo>
                  <a:lnTo>
                    <a:pt x="137" y="189"/>
                  </a:lnTo>
                  <a:lnTo>
                    <a:pt x="99" y="183"/>
                  </a:lnTo>
                  <a:lnTo>
                    <a:pt x="87" y="172"/>
                  </a:lnTo>
                  <a:lnTo>
                    <a:pt x="109" y="172"/>
                  </a:lnTo>
                  <a:lnTo>
                    <a:pt x="76" y="157"/>
                  </a:lnTo>
                  <a:lnTo>
                    <a:pt x="179" y="139"/>
                  </a:lnTo>
                  <a:lnTo>
                    <a:pt x="53" y="142"/>
                  </a:lnTo>
                  <a:lnTo>
                    <a:pt x="29" y="122"/>
                  </a:lnTo>
                  <a:lnTo>
                    <a:pt x="76" y="112"/>
                  </a:lnTo>
                  <a:lnTo>
                    <a:pt x="5" y="98"/>
                  </a:lnTo>
                  <a:lnTo>
                    <a:pt x="21" y="97"/>
                  </a:lnTo>
                  <a:lnTo>
                    <a:pt x="1" y="82"/>
                  </a:lnTo>
                  <a:lnTo>
                    <a:pt x="82" y="82"/>
                  </a:lnTo>
                  <a:lnTo>
                    <a:pt x="0" y="6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 name="Freeform 304">
              <a:extLst>
                <a:ext uri="{FF2B5EF4-FFF2-40B4-BE49-F238E27FC236}">
                  <a16:creationId xmlns:a16="http://schemas.microsoft.com/office/drawing/2014/main" id="{F1C858A4-83FF-4EC5-BA84-4F6305FF2965}"/>
                </a:ext>
              </a:extLst>
            </p:cNvPr>
            <p:cNvSpPr>
              <a:spLocks noChangeAspect="1"/>
            </p:cNvSpPr>
            <p:nvPr/>
          </p:nvSpPr>
          <p:spPr bwMode="auto">
            <a:xfrm>
              <a:off x="1973263" y="2240016"/>
              <a:ext cx="57150" cy="42862"/>
            </a:xfrm>
            <a:custGeom>
              <a:avLst/>
              <a:gdLst>
                <a:gd name="T0" fmla="*/ 0 w 82"/>
                <a:gd name="T1" fmla="*/ 43384 h 54"/>
                <a:gd name="T2" fmla="*/ 20736 w 82"/>
                <a:gd name="T3" fmla="*/ 0 h 54"/>
                <a:gd name="T4" fmla="*/ 41473 w 82"/>
                <a:gd name="T5" fmla="*/ 43384 h 54"/>
                <a:gd name="T6" fmla="*/ 41473 w 82"/>
                <a:gd name="T7" fmla="*/ 43384 h 54"/>
                <a:gd name="T8" fmla="*/ 0 w 82"/>
                <a:gd name="T9" fmla="*/ 43384 h 54"/>
                <a:gd name="T10" fmla="*/ 0 60000 65536"/>
                <a:gd name="T11" fmla="*/ 0 60000 65536"/>
                <a:gd name="T12" fmla="*/ 0 60000 65536"/>
                <a:gd name="T13" fmla="*/ 0 60000 65536"/>
                <a:gd name="T14" fmla="*/ 0 60000 65536"/>
                <a:gd name="T15" fmla="*/ 0 w 82"/>
                <a:gd name="T16" fmla="*/ 0 h 54"/>
                <a:gd name="T17" fmla="*/ 82 w 82"/>
                <a:gd name="T18" fmla="*/ 54 h 54"/>
              </a:gdLst>
              <a:ahLst/>
              <a:cxnLst>
                <a:cxn ang="T10">
                  <a:pos x="T0" y="T1"/>
                </a:cxn>
                <a:cxn ang="T11">
                  <a:pos x="T2" y="T3"/>
                </a:cxn>
                <a:cxn ang="T12">
                  <a:pos x="T4" y="T5"/>
                </a:cxn>
                <a:cxn ang="T13">
                  <a:pos x="T6" y="T7"/>
                </a:cxn>
                <a:cxn ang="T14">
                  <a:pos x="T8" y="T9"/>
                </a:cxn>
              </a:cxnLst>
              <a:rect l="T15" t="T16" r="T17" b="T18"/>
              <a:pathLst>
                <a:path w="82" h="54">
                  <a:moveTo>
                    <a:pt x="0" y="37"/>
                  </a:moveTo>
                  <a:lnTo>
                    <a:pt x="14" y="0"/>
                  </a:lnTo>
                  <a:lnTo>
                    <a:pt x="66" y="12"/>
                  </a:lnTo>
                  <a:lnTo>
                    <a:pt x="82" y="54"/>
                  </a:lnTo>
                  <a:lnTo>
                    <a:pt x="0" y="3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0" name="Freeform 305">
              <a:extLst>
                <a:ext uri="{FF2B5EF4-FFF2-40B4-BE49-F238E27FC236}">
                  <a16:creationId xmlns:a16="http://schemas.microsoft.com/office/drawing/2014/main" id="{05B1A698-C81D-4910-BF0D-1A9F83B3780D}"/>
                </a:ext>
              </a:extLst>
            </p:cNvPr>
            <p:cNvSpPr>
              <a:spLocks noChangeAspect="1"/>
            </p:cNvSpPr>
            <p:nvPr/>
          </p:nvSpPr>
          <p:spPr bwMode="auto">
            <a:xfrm>
              <a:off x="1973263" y="2132066"/>
              <a:ext cx="65088" cy="17462"/>
            </a:xfrm>
            <a:custGeom>
              <a:avLst/>
              <a:gdLst>
                <a:gd name="T0" fmla="*/ 0 w 91"/>
                <a:gd name="T1" fmla="*/ 63514 h 20"/>
                <a:gd name="T2" fmla="*/ 24120 w 91"/>
                <a:gd name="T3" fmla="*/ 63514 h 20"/>
                <a:gd name="T4" fmla="*/ 48240 w 91"/>
                <a:gd name="T5" fmla="*/ 63514 h 20"/>
                <a:gd name="T6" fmla="*/ 24120 w 91"/>
                <a:gd name="T7" fmla="*/ 0 h 20"/>
                <a:gd name="T8" fmla="*/ 0 w 91"/>
                <a:gd name="T9" fmla="*/ 63514 h 20"/>
                <a:gd name="T10" fmla="*/ 0 60000 65536"/>
                <a:gd name="T11" fmla="*/ 0 60000 65536"/>
                <a:gd name="T12" fmla="*/ 0 60000 65536"/>
                <a:gd name="T13" fmla="*/ 0 60000 65536"/>
                <a:gd name="T14" fmla="*/ 0 60000 65536"/>
                <a:gd name="T15" fmla="*/ 0 w 91"/>
                <a:gd name="T16" fmla="*/ 0 h 20"/>
                <a:gd name="T17" fmla="*/ 91 w 91"/>
                <a:gd name="T18" fmla="*/ 20 h 20"/>
              </a:gdLst>
              <a:ahLst/>
              <a:cxnLst>
                <a:cxn ang="T10">
                  <a:pos x="T0" y="T1"/>
                </a:cxn>
                <a:cxn ang="T11">
                  <a:pos x="T2" y="T3"/>
                </a:cxn>
                <a:cxn ang="T12">
                  <a:pos x="T4" y="T5"/>
                </a:cxn>
                <a:cxn ang="T13">
                  <a:pos x="T6" y="T7"/>
                </a:cxn>
                <a:cxn ang="T14">
                  <a:pos x="T8" y="T9"/>
                </a:cxn>
              </a:cxnLst>
              <a:rect l="T15" t="T16" r="T17" b="T18"/>
              <a:pathLst>
                <a:path w="91" h="20">
                  <a:moveTo>
                    <a:pt x="0" y="7"/>
                  </a:moveTo>
                  <a:lnTo>
                    <a:pt x="21" y="20"/>
                  </a:lnTo>
                  <a:lnTo>
                    <a:pt x="91" y="7"/>
                  </a:lnTo>
                  <a:lnTo>
                    <a:pt x="24" y="0"/>
                  </a:lnTo>
                  <a:lnTo>
                    <a:pt x="0" y="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 name="Freeform 306">
              <a:extLst>
                <a:ext uri="{FF2B5EF4-FFF2-40B4-BE49-F238E27FC236}">
                  <a16:creationId xmlns:a16="http://schemas.microsoft.com/office/drawing/2014/main" id="{C1EF2B26-14A0-439C-9C55-37789137B258}"/>
                </a:ext>
              </a:extLst>
            </p:cNvPr>
            <p:cNvSpPr>
              <a:spLocks noChangeAspect="1"/>
            </p:cNvSpPr>
            <p:nvPr/>
          </p:nvSpPr>
          <p:spPr bwMode="auto">
            <a:xfrm>
              <a:off x="1987550" y="2313041"/>
              <a:ext cx="107950" cy="90487"/>
            </a:xfrm>
            <a:custGeom>
              <a:avLst/>
              <a:gdLst>
                <a:gd name="T0" fmla="*/ 0 w 157"/>
                <a:gd name="T1" fmla="*/ 51874 h 110"/>
                <a:gd name="T2" fmla="*/ 20005 w 157"/>
                <a:gd name="T3" fmla="*/ 103809 h 110"/>
                <a:gd name="T4" fmla="*/ 20005 w 157"/>
                <a:gd name="T5" fmla="*/ 103809 h 110"/>
                <a:gd name="T6" fmla="*/ 20005 w 157"/>
                <a:gd name="T7" fmla="*/ 103809 h 110"/>
                <a:gd name="T8" fmla="*/ 20005 w 157"/>
                <a:gd name="T9" fmla="*/ 103809 h 110"/>
                <a:gd name="T10" fmla="*/ 40011 w 157"/>
                <a:gd name="T11" fmla="*/ 103809 h 110"/>
                <a:gd name="T12" fmla="*/ 20005 w 157"/>
                <a:gd name="T13" fmla="*/ 103809 h 110"/>
                <a:gd name="T14" fmla="*/ 60016 w 157"/>
                <a:gd name="T15" fmla="*/ 103809 h 110"/>
                <a:gd name="T16" fmla="*/ 80022 w 157"/>
                <a:gd name="T17" fmla="*/ 51874 h 110"/>
                <a:gd name="T18" fmla="*/ 20005 w 157"/>
                <a:gd name="T19" fmla="*/ 0 h 110"/>
                <a:gd name="T20" fmla="*/ 20005 w 157"/>
                <a:gd name="T21" fmla="*/ 51874 h 110"/>
                <a:gd name="T22" fmla="*/ 0 w 157"/>
                <a:gd name="T23" fmla="*/ 51874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7"/>
                <a:gd name="T37" fmla="*/ 0 h 110"/>
                <a:gd name="T38" fmla="*/ 157 w 157"/>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7" h="110">
                  <a:moveTo>
                    <a:pt x="0" y="17"/>
                  </a:moveTo>
                  <a:lnTo>
                    <a:pt x="3" y="69"/>
                  </a:lnTo>
                  <a:lnTo>
                    <a:pt x="21" y="80"/>
                  </a:lnTo>
                  <a:lnTo>
                    <a:pt x="14" y="109"/>
                  </a:lnTo>
                  <a:lnTo>
                    <a:pt x="38" y="110"/>
                  </a:lnTo>
                  <a:lnTo>
                    <a:pt x="64" y="86"/>
                  </a:lnTo>
                  <a:lnTo>
                    <a:pt x="38" y="69"/>
                  </a:lnTo>
                  <a:lnTo>
                    <a:pt x="103" y="69"/>
                  </a:lnTo>
                  <a:lnTo>
                    <a:pt x="157" y="5"/>
                  </a:lnTo>
                  <a:lnTo>
                    <a:pt x="11" y="0"/>
                  </a:lnTo>
                  <a:lnTo>
                    <a:pt x="31" y="20"/>
                  </a:lnTo>
                  <a:lnTo>
                    <a:pt x="0" y="1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 name="Freeform 307">
              <a:extLst>
                <a:ext uri="{FF2B5EF4-FFF2-40B4-BE49-F238E27FC236}">
                  <a16:creationId xmlns:a16="http://schemas.microsoft.com/office/drawing/2014/main" id="{B2E2C214-352D-454B-893B-45BD82D95E52}"/>
                </a:ext>
              </a:extLst>
            </p:cNvPr>
            <p:cNvSpPr>
              <a:spLocks noChangeAspect="1"/>
            </p:cNvSpPr>
            <p:nvPr/>
          </p:nvSpPr>
          <p:spPr bwMode="auto">
            <a:xfrm>
              <a:off x="2060575" y="1841554"/>
              <a:ext cx="630238" cy="371475"/>
            </a:xfrm>
            <a:custGeom>
              <a:avLst/>
              <a:gdLst>
                <a:gd name="T0" fmla="*/ 21343 w 903"/>
                <a:gd name="T1" fmla="*/ 94205 h 459"/>
                <a:gd name="T2" fmla="*/ 42658 w 903"/>
                <a:gd name="T3" fmla="*/ 141307 h 459"/>
                <a:gd name="T4" fmla="*/ 106660 w 903"/>
                <a:gd name="T5" fmla="*/ 141307 h 459"/>
                <a:gd name="T6" fmla="*/ 106660 w 903"/>
                <a:gd name="T7" fmla="*/ 141307 h 459"/>
                <a:gd name="T8" fmla="*/ 85345 w 903"/>
                <a:gd name="T9" fmla="*/ 141307 h 459"/>
                <a:gd name="T10" fmla="*/ 128004 w 903"/>
                <a:gd name="T11" fmla="*/ 141307 h 459"/>
                <a:gd name="T12" fmla="*/ 192006 w 903"/>
                <a:gd name="T13" fmla="*/ 141307 h 459"/>
                <a:gd name="T14" fmla="*/ 256007 w 903"/>
                <a:gd name="T15" fmla="*/ 141307 h 459"/>
                <a:gd name="T16" fmla="*/ 192006 w 903"/>
                <a:gd name="T17" fmla="*/ 188410 h 459"/>
                <a:gd name="T18" fmla="*/ 85345 w 903"/>
                <a:gd name="T19" fmla="*/ 188410 h 459"/>
                <a:gd name="T20" fmla="*/ 85345 w 903"/>
                <a:gd name="T21" fmla="*/ 188410 h 459"/>
                <a:gd name="T22" fmla="*/ 170663 w 903"/>
                <a:gd name="T23" fmla="*/ 235569 h 459"/>
                <a:gd name="T24" fmla="*/ 106660 w 903"/>
                <a:gd name="T25" fmla="*/ 235569 h 459"/>
                <a:gd name="T26" fmla="*/ 106660 w 903"/>
                <a:gd name="T27" fmla="*/ 282672 h 459"/>
                <a:gd name="T28" fmla="*/ 106660 w 903"/>
                <a:gd name="T29" fmla="*/ 235569 h 459"/>
                <a:gd name="T30" fmla="*/ 106660 w 903"/>
                <a:gd name="T31" fmla="*/ 282672 h 459"/>
                <a:gd name="T32" fmla="*/ 106660 w 903"/>
                <a:gd name="T33" fmla="*/ 282672 h 459"/>
                <a:gd name="T34" fmla="*/ 106660 w 903"/>
                <a:gd name="T35" fmla="*/ 329774 h 459"/>
                <a:gd name="T36" fmla="*/ 85345 w 903"/>
                <a:gd name="T37" fmla="*/ 329774 h 459"/>
                <a:gd name="T38" fmla="*/ 64002 w 903"/>
                <a:gd name="T39" fmla="*/ 329774 h 459"/>
                <a:gd name="T40" fmla="*/ 106660 w 903"/>
                <a:gd name="T41" fmla="*/ 376877 h 459"/>
                <a:gd name="T42" fmla="*/ 149347 w 903"/>
                <a:gd name="T43" fmla="*/ 329774 h 459"/>
                <a:gd name="T44" fmla="*/ 170663 w 903"/>
                <a:gd name="T45" fmla="*/ 329774 h 459"/>
                <a:gd name="T46" fmla="*/ 170663 w 903"/>
                <a:gd name="T47" fmla="*/ 376877 h 459"/>
                <a:gd name="T48" fmla="*/ 213349 w 903"/>
                <a:gd name="T49" fmla="*/ 329774 h 459"/>
                <a:gd name="T50" fmla="*/ 213349 w 903"/>
                <a:gd name="T51" fmla="*/ 329774 h 459"/>
                <a:gd name="T52" fmla="*/ 256007 w 903"/>
                <a:gd name="T53" fmla="*/ 282672 h 459"/>
                <a:gd name="T54" fmla="*/ 256007 w 903"/>
                <a:gd name="T55" fmla="*/ 282672 h 459"/>
                <a:gd name="T56" fmla="*/ 256007 w 903"/>
                <a:gd name="T57" fmla="*/ 235569 h 459"/>
                <a:gd name="T58" fmla="*/ 234664 w 903"/>
                <a:gd name="T59" fmla="*/ 235569 h 459"/>
                <a:gd name="T60" fmla="*/ 234664 w 903"/>
                <a:gd name="T61" fmla="*/ 235569 h 459"/>
                <a:gd name="T62" fmla="*/ 320009 w 903"/>
                <a:gd name="T63" fmla="*/ 188410 h 459"/>
                <a:gd name="T64" fmla="*/ 341352 w 903"/>
                <a:gd name="T65" fmla="*/ 188410 h 459"/>
                <a:gd name="T66" fmla="*/ 448013 w 903"/>
                <a:gd name="T67" fmla="*/ 94205 h 459"/>
                <a:gd name="T68" fmla="*/ 362668 w 903"/>
                <a:gd name="T69" fmla="*/ 94205 h 459"/>
                <a:gd name="T70" fmla="*/ 490672 w 903"/>
                <a:gd name="T71" fmla="*/ 94205 h 459"/>
                <a:gd name="T72" fmla="*/ 448013 w 903"/>
                <a:gd name="T73" fmla="*/ 47103 h 459"/>
                <a:gd name="T74" fmla="*/ 298666 w 903"/>
                <a:gd name="T75" fmla="*/ 0 h 459"/>
                <a:gd name="T76" fmla="*/ 256007 w 903"/>
                <a:gd name="T77" fmla="*/ 47103 h 459"/>
                <a:gd name="T78" fmla="*/ 234664 w 903"/>
                <a:gd name="T79" fmla="*/ 47103 h 459"/>
                <a:gd name="T80" fmla="*/ 192006 w 903"/>
                <a:gd name="T81" fmla="*/ 47103 h 459"/>
                <a:gd name="T82" fmla="*/ 149347 w 903"/>
                <a:gd name="T83" fmla="*/ 47103 h 459"/>
                <a:gd name="T84" fmla="*/ 170663 w 903"/>
                <a:gd name="T85" fmla="*/ 94205 h 459"/>
                <a:gd name="T86" fmla="*/ 106660 w 903"/>
                <a:gd name="T87" fmla="*/ 94205 h 4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3"/>
                <a:gd name="T133" fmla="*/ 0 h 459"/>
                <a:gd name="T134" fmla="*/ 903 w 903"/>
                <a:gd name="T135" fmla="*/ 459 h 4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3" h="459">
                  <a:moveTo>
                    <a:pt x="0" y="108"/>
                  </a:moveTo>
                  <a:lnTo>
                    <a:pt x="81" y="108"/>
                  </a:lnTo>
                  <a:lnTo>
                    <a:pt x="52" y="125"/>
                  </a:lnTo>
                  <a:lnTo>
                    <a:pt x="164" y="113"/>
                  </a:lnTo>
                  <a:lnTo>
                    <a:pt x="67" y="125"/>
                  </a:lnTo>
                  <a:lnTo>
                    <a:pt x="96" y="131"/>
                  </a:lnTo>
                  <a:lnTo>
                    <a:pt x="64" y="134"/>
                  </a:lnTo>
                  <a:lnTo>
                    <a:pt x="78" y="147"/>
                  </a:lnTo>
                  <a:lnTo>
                    <a:pt x="221" y="130"/>
                  </a:lnTo>
                  <a:lnTo>
                    <a:pt x="81" y="157"/>
                  </a:lnTo>
                  <a:lnTo>
                    <a:pt x="142" y="178"/>
                  </a:lnTo>
                  <a:lnTo>
                    <a:pt x="197" y="145"/>
                  </a:lnTo>
                  <a:lnTo>
                    <a:pt x="290" y="141"/>
                  </a:lnTo>
                  <a:lnTo>
                    <a:pt x="191" y="152"/>
                  </a:lnTo>
                  <a:lnTo>
                    <a:pt x="167" y="178"/>
                  </a:lnTo>
                  <a:lnTo>
                    <a:pt x="227" y="182"/>
                  </a:lnTo>
                  <a:lnTo>
                    <a:pt x="290" y="155"/>
                  </a:lnTo>
                  <a:lnTo>
                    <a:pt x="246" y="179"/>
                  </a:lnTo>
                  <a:lnTo>
                    <a:pt x="290" y="179"/>
                  </a:lnTo>
                  <a:lnTo>
                    <a:pt x="357" y="161"/>
                  </a:lnTo>
                  <a:lnTo>
                    <a:pt x="350" y="135"/>
                  </a:lnTo>
                  <a:lnTo>
                    <a:pt x="423" y="116"/>
                  </a:lnTo>
                  <a:lnTo>
                    <a:pt x="371" y="158"/>
                  </a:lnTo>
                  <a:lnTo>
                    <a:pt x="484" y="151"/>
                  </a:lnTo>
                  <a:lnTo>
                    <a:pt x="252" y="193"/>
                  </a:lnTo>
                  <a:lnTo>
                    <a:pt x="306" y="237"/>
                  </a:lnTo>
                  <a:lnTo>
                    <a:pt x="351" y="237"/>
                  </a:lnTo>
                  <a:lnTo>
                    <a:pt x="329" y="247"/>
                  </a:lnTo>
                  <a:lnTo>
                    <a:pt x="238" y="199"/>
                  </a:lnTo>
                  <a:lnTo>
                    <a:pt x="163" y="193"/>
                  </a:lnTo>
                  <a:lnTo>
                    <a:pt x="160" y="213"/>
                  </a:lnTo>
                  <a:lnTo>
                    <a:pt x="194" y="222"/>
                  </a:lnTo>
                  <a:lnTo>
                    <a:pt x="161" y="229"/>
                  </a:lnTo>
                  <a:lnTo>
                    <a:pt x="252" y="278"/>
                  </a:lnTo>
                  <a:lnTo>
                    <a:pt x="215" y="281"/>
                  </a:lnTo>
                  <a:lnTo>
                    <a:pt x="307" y="284"/>
                  </a:lnTo>
                  <a:lnTo>
                    <a:pt x="255" y="295"/>
                  </a:lnTo>
                  <a:lnTo>
                    <a:pt x="283" y="312"/>
                  </a:lnTo>
                  <a:lnTo>
                    <a:pt x="201" y="285"/>
                  </a:lnTo>
                  <a:lnTo>
                    <a:pt x="152" y="297"/>
                  </a:lnTo>
                  <a:lnTo>
                    <a:pt x="133" y="338"/>
                  </a:lnTo>
                  <a:lnTo>
                    <a:pt x="180" y="323"/>
                  </a:lnTo>
                  <a:lnTo>
                    <a:pt x="173" y="338"/>
                  </a:lnTo>
                  <a:lnTo>
                    <a:pt x="190" y="338"/>
                  </a:lnTo>
                  <a:lnTo>
                    <a:pt x="218" y="308"/>
                  </a:lnTo>
                  <a:lnTo>
                    <a:pt x="207" y="333"/>
                  </a:lnTo>
                  <a:lnTo>
                    <a:pt x="234" y="336"/>
                  </a:lnTo>
                  <a:lnTo>
                    <a:pt x="184" y="349"/>
                  </a:lnTo>
                  <a:lnTo>
                    <a:pt x="215" y="350"/>
                  </a:lnTo>
                  <a:lnTo>
                    <a:pt x="190" y="357"/>
                  </a:lnTo>
                  <a:lnTo>
                    <a:pt x="211" y="376"/>
                  </a:lnTo>
                  <a:lnTo>
                    <a:pt x="246" y="376"/>
                  </a:lnTo>
                  <a:lnTo>
                    <a:pt x="283" y="342"/>
                  </a:lnTo>
                  <a:lnTo>
                    <a:pt x="221" y="390"/>
                  </a:lnTo>
                  <a:lnTo>
                    <a:pt x="161" y="355"/>
                  </a:lnTo>
                  <a:lnTo>
                    <a:pt x="108" y="360"/>
                  </a:lnTo>
                  <a:lnTo>
                    <a:pt x="153" y="397"/>
                  </a:lnTo>
                  <a:lnTo>
                    <a:pt x="78" y="418"/>
                  </a:lnTo>
                  <a:lnTo>
                    <a:pt x="84" y="444"/>
                  </a:lnTo>
                  <a:lnTo>
                    <a:pt x="99" y="420"/>
                  </a:lnTo>
                  <a:lnTo>
                    <a:pt x="102" y="444"/>
                  </a:lnTo>
                  <a:lnTo>
                    <a:pt x="154" y="432"/>
                  </a:lnTo>
                  <a:lnTo>
                    <a:pt x="191" y="455"/>
                  </a:lnTo>
                  <a:lnTo>
                    <a:pt x="218" y="454"/>
                  </a:lnTo>
                  <a:lnTo>
                    <a:pt x="200" y="435"/>
                  </a:lnTo>
                  <a:lnTo>
                    <a:pt x="252" y="441"/>
                  </a:lnTo>
                  <a:lnTo>
                    <a:pt x="246" y="424"/>
                  </a:lnTo>
                  <a:lnTo>
                    <a:pt x="272" y="444"/>
                  </a:lnTo>
                  <a:lnTo>
                    <a:pt x="286" y="441"/>
                  </a:lnTo>
                  <a:lnTo>
                    <a:pt x="278" y="427"/>
                  </a:lnTo>
                  <a:lnTo>
                    <a:pt x="320" y="441"/>
                  </a:lnTo>
                  <a:lnTo>
                    <a:pt x="321" y="459"/>
                  </a:lnTo>
                  <a:lnTo>
                    <a:pt x="396" y="441"/>
                  </a:lnTo>
                  <a:lnTo>
                    <a:pt x="412" y="414"/>
                  </a:lnTo>
                  <a:lnTo>
                    <a:pt x="377" y="420"/>
                  </a:lnTo>
                  <a:lnTo>
                    <a:pt x="377" y="396"/>
                  </a:lnTo>
                  <a:lnTo>
                    <a:pt x="290" y="394"/>
                  </a:lnTo>
                  <a:lnTo>
                    <a:pt x="405" y="389"/>
                  </a:lnTo>
                  <a:lnTo>
                    <a:pt x="422" y="370"/>
                  </a:lnTo>
                  <a:lnTo>
                    <a:pt x="405" y="348"/>
                  </a:lnTo>
                  <a:lnTo>
                    <a:pt x="470" y="349"/>
                  </a:lnTo>
                  <a:lnTo>
                    <a:pt x="483" y="338"/>
                  </a:lnTo>
                  <a:lnTo>
                    <a:pt x="439" y="333"/>
                  </a:lnTo>
                  <a:lnTo>
                    <a:pt x="497" y="331"/>
                  </a:lnTo>
                  <a:lnTo>
                    <a:pt x="459" y="315"/>
                  </a:lnTo>
                  <a:lnTo>
                    <a:pt x="507" y="305"/>
                  </a:lnTo>
                  <a:lnTo>
                    <a:pt x="504" y="294"/>
                  </a:lnTo>
                  <a:lnTo>
                    <a:pt x="416" y="285"/>
                  </a:lnTo>
                  <a:lnTo>
                    <a:pt x="466" y="275"/>
                  </a:lnTo>
                  <a:lnTo>
                    <a:pt x="415" y="273"/>
                  </a:lnTo>
                  <a:lnTo>
                    <a:pt x="507" y="281"/>
                  </a:lnTo>
                  <a:lnTo>
                    <a:pt x="510" y="268"/>
                  </a:lnTo>
                  <a:lnTo>
                    <a:pt x="413" y="264"/>
                  </a:lnTo>
                  <a:lnTo>
                    <a:pt x="538" y="247"/>
                  </a:lnTo>
                  <a:lnTo>
                    <a:pt x="505" y="232"/>
                  </a:lnTo>
                  <a:lnTo>
                    <a:pt x="595" y="237"/>
                  </a:lnTo>
                  <a:lnTo>
                    <a:pt x="622" y="213"/>
                  </a:lnTo>
                  <a:lnTo>
                    <a:pt x="576" y="210"/>
                  </a:lnTo>
                  <a:lnTo>
                    <a:pt x="636" y="207"/>
                  </a:lnTo>
                  <a:lnTo>
                    <a:pt x="629" y="189"/>
                  </a:lnTo>
                  <a:lnTo>
                    <a:pt x="657" y="193"/>
                  </a:lnTo>
                  <a:lnTo>
                    <a:pt x="807" y="117"/>
                  </a:lnTo>
                  <a:lnTo>
                    <a:pt x="640" y="144"/>
                  </a:lnTo>
                  <a:lnTo>
                    <a:pt x="733" y="113"/>
                  </a:lnTo>
                  <a:lnTo>
                    <a:pt x="677" y="116"/>
                  </a:lnTo>
                  <a:lnTo>
                    <a:pt x="663" y="101"/>
                  </a:lnTo>
                  <a:lnTo>
                    <a:pt x="769" y="108"/>
                  </a:lnTo>
                  <a:lnTo>
                    <a:pt x="903" y="69"/>
                  </a:lnTo>
                  <a:lnTo>
                    <a:pt x="902" y="49"/>
                  </a:lnTo>
                  <a:lnTo>
                    <a:pt x="845" y="49"/>
                  </a:lnTo>
                  <a:lnTo>
                    <a:pt x="831" y="19"/>
                  </a:lnTo>
                  <a:lnTo>
                    <a:pt x="677" y="33"/>
                  </a:lnTo>
                  <a:lnTo>
                    <a:pt x="742" y="11"/>
                  </a:lnTo>
                  <a:lnTo>
                    <a:pt x="537" y="0"/>
                  </a:lnTo>
                  <a:lnTo>
                    <a:pt x="521" y="15"/>
                  </a:lnTo>
                  <a:lnTo>
                    <a:pt x="535" y="24"/>
                  </a:lnTo>
                  <a:lnTo>
                    <a:pt x="497" y="8"/>
                  </a:lnTo>
                  <a:lnTo>
                    <a:pt x="406" y="8"/>
                  </a:lnTo>
                  <a:lnTo>
                    <a:pt x="472" y="41"/>
                  </a:lnTo>
                  <a:lnTo>
                    <a:pt x="449" y="49"/>
                  </a:lnTo>
                  <a:lnTo>
                    <a:pt x="415" y="18"/>
                  </a:lnTo>
                  <a:lnTo>
                    <a:pt x="330" y="14"/>
                  </a:lnTo>
                  <a:lnTo>
                    <a:pt x="348" y="28"/>
                  </a:lnTo>
                  <a:lnTo>
                    <a:pt x="285" y="24"/>
                  </a:lnTo>
                  <a:lnTo>
                    <a:pt x="314" y="46"/>
                  </a:lnTo>
                  <a:lnTo>
                    <a:pt x="266" y="32"/>
                  </a:lnTo>
                  <a:lnTo>
                    <a:pt x="282" y="46"/>
                  </a:lnTo>
                  <a:lnTo>
                    <a:pt x="251" y="49"/>
                  </a:lnTo>
                  <a:lnTo>
                    <a:pt x="316" y="80"/>
                  </a:lnTo>
                  <a:lnTo>
                    <a:pt x="176" y="48"/>
                  </a:lnTo>
                  <a:lnTo>
                    <a:pt x="140" y="70"/>
                  </a:lnTo>
                  <a:lnTo>
                    <a:pt x="195" y="82"/>
                  </a:lnTo>
                  <a:lnTo>
                    <a:pt x="102" y="73"/>
                  </a:lnTo>
                  <a:lnTo>
                    <a:pt x="0" y="108"/>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 name="Freeform 308">
              <a:extLst>
                <a:ext uri="{FF2B5EF4-FFF2-40B4-BE49-F238E27FC236}">
                  <a16:creationId xmlns:a16="http://schemas.microsoft.com/office/drawing/2014/main" id="{ED73EE46-9BA2-4391-AEEB-1212608CA932}"/>
                </a:ext>
              </a:extLst>
            </p:cNvPr>
            <p:cNvSpPr>
              <a:spLocks noChangeAspect="1"/>
            </p:cNvSpPr>
            <p:nvPr/>
          </p:nvSpPr>
          <p:spPr bwMode="auto">
            <a:xfrm>
              <a:off x="2100263" y="2320979"/>
              <a:ext cx="587375" cy="481012"/>
            </a:xfrm>
            <a:custGeom>
              <a:avLst/>
              <a:gdLst>
                <a:gd name="T0" fmla="*/ 21306 w 842"/>
                <a:gd name="T1" fmla="*/ 46103 h 596"/>
                <a:gd name="T2" fmla="*/ 63919 w 842"/>
                <a:gd name="T3" fmla="*/ 0 h 596"/>
                <a:gd name="T4" fmla="*/ 42612 w 842"/>
                <a:gd name="T5" fmla="*/ 46103 h 596"/>
                <a:gd name="T6" fmla="*/ 85197 w 842"/>
                <a:gd name="T7" fmla="*/ 92150 h 596"/>
                <a:gd name="T8" fmla="*/ 85197 w 842"/>
                <a:gd name="T9" fmla="*/ 92150 h 596"/>
                <a:gd name="T10" fmla="*/ 63919 w 842"/>
                <a:gd name="T11" fmla="*/ 46103 h 596"/>
                <a:gd name="T12" fmla="*/ 63919 w 842"/>
                <a:gd name="T13" fmla="*/ 0 h 596"/>
                <a:gd name="T14" fmla="*/ 63919 w 842"/>
                <a:gd name="T15" fmla="*/ 0 h 596"/>
                <a:gd name="T16" fmla="*/ 85197 w 842"/>
                <a:gd name="T17" fmla="*/ 0 h 596"/>
                <a:gd name="T18" fmla="*/ 106503 w 842"/>
                <a:gd name="T19" fmla="*/ 0 h 596"/>
                <a:gd name="T20" fmla="*/ 149115 w 842"/>
                <a:gd name="T21" fmla="*/ 0 h 596"/>
                <a:gd name="T22" fmla="*/ 149115 w 842"/>
                <a:gd name="T23" fmla="*/ 46103 h 596"/>
                <a:gd name="T24" fmla="*/ 170421 w 842"/>
                <a:gd name="T25" fmla="*/ 46103 h 596"/>
                <a:gd name="T26" fmla="*/ 234312 w 842"/>
                <a:gd name="T27" fmla="*/ 46103 h 596"/>
                <a:gd name="T28" fmla="*/ 234312 w 842"/>
                <a:gd name="T29" fmla="*/ 46103 h 596"/>
                <a:gd name="T30" fmla="*/ 255618 w 842"/>
                <a:gd name="T31" fmla="*/ 92150 h 596"/>
                <a:gd name="T32" fmla="*/ 276924 w 842"/>
                <a:gd name="T33" fmla="*/ 46103 h 596"/>
                <a:gd name="T34" fmla="*/ 298231 w 842"/>
                <a:gd name="T35" fmla="*/ 92150 h 596"/>
                <a:gd name="T36" fmla="*/ 319537 w 842"/>
                <a:gd name="T37" fmla="*/ 92150 h 596"/>
                <a:gd name="T38" fmla="*/ 319537 w 842"/>
                <a:gd name="T39" fmla="*/ 92150 h 596"/>
                <a:gd name="T40" fmla="*/ 340815 w 842"/>
                <a:gd name="T41" fmla="*/ 92150 h 596"/>
                <a:gd name="T42" fmla="*/ 340815 w 842"/>
                <a:gd name="T43" fmla="*/ 138253 h 596"/>
                <a:gd name="T44" fmla="*/ 340815 w 842"/>
                <a:gd name="T45" fmla="*/ 138253 h 596"/>
                <a:gd name="T46" fmla="*/ 340815 w 842"/>
                <a:gd name="T47" fmla="*/ 138253 h 596"/>
                <a:gd name="T48" fmla="*/ 340815 w 842"/>
                <a:gd name="T49" fmla="*/ 138253 h 596"/>
                <a:gd name="T50" fmla="*/ 340815 w 842"/>
                <a:gd name="T51" fmla="*/ 184300 h 596"/>
                <a:gd name="T52" fmla="*/ 404734 w 842"/>
                <a:gd name="T53" fmla="*/ 184300 h 596"/>
                <a:gd name="T54" fmla="*/ 426040 w 842"/>
                <a:gd name="T55" fmla="*/ 230403 h 596"/>
                <a:gd name="T56" fmla="*/ 468624 w 842"/>
                <a:gd name="T57" fmla="*/ 230403 h 596"/>
                <a:gd name="T58" fmla="*/ 447346 w 842"/>
                <a:gd name="T59" fmla="*/ 276450 h 596"/>
                <a:gd name="T60" fmla="*/ 447346 w 842"/>
                <a:gd name="T61" fmla="*/ 276450 h 596"/>
                <a:gd name="T62" fmla="*/ 426040 w 842"/>
                <a:gd name="T63" fmla="*/ 322553 h 596"/>
                <a:gd name="T64" fmla="*/ 340815 w 842"/>
                <a:gd name="T65" fmla="*/ 276450 h 596"/>
                <a:gd name="T66" fmla="*/ 340815 w 842"/>
                <a:gd name="T67" fmla="*/ 276450 h 596"/>
                <a:gd name="T68" fmla="*/ 383428 w 842"/>
                <a:gd name="T69" fmla="*/ 322553 h 596"/>
                <a:gd name="T70" fmla="*/ 404734 w 842"/>
                <a:gd name="T71" fmla="*/ 322553 h 596"/>
                <a:gd name="T72" fmla="*/ 404734 w 842"/>
                <a:gd name="T73" fmla="*/ 368600 h 596"/>
                <a:gd name="T74" fmla="*/ 383428 w 842"/>
                <a:gd name="T75" fmla="*/ 414703 h 596"/>
                <a:gd name="T76" fmla="*/ 298231 w 842"/>
                <a:gd name="T77" fmla="*/ 368600 h 596"/>
                <a:gd name="T78" fmla="*/ 255618 w 842"/>
                <a:gd name="T79" fmla="*/ 322553 h 596"/>
                <a:gd name="T80" fmla="*/ 234312 w 842"/>
                <a:gd name="T81" fmla="*/ 322553 h 596"/>
                <a:gd name="T82" fmla="*/ 234312 w 842"/>
                <a:gd name="T83" fmla="*/ 322553 h 596"/>
                <a:gd name="T84" fmla="*/ 191728 w 842"/>
                <a:gd name="T85" fmla="*/ 322553 h 596"/>
                <a:gd name="T86" fmla="*/ 255618 w 842"/>
                <a:gd name="T87" fmla="*/ 276450 h 596"/>
                <a:gd name="T88" fmla="*/ 276924 w 842"/>
                <a:gd name="T89" fmla="*/ 230403 h 596"/>
                <a:gd name="T90" fmla="*/ 234312 w 842"/>
                <a:gd name="T91" fmla="*/ 184300 h 596"/>
                <a:gd name="T92" fmla="*/ 213006 w 842"/>
                <a:gd name="T93" fmla="*/ 184300 h 596"/>
                <a:gd name="T94" fmla="*/ 234312 w 842"/>
                <a:gd name="T95" fmla="*/ 138253 h 596"/>
                <a:gd name="T96" fmla="*/ 191728 w 842"/>
                <a:gd name="T97" fmla="*/ 138253 h 596"/>
                <a:gd name="T98" fmla="*/ 191728 w 842"/>
                <a:gd name="T99" fmla="*/ 138253 h 596"/>
                <a:gd name="T100" fmla="*/ 149115 w 842"/>
                <a:gd name="T101" fmla="*/ 138253 h 596"/>
                <a:gd name="T102" fmla="*/ 21306 w 842"/>
                <a:gd name="T103" fmla="*/ 92150 h 596"/>
                <a:gd name="T104" fmla="*/ 0 w 842"/>
                <a:gd name="T105" fmla="*/ 92150 h 5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2"/>
                <a:gd name="T160" fmla="*/ 0 h 596"/>
                <a:gd name="T161" fmla="*/ 842 w 842"/>
                <a:gd name="T162" fmla="*/ 596 h 5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2" h="596">
                  <a:moveTo>
                    <a:pt x="0" y="133"/>
                  </a:moveTo>
                  <a:lnTo>
                    <a:pt x="6" y="70"/>
                  </a:lnTo>
                  <a:lnTo>
                    <a:pt x="41" y="21"/>
                  </a:lnTo>
                  <a:lnTo>
                    <a:pt x="101" y="0"/>
                  </a:lnTo>
                  <a:lnTo>
                    <a:pt x="147" y="9"/>
                  </a:lnTo>
                  <a:lnTo>
                    <a:pt x="96" y="70"/>
                  </a:lnTo>
                  <a:lnTo>
                    <a:pt x="109" y="105"/>
                  </a:lnTo>
                  <a:lnTo>
                    <a:pt x="147" y="142"/>
                  </a:lnTo>
                  <a:lnTo>
                    <a:pt x="101" y="156"/>
                  </a:lnTo>
                  <a:lnTo>
                    <a:pt x="150" y="154"/>
                  </a:lnTo>
                  <a:lnTo>
                    <a:pt x="157" y="122"/>
                  </a:lnTo>
                  <a:lnTo>
                    <a:pt x="119" y="102"/>
                  </a:lnTo>
                  <a:lnTo>
                    <a:pt x="150" y="82"/>
                  </a:lnTo>
                  <a:lnTo>
                    <a:pt x="126" y="54"/>
                  </a:lnTo>
                  <a:lnTo>
                    <a:pt x="176" y="60"/>
                  </a:lnTo>
                  <a:lnTo>
                    <a:pt x="132" y="46"/>
                  </a:lnTo>
                  <a:lnTo>
                    <a:pt x="183" y="50"/>
                  </a:lnTo>
                  <a:lnTo>
                    <a:pt x="147" y="30"/>
                  </a:lnTo>
                  <a:lnTo>
                    <a:pt x="188" y="31"/>
                  </a:lnTo>
                  <a:lnTo>
                    <a:pt x="215" y="9"/>
                  </a:lnTo>
                  <a:lnTo>
                    <a:pt x="249" y="7"/>
                  </a:lnTo>
                  <a:lnTo>
                    <a:pt x="251" y="34"/>
                  </a:lnTo>
                  <a:lnTo>
                    <a:pt x="275" y="46"/>
                  </a:lnTo>
                  <a:lnTo>
                    <a:pt x="268" y="105"/>
                  </a:lnTo>
                  <a:lnTo>
                    <a:pt x="299" y="77"/>
                  </a:lnTo>
                  <a:lnTo>
                    <a:pt x="319" y="89"/>
                  </a:lnTo>
                  <a:lnTo>
                    <a:pt x="365" y="61"/>
                  </a:lnTo>
                  <a:lnTo>
                    <a:pt x="436" y="77"/>
                  </a:lnTo>
                  <a:lnTo>
                    <a:pt x="463" y="105"/>
                  </a:lnTo>
                  <a:lnTo>
                    <a:pt x="443" y="122"/>
                  </a:lnTo>
                  <a:lnTo>
                    <a:pt x="484" y="115"/>
                  </a:lnTo>
                  <a:lnTo>
                    <a:pt x="472" y="132"/>
                  </a:lnTo>
                  <a:lnTo>
                    <a:pt x="497" y="142"/>
                  </a:lnTo>
                  <a:lnTo>
                    <a:pt x="517" y="119"/>
                  </a:lnTo>
                  <a:lnTo>
                    <a:pt x="547" y="130"/>
                  </a:lnTo>
                  <a:lnTo>
                    <a:pt x="556" y="149"/>
                  </a:lnTo>
                  <a:lnTo>
                    <a:pt x="530" y="154"/>
                  </a:lnTo>
                  <a:lnTo>
                    <a:pt x="571" y="154"/>
                  </a:lnTo>
                  <a:lnTo>
                    <a:pt x="564" y="177"/>
                  </a:lnTo>
                  <a:lnTo>
                    <a:pt x="593" y="164"/>
                  </a:lnTo>
                  <a:lnTo>
                    <a:pt x="575" y="183"/>
                  </a:lnTo>
                  <a:lnTo>
                    <a:pt x="634" y="179"/>
                  </a:lnTo>
                  <a:lnTo>
                    <a:pt x="602" y="198"/>
                  </a:lnTo>
                  <a:lnTo>
                    <a:pt x="629" y="198"/>
                  </a:lnTo>
                  <a:lnTo>
                    <a:pt x="619" y="212"/>
                  </a:lnTo>
                  <a:lnTo>
                    <a:pt x="644" y="194"/>
                  </a:lnTo>
                  <a:lnTo>
                    <a:pt x="671" y="214"/>
                  </a:lnTo>
                  <a:lnTo>
                    <a:pt x="623" y="231"/>
                  </a:lnTo>
                  <a:lnTo>
                    <a:pt x="694" y="245"/>
                  </a:lnTo>
                  <a:lnTo>
                    <a:pt x="633" y="251"/>
                  </a:lnTo>
                  <a:lnTo>
                    <a:pt x="656" y="261"/>
                  </a:lnTo>
                  <a:lnTo>
                    <a:pt x="639" y="279"/>
                  </a:lnTo>
                  <a:lnTo>
                    <a:pt x="708" y="314"/>
                  </a:lnTo>
                  <a:lnTo>
                    <a:pt x="742" y="307"/>
                  </a:lnTo>
                  <a:lnTo>
                    <a:pt x="759" y="350"/>
                  </a:lnTo>
                  <a:lnTo>
                    <a:pt x="793" y="347"/>
                  </a:lnTo>
                  <a:lnTo>
                    <a:pt x="789" y="364"/>
                  </a:lnTo>
                  <a:lnTo>
                    <a:pt x="842" y="375"/>
                  </a:lnTo>
                  <a:lnTo>
                    <a:pt x="834" y="398"/>
                  </a:lnTo>
                  <a:lnTo>
                    <a:pt x="808" y="394"/>
                  </a:lnTo>
                  <a:lnTo>
                    <a:pt x="821" y="408"/>
                  </a:lnTo>
                  <a:lnTo>
                    <a:pt x="808" y="429"/>
                  </a:lnTo>
                  <a:lnTo>
                    <a:pt x="783" y="419"/>
                  </a:lnTo>
                  <a:lnTo>
                    <a:pt x="779" y="461"/>
                  </a:lnTo>
                  <a:lnTo>
                    <a:pt x="684" y="384"/>
                  </a:lnTo>
                  <a:lnTo>
                    <a:pt x="646" y="391"/>
                  </a:lnTo>
                  <a:lnTo>
                    <a:pt x="671" y="409"/>
                  </a:lnTo>
                  <a:lnTo>
                    <a:pt x="653" y="429"/>
                  </a:lnTo>
                  <a:lnTo>
                    <a:pt x="668" y="427"/>
                  </a:lnTo>
                  <a:lnTo>
                    <a:pt x="688" y="467"/>
                  </a:lnTo>
                  <a:lnTo>
                    <a:pt x="735" y="474"/>
                  </a:lnTo>
                  <a:lnTo>
                    <a:pt x="731" y="497"/>
                  </a:lnTo>
                  <a:lnTo>
                    <a:pt x="756" y="515"/>
                  </a:lnTo>
                  <a:lnTo>
                    <a:pt x="743" y="568"/>
                  </a:lnTo>
                  <a:lnTo>
                    <a:pt x="623" y="514"/>
                  </a:lnTo>
                  <a:lnTo>
                    <a:pt x="704" y="596"/>
                  </a:lnTo>
                  <a:lnTo>
                    <a:pt x="552" y="551"/>
                  </a:lnTo>
                  <a:lnTo>
                    <a:pt x="531" y="524"/>
                  </a:lnTo>
                  <a:lnTo>
                    <a:pt x="551" y="521"/>
                  </a:lnTo>
                  <a:lnTo>
                    <a:pt x="503" y="504"/>
                  </a:lnTo>
                  <a:lnTo>
                    <a:pt x="489" y="471"/>
                  </a:lnTo>
                  <a:lnTo>
                    <a:pt x="450" y="461"/>
                  </a:lnTo>
                  <a:lnTo>
                    <a:pt x="449" y="484"/>
                  </a:lnTo>
                  <a:lnTo>
                    <a:pt x="425" y="471"/>
                  </a:lnTo>
                  <a:lnTo>
                    <a:pt x="394" y="493"/>
                  </a:lnTo>
                  <a:lnTo>
                    <a:pt x="351" y="471"/>
                  </a:lnTo>
                  <a:lnTo>
                    <a:pt x="374" y="436"/>
                  </a:lnTo>
                  <a:lnTo>
                    <a:pt x="484" y="436"/>
                  </a:lnTo>
                  <a:lnTo>
                    <a:pt x="457" y="401"/>
                  </a:lnTo>
                  <a:lnTo>
                    <a:pt x="520" y="347"/>
                  </a:lnTo>
                  <a:lnTo>
                    <a:pt x="477" y="278"/>
                  </a:lnTo>
                  <a:lnTo>
                    <a:pt x="446" y="270"/>
                  </a:lnTo>
                  <a:lnTo>
                    <a:pt x="463" y="259"/>
                  </a:lnTo>
                  <a:lnTo>
                    <a:pt x="395" y="279"/>
                  </a:lnTo>
                  <a:lnTo>
                    <a:pt x="394" y="258"/>
                  </a:lnTo>
                  <a:lnTo>
                    <a:pt x="418" y="245"/>
                  </a:lnTo>
                  <a:lnTo>
                    <a:pt x="367" y="220"/>
                  </a:lnTo>
                  <a:lnTo>
                    <a:pt x="365" y="197"/>
                  </a:lnTo>
                  <a:lnTo>
                    <a:pt x="317" y="186"/>
                  </a:lnTo>
                  <a:lnTo>
                    <a:pt x="330" y="215"/>
                  </a:lnTo>
                  <a:lnTo>
                    <a:pt x="248" y="204"/>
                  </a:lnTo>
                  <a:lnTo>
                    <a:pt x="269" y="221"/>
                  </a:lnTo>
                  <a:lnTo>
                    <a:pt x="55" y="193"/>
                  </a:lnTo>
                  <a:lnTo>
                    <a:pt x="19" y="154"/>
                  </a:lnTo>
                  <a:lnTo>
                    <a:pt x="85" y="156"/>
                  </a:lnTo>
                  <a:lnTo>
                    <a:pt x="0" y="133"/>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4" name="Freeform 309">
              <a:extLst>
                <a:ext uri="{FF2B5EF4-FFF2-40B4-BE49-F238E27FC236}">
                  <a16:creationId xmlns:a16="http://schemas.microsoft.com/office/drawing/2014/main" id="{D9790294-5604-4CDB-B56F-B9DBCC90A229}"/>
                </a:ext>
              </a:extLst>
            </p:cNvPr>
            <p:cNvSpPr>
              <a:spLocks noChangeAspect="1"/>
            </p:cNvSpPr>
            <p:nvPr/>
          </p:nvSpPr>
          <p:spPr bwMode="auto">
            <a:xfrm>
              <a:off x="2160588" y="2651179"/>
              <a:ext cx="134938" cy="107950"/>
            </a:xfrm>
            <a:custGeom>
              <a:avLst/>
              <a:gdLst>
                <a:gd name="T0" fmla="*/ 0 w 195"/>
                <a:gd name="T1" fmla="*/ 107175 h 130"/>
                <a:gd name="T2" fmla="*/ 20304 w 195"/>
                <a:gd name="T3" fmla="*/ 107175 h 130"/>
                <a:gd name="T4" fmla="*/ 20304 w 195"/>
                <a:gd name="T5" fmla="*/ 0 h 130"/>
                <a:gd name="T6" fmla="*/ 40608 w 195"/>
                <a:gd name="T7" fmla="*/ 53587 h 130"/>
                <a:gd name="T8" fmla="*/ 60911 w 195"/>
                <a:gd name="T9" fmla="*/ 53587 h 130"/>
                <a:gd name="T10" fmla="*/ 101492 w 195"/>
                <a:gd name="T11" fmla="*/ 107175 h 130"/>
                <a:gd name="T12" fmla="*/ 101492 w 195"/>
                <a:gd name="T13" fmla="*/ 107175 h 130"/>
                <a:gd name="T14" fmla="*/ 60911 w 195"/>
                <a:gd name="T15" fmla="*/ 107175 h 130"/>
                <a:gd name="T16" fmla="*/ 40608 w 195"/>
                <a:gd name="T17" fmla="*/ 160762 h 130"/>
                <a:gd name="T18" fmla="*/ 20304 w 195"/>
                <a:gd name="T19" fmla="*/ 107175 h 130"/>
                <a:gd name="T20" fmla="*/ 0 w 195"/>
                <a:gd name="T21" fmla="*/ 107175 h 1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5"/>
                <a:gd name="T34" fmla="*/ 0 h 130"/>
                <a:gd name="T35" fmla="*/ 195 w 195"/>
                <a:gd name="T36" fmla="*/ 130 h 1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5" h="130">
                  <a:moveTo>
                    <a:pt x="0" y="106"/>
                  </a:moveTo>
                  <a:lnTo>
                    <a:pt x="28" y="81"/>
                  </a:lnTo>
                  <a:lnTo>
                    <a:pt x="47" y="0"/>
                  </a:lnTo>
                  <a:lnTo>
                    <a:pt x="62" y="30"/>
                  </a:lnTo>
                  <a:lnTo>
                    <a:pt x="108" y="35"/>
                  </a:lnTo>
                  <a:lnTo>
                    <a:pt x="195" y="96"/>
                  </a:lnTo>
                  <a:lnTo>
                    <a:pt x="184" y="116"/>
                  </a:lnTo>
                  <a:lnTo>
                    <a:pt x="103" y="88"/>
                  </a:lnTo>
                  <a:lnTo>
                    <a:pt x="57" y="130"/>
                  </a:lnTo>
                  <a:lnTo>
                    <a:pt x="44" y="96"/>
                  </a:lnTo>
                  <a:lnTo>
                    <a:pt x="0" y="106"/>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 name="Freeform 310">
              <a:extLst>
                <a:ext uri="{FF2B5EF4-FFF2-40B4-BE49-F238E27FC236}">
                  <a16:creationId xmlns:a16="http://schemas.microsoft.com/office/drawing/2014/main" id="{E9075BF2-6949-460E-9769-90E33D8743A6}"/>
                </a:ext>
              </a:extLst>
            </p:cNvPr>
            <p:cNvSpPr>
              <a:spLocks noChangeAspect="1"/>
            </p:cNvSpPr>
            <p:nvPr/>
          </p:nvSpPr>
          <p:spPr bwMode="auto">
            <a:xfrm>
              <a:off x="2730500" y="3148066"/>
              <a:ext cx="134938" cy="152400"/>
            </a:xfrm>
            <a:custGeom>
              <a:avLst/>
              <a:gdLst>
                <a:gd name="T0" fmla="*/ 0 w 196"/>
                <a:gd name="T1" fmla="*/ 144638 h 188"/>
                <a:gd name="T2" fmla="*/ 39371 w 196"/>
                <a:gd name="T3" fmla="*/ 48213 h 188"/>
                <a:gd name="T4" fmla="*/ 59057 w 196"/>
                <a:gd name="T5" fmla="*/ 0 h 188"/>
                <a:gd name="T6" fmla="*/ 39371 w 196"/>
                <a:gd name="T7" fmla="*/ 96425 h 188"/>
                <a:gd name="T8" fmla="*/ 39371 w 196"/>
                <a:gd name="T9" fmla="*/ 48213 h 188"/>
                <a:gd name="T10" fmla="*/ 59057 w 196"/>
                <a:gd name="T11" fmla="*/ 96425 h 188"/>
                <a:gd name="T12" fmla="*/ 78742 w 196"/>
                <a:gd name="T13" fmla="*/ 96425 h 188"/>
                <a:gd name="T14" fmla="*/ 78742 w 196"/>
                <a:gd name="T15" fmla="*/ 96425 h 188"/>
                <a:gd name="T16" fmla="*/ 78742 w 196"/>
                <a:gd name="T17" fmla="*/ 96425 h 188"/>
                <a:gd name="T18" fmla="*/ 78742 w 196"/>
                <a:gd name="T19" fmla="*/ 144638 h 188"/>
                <a:gd name="T20" fmla="*/ 98428 w 196"/>
                <a:gd name="T21" fmla="*/ 144638 h 188"/>
                <a:gd name="T22" fmla="*/ 98428 w 196"/>
                <a:gd name="T23" fmla="*/ 144638 h 188"/>
                <a:gd name="T24" fmla="*/ 78742 w 196"/>
                <a:gd name="T25" fmla="*/ 144638 h 188"/>
                <a:gd name="T26" fmla="*/ 78742 w 196"/>
                <a:gd name="T27" fmla="*/ 144638 h 188"/>
                <a:gd name="T28" fmla="*/ 78742 w 196"/>
                <a:gd name="T29" fmla="*/ 144638 h 188"/>
                <a:gd name="T30" fmla="*/ 78742 w 196"/>
                <a:gd name="T31" fmla="*/ 144638 h 188"/>
                <a:gd name="T32" fmla="*/ 59057 w 196"/>
                <a:gd name="T33" fmla="*/ 144638 h 188"/>
                <a:gd name="T34" fmla="*/ 59057 w 196"/>
                <a:gd name="T35" fmla="*/ 144638 h 188"/>
                <a:gd name="T36" fmla="*/ 39371 w 196"/>
                <a:gd name="T37" fmla="*/ 144638 h 188"/>
                <a:gd name="T38" fmla="*/ 59057 w 196"/>
                <a:gd name="T39" fmla="*/ 144638 h 188"/>
                <a:gd name="T40" fmla="*/ 0 w 196"/>
                <a:gd name="T41" fmla="*/ 144638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6"/>
                <a:gd name="T64" fmla="*/ 0 h 188"/>
                <a:gd name="T65" fmla="*/ 196 w 196"/>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6" h="188">
                  <a:moveTo>
                    <a:pt x="0" y="147"/>
                  </a:moveTo>
                  <a:lnTo>
                    <a:pt x="81" y="10"/>
                  </a:lnTo>
                  <a:lnTo>
                    <a:pt x="111" y="0"/>
                  </a:lnTo>
                  <a:lnTo>
                    <a:pt x="74" y="75"/>
                  </a:lnTo>
                  <a:lnTo>
                    <a:pt x="99" y="58"/>
                  </a:lnTo>
                  <a:lnTo>
                    <a:pt x="116" y="89"/>
                  </a:lnTo>
                  <a:lnTo>
                    <a:pt x="169" y="89"/>
                  </a:lnTo>
                  <a:lnTo>
                    <a:pt x="157" y="117"/>
                  </a:lnTo>
                  <a:lnTo>
                    <a:pt x="184" y="116"/>
                  </a:lnTo>
                  <a:lnTo>
                    <a:pt x="166" y="144"/>
                  </a:lnTo>
                  <a:lnTo>
                    <a:pt x="191" y="129"/>
                  </a:lnTo>
                  <a:lnTo>
                    <a:pt x="196" y="158"/>
                  </a:lnTo>
                  <a:lnTo>
                    <a:pt x="172" y="188"/>
                  </a:lnTo>
                  <a:lnTo>
                    <a:pt x="169" y="165"/>
                  </a:lnTo>
                  <a:lnTo>
                    <a:pt x="156" y="178"/>
                  </a:lnTo>
                  <a:lnTo>
                    <a:pt x="156" y="143"/>
                  </a:lnTo>
                  <a:lnTo>
                    <a:pt x="109" y="178"/>
                  </a:lnTo>
                  <a:lnTo>
                    <a:pt x="136" y="154"/>
                  </a:lnTo>
                  <a:lnTo>
                    <a:pt x="97" y="158"/>
                  </a:lnTo>
                  <a:lnTo>
                    <a:pt x="106" y="143"/>
                  </a:lnTo>
                  <a:lnTo>
                    <a:pt x="0" y="14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6" name="Freeform 429">
              <a:extLst>
                <a:ext uri="{FF2B5EF4-FFF2-40B4-BE49-F238E27FC236}">
                  <a16:creationId xmlns:a16="http://schemas.microsoft.com/office/drawing/2014/main" id="{193FFDF0-AEC9-45A4-B1B4-02DB48609006}"/>
                </a:ext>
              </a:extLst>
            </p:cNvPr>
            <p:cNvSpPr>
              <a:spLocks noChangeAspect="1"/>
            </p:cNvSpPr>
            <p:nvPr/>
          </p:nvSpPr>
          <p:spPr bwMode="auto">
            <a:xfrm>
              <a:off x="504825" y="2430516"/>
              <a:ext cx="611188" cy="614362"/>
            </a:xfrm>
            <a:custGeom>
              <a:avLst/>
              <a:gdLst>
                <a:gd name="T0" fmla="*/ 41976 w 878"/>
                <a:gd name="T1" fmla="*/ 185289 h 761"/>
                <a:gd name="T2" fmla="*/ 41976 w 878"/>
                <a:gd name="T3" fmla="*/ 231596 h 761"/>
                <a:gd name="T4" fmla="*/ 83952 w 878"/>
                <a:gd name="T5" fmla="*/ 231596 h 761"/>
                <a:gd name="T6" fmla="*/ 104926 w 878"/>
                <a:gd name="T7" fmla="*/ 231596 h 761"/>
                <a:gd name="T8" fmla="*/ 41976 w 878"/>
                <a:gd name="T9" fmla="*/ 277905 h 761"/>
                <a:gd name="T10" fmla="*/ 41976 w 878"/>
                <a:gd name="T11" fmla="*/ 324212 h 761"/>
                <a:gd name="T12" fmla="*/ 41976 w 878"/>
                <a:gd name="T13" fmla="*/ 324212 h 761"/>
                <a:gd name="T14" fmla="*/ 62950 w 878"/>
                <a:gd name="T15" fmla="*/ 370576 h 761"/>
                <a:gd name="T16" fmla="*/ 62950 w 878"/>
                <a:gd name="T17" fmla="*/ 370576 h 761"/>
                <a:gd name="T18" fmla="*/ 83952 w 878"/>
                <a:gd name="T19" fmla="*/ 370576 h 761"/>
                <a:gd name="T20" fmla="*/ 83952 w 878"/>
                <a:gd name="T21" fmla="*/ 416884 h 761"/>
                <a:gd name="T22" fmla="*/ 125900 w 878"/>
                <a:gd name="T23" fmla="*/ 416884 h 761"/>
                <a:gd name="T24" fmla="*/ 167875 w 878"/>
                <a:gd name="T25" fmla="*/ 416884 h 761"/>
                <a:gd name="T26" fmla="*/ 146902 w 878"/>
                <a:gd name="T27" fmla="*/ 463193 h 761"/>
                <a:gd name="T28" fmla="*/ 125900 w 878"/>
                <a:gd name="T29" fmla="*/ 509501 h 761"/>
                <a:gd name="T30" fmla="*/ 62950 w 878"/>
                <a:gd name="T31" fmla="*/ 509501 h 761"/>
                <a:gd name="T32" fmla="*/ 125900 w 878"/>
                <a:gd name="T33" fmla="*/ 509501 h 761"/>
                <a:gd name="T34" fmla="*/ 125900 w 878"/>
                <a:gd name="T35" fmla="*/ 463193 h 761"/>
                <a:gd name="T36" fmla="*/ 209851 w 878"/>
                <a:gd name="T37" fmla="*/ 416884 h 761"/>
                <a:gd name="T38" fmla="*/ 209851 w 878"/>
                <a:gd name="T39" fmla="*/ 416884 h 761"/>
                <a:gd name="T40" fmla="*/ 272801 w 878"/>
                <a:gd name="T41" fmla="*/ 277905 h 761"/>
                <a:gd name="T42" fmla="*/ 293803 w 878"/>
                <a:gd name="T43" fmla="*/ 324212 h 761"/>
                <a:gd name="T44" fmla="*/ 293803 w 878"/>
                <a:gd name="T45" fmla="*/ 324212 h 761"/>
                <a:gd name="T46" fmla="*/ 251827 w 878"/>
                <a:gd name="T47" fmla="*/ 370576 h 761"/>
                <a:gd name="T48" fmla="*/ 251827 w 878"/>
                <a:gd name="T49" fmla="*/ 416884 h 761"/>
                <a:gd name="T50" fmla="*/ 314777 w 878"/>
                <a:gd name="T51" fmla="*/ 370576 h 761"/>
                <a:gd name="T52" fmla="*/ 314777 w 878"/>
                <a:gd name="T53" fmla="*/ 324212 h 761"/>
                <a:gd name="T54" fmla="*/ 335751 w 878"/>
                <a:gd name="T55" fmla="*/ 324212 h 761"/>
                <a:gd name="T56" fmla="*/ 356753 w 878"/>
                <a:gd name="T57" fmla="*/ 370576 h 761"/>
                <a:gd name="T58" fmla="*/ 440676 w 878"/>
                <a:gd name="T59" fmla="*/ 370576 h 761"/>
                <a:gd name="T60" fmla="*/ 440676 w 878"/>
                <a:gd name="T61" fmla="*/ 370576 h 761"/>
                <a:gd name="T62" fmla="*/ 461679 w 878"/>
                <a:gd name="T63" fmla="*/ 370576 h 761"/>
                <a:gd name="T64" fmla="*/ 419703 w 878"/>
                <a:gd name="T65" fmla="*/ 370576 h 761"/>
                <a:gd name="T66" fmla="*/ 251827 w 878"/>
                <a:gd name="T67" fmla="*/ 0 h 761"/>
                <a:gd name="T68" fmla="*/ 188878 w 878"/>
                <a:gd name="T69" fmla="*/ 0 h 761"/>
                <a:gd name="T70" fmla="*/ 188878 w 878"/>
                <a:gd name="T71" fmla="*/ 0 h 761"/>
                <a:gd name="T72" fmla="*/ 167875 w 878"/>
                <a:gd name="T73" fmla="*/ 0 h 761"/>
                <a:gd name="T74" fmla="*/ 125900 w 878"/>
                <a:gd name="T75" fmla="*/ 0 h 761"/>
                <a:gd name="T76" fmla="*/ 125900 w 878"/>
                <a:gd name="T77" fmla="*/ 0 h 761"/>
                <a:gd name="T78" fmla="*/ 104926 w 878"/>
                <a:gd name="T79" fmla="*/ 46308 h 761"/>
                <a:gd name="T80" fmla="*/ 62950 w 878"/>
                <a:gd name="T81" fmla="*/ 46308 h 761"/>
                <a:gd name="T82" fmla="*/ 41976 w 878"/>
                <a:gd name="T83" fmla="*/ 92617 h 761"/>
                <a:gd name="T84" fmla="*/ 62950 w 878"/>
                <a:gd name="T85" fmla="*/ 138980 h 761"/>
                <a:gd name="T86" fmla="*/ 83952 w 878"/>
                <a:gd name="T87" fmla="*/ 138980 h 761"/>
                <a:gd name="T88" fmla="*/ 104926 w 878"/>
                <a:gd name="T89" fmla="*/ 185289 h 761"/>
                <a:gd name="T90" fmla="*/ 62950 w 878"/>
                <a:gd name="T91" fmla="*/ 185289 h 761"/>
                <a:gd name="T92" fmla="*/ 62950 w 878"/>
                <a:gd name="T93" fmla="*/ 138980 h 7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78"/>
                <a:gd name="T142" fmla="*/ 0 h 761"/>
                <a:gd name="T143" fmla="*/ 878 w 878"/>
                <a:gd name="T144" fmla="*/ 761 h 7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78" h="761">
                  <a:moveTo>
                    <a:pt x="0" y="290"/>
                  </a:moveTo>
                  <a:lnTo>
                    <a:pt x="57" y="306"/>
                  </a:lnTo>
                  <a:lnTo>
                    <a:pt x="35" y="311"/>
                  </a:lnTo>
                  <a:lnTo>
                    <a:pt x="60" y="338"/>
                  </a:lnTo>
                  <a:lnTo>
                    <a:pt x="146" y="335"/>
                  </a:lnTo>
                  <a:lnTo>
                    <a:pt x="160" y="354"/>
                  </a:lnTo>
                  <a:lnTo>
                    <a:pt x="215" y="331"/>
                  </a:lnTo>
                  <a:lnTo>
                    <a:pt x="195" y="341"/>
                  </a:lnTo>
                  <a:lnTo>
                    <a:pt x="207" y="389"/>
                  </a:lnTo>
                  <a:lnTo>
                    <a:pt x="86" y="432"/>
                  </a:lnTo>
                  <a:lnTo>
                    <a:pt x="55" y="481"/>
                  </a:lnTo>
                  <a:lnTo>
                    <a:pt x="84" y="474"/>
                  </a:lnTo>
                  <a:lnTo>
                    <a:pt x="62" y="485"/>
                  </a:lnTo>
                  <a:lnTo>
                    <a:pt x="84" y="502"/>
                  </a:lnTo>
                  <a:lnTo>
                    <a:pt x="127" y="509"/>
                  </a:lnTo>
                  <a:lnTo>
                    <a:pt x="103" y="535"/>
                  </a:lnTo>
                  <a:lnTo>
                    <a:pt x="125" y="559"/>
                  </a:lnTo>
                  <a:lnTo>
                    <a:pt x="146" y="562"/>
                  </a:lnTo>
                  <a:lnTo>
                    <a:pt x="193" y="509"/>
                  </a:lnTo>
                  <a:lnTo>
                    <a:pt x="166" y="535"/>
                  </a:lnTo>
                  <a:lnTo>
                    <a:pt x="188" y="584"/>
                  </a:lnTo>
                  <a:lnTo>
                    <a:pt x="177" y="606"/>
                  </a:lnTo>
                  <a:lnTo>
                    <a:pt x="231" y="577"/>
                  </a:lnTo>
                  <a:lnTo>
                    <a:pt x="268" y="613"/>
                  </a:lnTo>
                  <a:lnTo>
                    <a:pt x="279" y="591"/>
                  </a:lnTo>
                  <a:lnTo>
                    <a:pt x="290" y="606"/>
                  </a:lnTo>
                  <a:lnTo>
                    <a:pt x="331" y="586"/>
                  </a:lnTo>
                  <a:lnTo>
                    <a:pt x="275" y="682"/>
                  </a:lnTo>
                  <a:lnTo>
                    <a:pt x="232" y="702"/>
                  </a:lnTo>
                  <a:lnTo>
                    <a:pt x="231" y="722"/>
                  </a:lnTo>
                  <a:lnTo>
                    <a:pt x="177" y="723"/>
                  </a:lnTo>
                  <a:lnTo>
                    <a:pt x="137" y="761"/>
                  </a:lnTo>
                  <a:lnTo>
                    <a:pt x="188" y="733"/>
                  </a:lnTo>
                  <a:lnTo>
                    <a:pt x="246" y="733"/>
                  </a:lnTo>
                  <a:lnTo>
                    <a:pt x="276" y="710"/>
                  </a:lnTo>
                  <a:lnTo>
                    <a:pt x="262" y="690"/>
                  </a:lnTo>
                  <a:lnTo>
                    <a:pt x="297" y="695"/>
                  </a:lnTo>
                  <a:lnTo>
                    <a:pt x="409" y="622"/>
                  </a:lnTo>
                  <a:lnTo>
                    <a:pt x="430" y="596"/>
                  </a:lnTo>
                  <a:lnTo>
                    <a:pt x="411" y="576"/>
                  </a:lnTo>
                  <a:lnTo>
                    <a:pt x="507" y="488"/>
                  </a:lnTo>
                  <a:lnTo>
                    <a:pt x="521" y="444"/>
                  </a:lnTo>
                  <a:lnTo>
                    <a:pt x="510" y="488"/>
                  </a:lnTo>
                  <a:lnTo>
                    <a:pt x="549" y="480"/>
                  </a:lnTo>
                  <a:lnTo>
                    <a:pt x="528" y="498"/>
                  </a:lnTo>
                  <a:lnTo>
                    <a:pt x="558" y="508"/>
                  </a:lnTo>
                  <a:lnTo>
                    <a:pt x="488" y="514"/>
                  </a:lnTo>
                  <a:lnTo>
                    <a:pt x="476" y="555"/>
                  </a:lnTo>
                  <a:lnTo>
                    <a:pt x="500" y="555"/>
                  </a:lnTo>
                  <a:lnTo>
                    <a:pt x="477" y="581"/>
                  </a:lnTo>
                  <a:lnTo>
                    <a:pt x="571" y="545"/>
                  </a:lnTo>
                  <a:lnTo>
                    <a:pt x="583" y="522"/>
                  </a:lnTo>
                  <a:lnTo>
                    <a:pt x="569" y="512"/>
                  </a:lnTo>
                  <a:lnTo>
                    <a:pt x="592" y="490"/>
                  </a:lnTo>
                  <a:lnTo>
                    <a:pt x="588" y="508"/>
                  </a:lnTo>
                  <a:lnTo>
                    <a:pt x="634" y="497"/>
                  </a:lnTo>
                  <a:lnTo>
                    <a:pt x="624" y="515"/>
                  </a:lnTo>
                  <a:lnTo>
                    <a:pt x="702" y="545"/>
                  </a:lnTo>
                  <a:lnTo>
                    <a:pt x="814" y="559"/>
                  </a:lnTo>
                  <a:lnTo>
                    <a:pt x="834" y="542"/>
                  </a:lnTo>
                  <a:lnTo>
                    <a:pt x="849" y="552"/>
                  </a:lnTo>
                  <a:lnTo>
                    <a:pt x="828" y="567"/>
                  </a:lnTo>
                  <a:lnTo>
                    <a:pt x="862" y="584"/>
                  </a:lnTo>
                  <a:lnTo>
                    <a:pt x="878" y="572"/>
                  </a:lnTo>
                  <a:lnTo>
                    <a:pt x="848" y="535"/>
                  </a:lnTo>
                  <a:lnTo>
                    <a:pt x="794" y="535"/>
                  </a:lnTo>
                  <a:lnTo>
                    <a:pt x="794" y="86"/>
                  </a:lnTo>
                  <a:lnTo>
                    <a:pt x="480" y="50"/>
                  </a:lnTo>
                  <a:lnTo>
                    <a:pt x="469" y="28"/>
                  </a:lnTo>
                  <a:lnTo>
                    <a:pt x="381" y="14"/>
                  </a:lnTo>
                  <a:lnTo>
                    <a:pt x="372" y="33"/>
                  </a:lnTo>
                  <a:lnTo>
                    <a:pt x="345" y="27"/>
                  </a:lnTo>
                  <a:lnTo>
                    <a:pt x="371" y="11"/>
                  </a:lnTo>
                  <a:lnTo>
                    <a:pt x="333" y="0"/>
                  </a:lnTo>
                  <a:lnTo>
                    <a:pt x="299" y="28"/>
                  </a:lnTo>
                  <a:lnTo>
                    <a:pt x="242" y="33"/>
                  </a:lnTo>
                  <a:lnTo>
                    <a:pt x="239" y="59"/>
                  </a:lnTo>
                  <a:lnTo>
                    <a:pt x="234" y="43"/>
                  </a:lnTo>
                  <a:lnTo>
                    <a:pt x="180" y="58"/>
                  </a:lnTo>
                  <a:lnTo>
                    <a:pt x="188" y="78"/>
                  </a:lnTo>
                  <a:lnTo>
                    <a:pt x="166" y="72"/>
                  </a:lnTo>
                  <a:lnTo>
                    <a:pt x="132" y="115"/>
                  </a:lnTo>
                  <a:lnTo>
                    <a:pt x="55" y="130"/>
                  </a:lnTo>
                  <a:lnTo>
                    <a:pt x="60" y="150"/>
                  </a:lnTo>
                  <a:lnTo>
                    <a:pt x="37" y="156"/>
                  </a:lnTo>
                  <a:lnTo>
                    <a:pt x="129" y="218"/>
                  </a:lnTo>
                  <a:lnTo>
                    <a:pt x="252" y="249"/>
                  </a:lnTo>
                  <a:lnTo>
                    <a:pt x="177" y="239"/>
                  </a:lnTo>
                  <a:lnTo>
                    <a:pt x="180" y="258"/>
                  </a:lnTo>
                  <a:lnTo>
                    <a:pt x="210" y="259"/>
                  </a:lnTo>
                  <a:lnTo>
                    <a:pt x="186" y="272"/>
                  </a:lnTo>
                  <a:lnTo>
                    <a:pt x="129" y="269"/>
                  </a:lnTo>
                  <a:lnTo>
                    <a:pt x="129" y="242"/>
                  </a:lnTo>
                  <a:lnTo>
                    <a:pt x="101" y="245"/>
                  </a:lnTo>
                  <a:lnTo>
                    <a:pt x="0" y="29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7" name="Freeform 430">
              <a:extLst>
                <a:ext uri="{FF2B5EF4-FFF2-40B4-BE49-F238E27FC236}">
                  <a16:creationId xmlns:a16="http://schemas.microsoft.com/office/drawing/2014/main" id="{55332502-2494-40DE-88F2-F8CC3405A614}"/>
                </a:ext>
              </a:extLst>
            </p:cNvPr>
            <p:cNvSpPr>
              <a:spLocks noChangeAspect="1"/>
            </p:cNvSpPr>
            <p:nvPr/>
          </p:nvSpPr>
          <p:spPr bwMode="auto">
            <a:xfrm>
              <a:off x="752475" y="4005316"/>
              <a:ext cx="25400" cy="31750"/>
            </a:xfrm>
            <a:custGeom>
              <a:avLst/>
              <a:gdLst>
                <a:gd name="T0" fmla="*/ 0 w 34"/>
                <a:gd name="T1" fmla="*/ 50538 h 39"/>
                <a:gd name="T2" fmla="*/ 29692 w 34"/>
                <a:gd name="T3" fmla="*/ 0 h 39"/>
                <a:gd name="T4" fmla="*/ 29692 w 34"/>
                <a:gd name="T5" fmla="*/ 50538 h 39"/>
                <a:gd name="T6" fmla="*/ 29692 w 34"/>
                <a:gd name="T7" fmla="*/ 50538 h 39"/>
                <a:gd name="T8" fmla="*/ 0 w 34"/>
                <a:gd name="T9" fmla="*/ 50538 h 39"/>
                <a:gd name="T10" fmla="*/ 0 60000 65536"/>
                <a:gd name="T11" fmla="*/ 0 60000 65536"/>
                <a:gd name="T12" fmla="*/ 0 60000 65536"/>
                <a:gd name="T13" fmla="*/ 0 60000 65536"/>
                <a:gd name="T14" fmla="*/ 0 60000 65536"/>
                <a:gd name="T15" fmla="*/ 0 w 34"/>
                <a:gd name="T16" fmla="*/ 0 h 39"/>
                <a:gd name="T17" fmla="*/ 34 w 34"/>
                <a:gd name="T18" fmla="*/ 39 h 39"/>
              </a:gdLst>
              <a:ahLst/>
              <a:cxnLst>
                <a:cxn ang="T10">
                  <a:pos x="T0" y="T1"/>
                </a:cxn>
                <a:cxn ang="T11">
                  <a:pos x="T2" y="T3"/>
                </a:cxn>
                <a:cxn ang="T12">
                  <a:pos x="T4" y="T5"/>
                </a:cxn>
                <a:cxn ang="T13">
                  <a:pos x="T6" y="T7"/>
                </a:cxn>
                <a:cxn ang="T14">
                  <a:pos x="T8" y="T9"/>
                </a:cxn>
              </a:cxnLst>
              <a:rect l="T15" t="T16" r="T17" b="T18"/>
              <a:pathLst>
                <a:path w="34" h="39">
                  <a:moveTo>
                    <a:pt x="0" y="14"/>
                  </a:moveTo>
                  <a:lnTo>
                    <a:pt x="3" y="0"/>
                  </a:lnTo>
                  <a:lnTo>
                    <a:pt x="34" y="24"/>
                  </a:lnTo>
                  <a:lnTo>
                    <a:pt x="11" y="39"/>
                  </a:lnTo>
                  <a:lnTo>
                    <a:pt x="0" y="14"/>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8" name="Freeform 431">
              <a:extLst>
                <a:ext uri="{FF2B5EF4-FFF2-40B4-BE49-F238E27FC236}">
                  <a16:creationId xmlns:a16="http://schemas.microsoft.com/office/drawing/2014/main" id="{BBE67D31-5CA8-4794-9B86-F6832473AE5D}"/>
                </a:ext>
              </a:extLst>
            </p:cNvPr>
            <p:cNvSpPr>
              <a:spLocks noChangeAspect="1"/>
            </p:cNvSpPr>
            <p:nvPr/>
          </p:nvSpPr>
          <p:spPr bwMode="auto">
            <a:xfrm>
              <a:off x="774700" y="2944866"/>
              <a:ext cx="53975" cy="36512"/>
            </a:xfrm>
            <a:custGeom>
              <a:avLst/>
              <a:gdLst>
                <a:gd name="T0" fmla="*/ 0 w 78"/>
                <a:gd name="T1" fmla="*/ 51824 h 44"/>
                <a:gd name="T2" fmla="*/ 20304 w 78"/>
                <a:gd name="T3" fmla="*/ 51824 h 44"/>
                <a:gd name="T4" fmla="*/ 40608 w 78"/>
                <a:gd name="T5" fmla="*/ 51824 h 44"/>
                <a:gd name="T6" fmla="*/ 20304 w 78"/>
                <a:gd name="T7" fmla="*/ 0 h 44"/>
                <a:gd name="T8" fmla="*/ 20304 w 78"/>
                <a:gd name="T9" fmla="*/ 51824 h 44"/>
                <a:gd name="T10" fmla="*/ 0 w 78"/>
                <a:gd name="T11" fmla="*/ 51824 h 44"/>
                <a:gd name="T12" fmla="*/ 0 60000 65536"/>
                <a:gd name="T13" fmla="*/ 0 60000 65536"/>
                <a:gd name="T14" fmla="*/ 0 60000 65536"/>
                <a:gd name="T15" fmla="*/ 0 60000 65536"/>
                <a:gd name="T16" fmla="*/ 0 60000 65536"/>
                <a:gd name="T17" fmla="*/ 0 60000 65536"/>
                <a:gd name="T18" fmla="*/ 0 w 78"/>
                <a:gd name="T19" fmla="*/ 0 h 44"/>
                <a:gd name="T20" fmla="*/ 78 w 78"/>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78" h="44">
                  <a:moveTo>
                    <a:pt x="0" y="19"/>
                  </a:moveTo>
                  <a:lnTo>
                    <a:pt x="23" y="44"/>
                  </a:lnTo>
                  <a:lnTo>
                    <a:pt x="78" y="8"/>
                  </a:lnTo>
                  <a:lnTo>
                    <a:pt x="25" y="0"/>
                  </a:lnTo>
                  <a:lnTo>
                    <a:pt x="31" y="17"/>
                  </a:lnTo>
                  <a:lnTo>
                    <a:pt x="0" y="19"/>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9" name="Freeform 432">
              <a:extLst>
                <a:ext uri="{FF2B5EF4-FFF2-40B4-BE49-F238E27FC236}">
                  <a16:creationId xmlns:a16="http://schemas.microsoft.com/office/drawing/2014/main" id="{20F9B693-638B-4A14-B333-1DDD99B13562}"/>
                </a:ext>
              </a:extLst>
            </p:cNvPr>
            <p:cNvSpPr>
              <a:spLocks noChangeAspect="1"/>
            </p:cNvSpPr>
            <p:nvPr/>
          </p:nvSpPr>
          <p:spPr bwMode="auto">
            <a:xfrm>
              <a:off x="1119188" y="2878191"/>
              <a:ext cx="161925" cy="168275"/>
            </a:xfrm>
            <a:custGeom>
              <a:avLst/>
              <a:gdLst>
                <a:gd name="T0" fmla="*/ 0 w 235"/>
                <a:gd name="T1" fmla="*/ 0 h 209"/>
                <a:gd name="T2" fmla="*/ 19796 w 235"/>
                <a:gd name="T3" fmla="*/ 0 h 209"/>
                <a:gd name="T4" fmla="*/ 19796 w 235"/>
                <a:gd name="T5" fmla="*/ 45489 h 209"/>
                <a:gd name="T6" fmla="*/ 39565 w 235"/>
                <a:gd name="T7" fmla="*/ 0 h 209"/>
                <a:gd name="T8" fmla="*/ 19796 w 235"/>
                <a:gd name="T9" fmla="*/ 0 h 209"/>
                <a:gd name="T10" fmla="*/ 39565 w 235"/>
                <a:gd name="T11" fmla="*/ 0 h 209"/>
                <a:gd name="T12" fmla="*/ 39565 w 235"/>
                <a:gd name="T13" fmla="*/ 45489 h 209"/>
                <a:gd name="T14" fmla="*/ 39565 w 235"/>
                <a:gd name="T15" fmla="*/ 0 h 209"/>
                <a:gd name="T16" fmla="*/ 39565 w 235"/>
                <a:gd name="T17" fmla="*/ 0 h 209"/>
                <a:gd name="T18" fmla="*/ 59361 w 235"/>
                <a:gd name="T19" fmla="*/ 45489 h 209"/>
                <a:gd name="T20" fmla="*/ 59361 w 235"/>
                <a:gd name="T21" fmla="*/ 45489 h 209"/>
                <a:gd name="T22" fmla="*/ 98927 w 235"/>
                <a:gd name="T23" fmla="*/ 91033 h 209"/>
                <a:gd name="T24" fmla="*/ 79157 w 235"/>
                <a:gd name="T25" fmla="*/ 91033 h 209"/>
                <a:gd name="T26" fmla="*/ 98927 w 235"/>
                <a:gd name="T27" fmla="*/ 91033 h 209"/>
                <a:gd name="T28" fmla="*/ 98927 w 235"/>
                <a:gd name="T29" fmla="*/ 136522 h 209"/>
                <a:gd name="T30" fmla="*/ 98927 w 235"/>
                <a:gd name="T31" fmla="*/ 136522 h 209"/>
                <a:gd name="T32" fmla="*/ 98927 w 235"/>
                <a:gd name="T33" fmla="*/ 91033 h 209"/>
                <a:gd name="T34" fmla="*/ 79157 w 235"/>
                <a:gd name="T35" fmla="*/ 91033 h 209"/>
                <a:gd name="T36" fmla="*/ 39565 w 235"/>
                <a:gd name="T37" fmla="*/ 0 h 209"/>
                <a:gd name="T38" fmla="*/ 19796 w 235"/>
                <a:gd name="T39" fmla="*/ 0 h 209"/>
                <a:gd name="T40" fmla="*/ 0 w 235"/>
                <a:gd name="T41" fmla="*/ 0 h 2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5"/>
                <a:gd name="T64" fmla="*/ 0 h 209"/>
                <a:gd name="T65" fmla="*/ 235 w 235"/>
                <a:gd name="T66" fmla="*/ 209 h 2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5" h="209">
                  <a:moveTo>
                    <a:pt x="0" y="21"/>
                  </a:moveTo>
                  <a:lnTo>
                    <a:pt x="10" y="52"/>
                  </a:lnTo>
                  <a:lnTo>
                    <a:pt x="42" y="65"/>
                  </a:lnTo>
                  <a:lnTo>
                    <a:pt x="56" y="53"/>
                  </a:lnTo>
                  <a:lnTo>
                    <a:pt x="28" y="39"/>
                  </a:lnTo>
                  <a:lnTo>
                    <a:pt x="56" y="39"/>
                  </a:lnTo>
                  <a:lnTo>
                    <a:pt x="82" y="65"/>
                  </a:lnTo>
                  <a:lnTo>
                    <a:pt x="73" y="18"/>
                  </a:lnTo>
                  <a:lnTo>
                    <a:pt x="93" y="59"/>
                  </a:lnTo>
                  <a:lnTo>
                    <a:pt x="143" y="83"/>
                  </a:lnTo>
                  <a:lnTo>
                    <a:pt x="133" y="111"/>
                  </a:lnTo>
                  <a:lnTo>
                    <a:pt x="191" y="148"/>
                  </a:lnTo>
                  <a:lnTo>
                    <a:pt x="174" y="178"/>
                  </a:lnTo>
                  <a:lnTo>
                    <a:pt x="205" y="154"/>
                  </a:lnTo>
                  <a:lnTo>
                    <a:pt x="211" y="209"/>
                  </a:lnTo>
                  <a:lnTo>
                    <a:pt x="233" y="200"/>
                  </a:lnTo>
                  <a:lnTo>
                    <a:pt x="235" y="158"/>
                  </a:lnTo>
                  <a:lnTo>
                    <a:pt x="178" y="135"/>
                  </a:lnTo>
                  <a:lnTo>
                    <a:pt x="75" y="0"/>
                  </a:lnTo>
                  <a:lnTo>
                    <a:pt x="15" y="39"/>
                  </a:lnTo>
                  <a:lnTo>
                    <a:pt x="0" y="21"/>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0" name="Freeform 433">
              <a:extLst>
                <a:ext uri="{FF2B5EF4-FFF2-40B4-BE49-F238E27FC236}">
                  <a16:creationId xmlns:a16="http://schemas.microsoft.com/office/drawing/2014/main" id="{90010D1D-EE83-48E8-AC00-F32979C44B8C}"/>
                </a:ext>
              </a:extLst>
            </p:cNvPr>
            <p:cNvSpPr>
              <a:spLocks noChangeAspect="1"/>
            </p:cNvSpPr>
            <p:nvPr/>
          </p:nvSpPr>
          <p:spPr bwMode="auto">
            <a:xfrm>
              <a:off x="1152525" y="2933754"/>
              <a:ext cx="28575" cy="26987"/>
            </a:xfrm>
            <a:custGeom>
              <a:avLst/>
              <a:gdLst>
                <a:gd name="T0" fmla="*/ 0 w 39"/>
                <a:gd name="T1" fmla="*/ 0 h 34"/>
                <a:gd name="T2" fmla="*/ 25519 w 39"/>
                <a:gd name="T3" fmla="*/ 43383 h 34"/>
                <a:gd name="T4" fmla="*/ 25519 w 39"/>
                <a:gd name="T5" fmla="*/ 43383 h 34"/>
                <a:gd name="T6" fmla="*/ 25519 w 39"/>
                <a:gd name="T7" fmla="*/ 43383 h 34"/>
                <a:gd name="T8" fmla="*/ 25519 w 39"/>
                <a:gd name="T9" fmla="*/ 43383 h 34"/>
                <a:gd name="T10" fmla="*/ 25519 w 39"/>
                <a:gd name="T11" fmla="*/ 43383 h 34"/>
                <a:gd name="T12" fmla="*/ 0 w 39"/>
                <a:gd name="T13" fmla="*/ 0 h 34"/>
                <a:gd name="T14" fmla="*/ 0 60000 65536"/>
                <a:gd name="T15" fmla="*/ 0 60000 65536"/>
                <a:gd name="T16" fmla="*/ 0 60000 65536"/>
                <a:gd name="T17" fmla="*/ 0 60000 65536"/>
                <a:gd name="T18" fmla="*/ 0 60000 65536"/>
                <a:gd name="T19" fmla="*/ 0 60000 65536"/>
                <a:gd name="T20" fmla="*/ 0 60000 65536"/>
                <a:gd name="T21" fmla="*/ 0 w 39"/>
                <a:gd name="T22" fmla="*/ 0 h 34"/>
                <a:gd name="T23" fmla="*/ 39 w 39"/>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4">
                  <a:moveTo>
                    <a:pt x="0" y="0"/>
                  </a:moveTo>
                  <a:lnTo>
                    <a:pt x="12" y="34"/>
                  </a:lnTo>
                  <a:lnTo>
                    <a:pt x="15" y="17"/>
                  </a:lnTo>
                  <a:lnTo>
                    <a:pt x="39" y="32"/>
                  </a:lnTo>
                  <a:lnTo>
                    <a:pt x="18" y="17"/>
                  </a:lnTo>
                  <a:lnTo>
                    <a:pt x="39" y="6"/>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1" name="Freeform 434">
              <a:extLst>
                <a:ext uri="{FF2B5EF4-FFF2-40B4-BE49-F238E27FC236}">
                  <a16:creationId xmlns:a16="http://schemas.microsoft.com/office/drawing/2014/main" id="{4479CFCB-5D67-4A83-8BA5-7E7FB99E5EB8}"/>
                </a:ext>
              </a:extLst>
            </p:cNvPr>
            <p:cNvSpPr>
              <a:spLocks noChangeAspect="1"/>
            </p:cNvSpPr>
            <p:nvPr/>
          </p:nvSpPr>
          <p:spPr bwMode="auto">
            <a:xfrm>
              <a:off x="1166813" y="2955979"/>
              <a:ext cx="17463" cy="41275"/>
            </a:xfrm>
            <a:custGeom>
              <a:avLst/>
              <a:gdLst>
                <a:gd name="T0" fmla="*/ 0 w 24"/>
                <a:gd name="T1" fmla="*/ 0 h 52"/>
                <a:gd name="T2" fmla="*/ 29108 w 24"/>
                <a:gd name="T3" fmla="*/ 43385 h 52"/>
                <a:gd name="T4" fmla="*/ 29108 w 24"/>
                <a:gd name="T5" fmla="*/ 43385 h 52"/>
                <a:gd name="T6" fmla="*/ 0 w 24"/>
                <a:gd name="T7" fmla="*/ 0 h 52"/>
                <a:gd name="T8" fmla="*/ 0 60000 65536"/>
                <a:gd name="T9" fmla="*/ 0 60000 65536"/>
                <a:gd name="T10" fmla="*/ 0 60000 65536"/>
                <a:gd name="T11" fmla="*/ 0 60000 65536"/>
                <a:gd name="T12" fmla="*/ 0 w 24"/>
                <a:gd name="T13" fmla="*/ 0 h 52"/>
                <a:gd name="T14" fmla="*/ 24 w 24"/>
                <a:gd name="T15" fmla="*/ 52 h 52"/>
              </a:gdLst>
              <a:ahLst/>
              <a:cxnLst>
                <a:cxn ang="T8">
                  <a:pos x="T0" y="T1"/>
                </a:cxn>
                <a:cxn ang="T9">
                  <a:pos x="T2" y="T3"/>
                </a:cxn>
                <a:cxn ang="T10">
                  <a:pos x="T4" y="T5"/>
                </a:cxn>
                <a:cxn ang="T11">
                  <a:pos x="T6" y="T7"/>
                </a:cxn>
              </a:cxnLst>
              <a:rect l="T12" t="T13" r="T14" b="T15"/>
              <a:pathLst>
                <a:path w="24" h="52">
                  <a:moveTo>
                    <a:pt x="0" y="0"/>
                  </a:moveTo>
                  <a:lnTo>
                    <a:pt x="23" y="10"/>
                  </a:lnTo>
                  <a:lnTo>
                    <a:pt x="24" y="52"/>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2" name="Freeform 435">
              <a:extLst>
                <a:ext uri="{FF2B5EF4-FFF2-40B4-BE49-F238E27FC236}">
                  <a16:creationId xmlns:a16="http://schemas.microsoft.com/office/drawing/2014/main" id="{BD08C2D6-2BAD-4B0D-8405-F0A388172929}"/>
                </a:ext>
              </a:extLst>
            </p:cNvPr>
            <p:cNvSpPr>
              <a:spLocks noChangeAspect="1"/>
            </p:cNvSpPr>
            <p:nvPr/>
          </p:nvSpPr>
          <p:spPr bwMode="auto">
            <a:xfrm>
              <a:off x="1185863" y="2935341"/>
              <a:ext cx="19050" cy="25400"/>
            </a:xfrm>
            <a:custGeom>
              <a:avLst/>
              <a:gdLst>
                <a:gd name="T0" fmla="*/ 0 w 28"/>
                <a:gd name="T1" fmla="*/ 0 h 33"/>
                <a:gd name="T2" fmla="*/ 18775 w 28"/>
                <a:gd name="T3" fmla="*/ 0 h 33"/>
                <a:gd name="T4" fmla="*/ 18775 w 28"/>
                <a:gd name="T5" fmla="*/ 0 h 33"/>
                <a:gd name="T6" fmla="*/ 18775 w 28"/>
                <a:gd name="T7" fmla="*/ 0 h 33"/>
                <a:gd name="T8" fmla="*/ 18775 w 28"/>
                <a:gd name="T9" fmla="*/ 0 h 33"/>
                <a:gd name="T10" fmla="*/ 18775 w 28"/>
                <a:gd name="T11" fmla="*/ 0 h 33"/>
                <a:gd name="T12" fmla="*/ 0 w 28"/>
                <a:gd name="T13" fmla="*/ 0 h 33"/>
                <a:gd name="T14" fmla="*/ 0 60000 65536"/>
                <a:gd name="T15" fmla="*/ 0 60000 65536"/>
                <a:gd name="T16" fmla="*/ 0 60000 65536"/>
                <a:gd name="T17" fmla="*/ 0 60000 65536"/>
                <a:gd name="T18" fmla="*/ 0 60000 65536"/>
                <a:gd name="T19" fmla="*/ 0 60000 65536"/>
                <a:gd name="T20" fmla="*/ 0 60000 65536"/>
                <a:gd name="T21" fmla="*/ 0 w 28"/>
                <a:gd name="T22" fmla="*/ 0 h 33"/>
                <a:gd name="T23" fmla="*/ 28 w 28"/>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3">
                  <a:moveTo>
                    <a:pt x="0" y="0"/>
                  </a:moveTo>
                  <a:lnTo>
                    <a:pt x="6" y="33"/>
                  </a:lnTo>
                  <a:lnTo>
                    <a:pt x="24" y="33"/>
                  </a:lnTo>
                  <a:lnTo>
                    <a:pt x="14" y="5"/>
                  </a:lnTo>
                  <a:lnTo>
                    <a:pt x="28" y="24"/>
                  </a:lnTo>
                  <a:lnTo>
                    <a:pt x="15" y="0"/>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3" name="Freeform 436">
              <a:extLst>
                <a:ext uri="{FF2B5EF4-FFF2-40B4-BE49-F238E27FC236}">
                  <a16:creationId xmlns:a16="http://schemas.microsoft.com/office/drawing/2014/main" id="{E6EF350A-8EC4-4ED2-9A8E-C2020CD43CD0}"/>
                </a:ext>
              </a:extLst>
            </p:cNvPr>
            <p:cNvSpPr>
              <a:spLocks noChangeAspect="1"/>
            </p:cNvSpPr>
            <p:nvPr/>
          </p:nvSpPr>
          <p:spPr bwMode="auto">
            <a:xfrm>
              <a:off x="1203325" y="2973441"/>
              <a:ext cx="17463" cy="17462"/>
            </a:xfrm>
            <a:custGeom>
              <a:avLst/>
              <a:gdLst>
                <a:gd name="T0" fmla="*/ 0 w 25"/>
                <a:gd name="T1" fmla="*/ 0 h 23"/>
                <a:gd name="T2" fmla="*/ 22799 w 25"/>
                <a:gd name="T3" fmla="*/ 0 h 23"/>
                <a:gd name="T4" fmla="*/ 22799 w 25"/>
                <a:gd name="T5" fmla="*/ 0 h 23"/>
                <a:gd name="T6" fmla="*/ 0 w 25"/>
                <a:gd name="T7" fmla="*/ 0 h 23"/>
                <a:gd name="T8" fmla="*/ 0 60000 65536"/>
                <a:gd name="T9" fmla="*/ 0 60000 65536"/>
                <a:gd name="T10" fmla="*/ 0 60000 65536"/>
                <a:gd name="T11" fmla="*/ 0 60000 65536"/>
                <a:gd name="T12" fmla="*/ 0 w 25"/>
                <a:gd name="T13" fmla="*/ 0 h 23"/>
                <a:gd name="T14" fmla="*/ 25 w 25"/>
                <a:gd name="T15" fmla="*/ 23 h 23"/>
              </a:gdLst>
              <a:ahLst/>
              <a:cxnLst>
                <a:cxn ang="T8">
                  <a:pos x="T0" y="T1"/>
                </a:cxn>
                <a:cxn ang="T9">
                  <a:pos x="T2" y="T3"/>
                </a:cxn>
                <a:cxn ang="T10">
                  <a:pos x="T4" y="T5"/>
                </a:cxn>
                <a:cxn ang="T11">
                  <a:pos x="T6" y="T7"/>
                </a:cxn>
              </a:cxnLst>
              <a:rect l="T12" t="T13" r="T14" b="T15"/>
              <a:pathLst>
                <a:path w="25" h="23">
                  <a:moveTo>
                    <a:pt x="0" y="0"/>
                  </a:moveTo>
                  <a:lnTo>
                    <a:pt x="24" y="23"/>
                  </a:lnTo>
                  <a:lnTo>
                    <a:pt x="25" y="3"/>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4" name="Freeform 437">
              <a:extLst>
                <a:ext uri="{FF2B5EF4-FFF2-40B4-BE49-F238E27FC236}">
                  <a16:creationId xmlns:a16="http://schemas.microsoft.com/office/drawing/2014/main" id="{4ADEF3AA-3C0F-4881-9A46-3592A70CFB1F}"/>
                </a:ext>
              </a:extLst>
            </p:cNvPr>
            <p:cNvSpPr>
              <a:spLocks noChangeAspect="1"/>
            </p:cNvSpPr>
            <p:nvPr/>
          </p:nvSpPr>
          <p:spPr bwMode="auto">
            <a:xfrm>
              <a:off x="1208088" y="2997254"/>
              <a:ext cx="26988" cy="44450"/>
            </a:xfrm>
            <a:custGeom>
              <a:avLst/>
              <a:gdLst>
                <a:gd name="T0" fmla="*/ 0 w 40"/>
                <a:gd name="T1" fmla="*/ 0 h 54"/>
                <a:gd name="T2" fmla="*/ 17436 w 40"/>
                <a:gd name="T3" fmla="*/ 50177 h 54"/>
                <a:gd name="T4" fmla="*/ 17436 w 40"/>
                <a:gd name="T5" fmla="*/ 50177 h 54"/>
                <a:gd name="T6" fmla="*/ 0 w 40"/>
                <a:gd name="T7" fmla="*/ 0 h 54"/>
                <a:gd name="T8" fmla="*/ 0 60000 65536"/>
                <a:gd name="T9" fmla="*/ 0 60000 65536"/>
                <a:gd name="T10" fmla="*/ 0 60000 65536"/>
                <a:gd name="T11" fmla="*/ 0 60000 65536"/>
                <a:gd name="T12" fmla="*/ 0 w 40"/>
                <a:gd name="T13" fmla="*/ 0 h 54"/>
                <a:gd name="T14" fmla="*/ 40 w 40"/>
                <a:gd name="T15" fmla="*/ 54 h 54"/>
              </a:gdLst>
              <a:ahLst/>
              <a:cxnLst>
                <a:cxn ang="T8">
                  <a:pos x="T0" y="T1"/>
                </a:cxn>
                <a:cxn ang="T9">
                  <a:pos x="T2" y="T3"/>
                </a:cxn>
                <a:cxn ang="T10">
                  <a:pos x="T4" y="T5"/>
                </a:cxn>
                <a:cxn ang="T11">
                  <a:pos x="T6" y="T7"/>
                </a:cxn>
              </a:cxnLst>
              <a:rect l="T12" t="T13" r="T14" b="T15"/>
              <a:pathLst>
                <a:path w="40" h="54">
                  <a:moveTo>
                    <a:pt x="0" y="0"/>
                  </a:moveTo>
                  <a:lnTo>
                    <a:pt x="31" y="19"/>
                  </a:lnTo>
                  <a:lnTo>
                    <a:pt x="40" y="54"/>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5" name="Freeform 438">
              <a:extLst>
                <a:ext uri="{FF2B5EF4-FFF2-40B4-BE49-F238E27FC236}">
                  <a16:creationId xmlns:a16="http://schemas.microsoft.com/office/drawing/2014/main" id="{EFE51E10-704A-4C5A-B2F4-9386CEE1426C}"/>
                </a:ext>
              </a:extLst>
            </p:cNvPr>
            <p:cNvSpPr>
              <a:spLocks noChangeAspect="1"/>
            </p:cNvSpPr>
            <p:nvPr/>
          </p:nvSpPr>
          <p:spPr bwMode="auto">
            <a:xfrm>
              <a:off x="1250950" y="3009954"/>
              <a:ext cx="14288" cy="23812"/>
            </a:xfrm>
            <a:custGeom>
              <a:avLst/>
              <a:gdLst>
                <a:gd name="T0" fmla="*/ 0 w 20"/>
                <a:gd name="T1" fmla="*/ 53187 h 29"/>
                <a:gd name="T2" fmla="*/ 19872 w 20"/>
                <a:gd name="T3" fmla="*/ 0 h 29"/>
                <a:gd name="T4" fmla="*/ 19872 w 20"/>
                <a:gd name="T5" fmla="*/ 53187 h 29"/>
                <a:gd name="T6" fmla="*/ 0 w 20"/>
                <a:gd name="T7" fmla="*/ 53187 h 29"/>
                <a:gd name="T8" fmla="*/ 0 60000 65536"/>
                <a:gd name="T9" fmla="*/ 0 60000 65536"/>
                <a:gd name="T10" fmla="*/ 0 60000 65536"/>
                <a:gd name="T11" fmla="*/ 0 60000 65536"/>
                <a:gd name="T12" fmla="*/ 0 w 20"/>
                <a:gd name="T13" fmla="*/ 0 h 29"/>
                <a:gd name="T14" fmla="*/ 20 w 20"/>
                <a:gd name="T15" fmla="*/ 29 h 29"/>
              </a:gdLst>
              <a:ahLst/>
              <a:cxnLst>
                <a:cxn ang="T8">
                  <a:pos x="T0" y="T1"/>
                </a:cxn>
                <a:cxn ang="T9">
                  <a:pos x="T2" y="T3"/>
                </a:cxn>
                <a:cxn ang="T10">
                  <a:pos x="T4" y="T5"/>
                </a:cxn>
                <a:cxn ang="T11">
                  <a:pos x="T6" y="T7"/>
                </a:cxn>
              </a:cxnLst>
              <a:rect l="T12" t="T13" r="T14" b="T15"/>
              <a:pathLst>
                <a:path w="20" h="29">
                  <a:moveTo>
                    <a:pt x="0" y="17"/>
                  </a:moveTo>
                  <a:lnTo>
                    <a:pt x="8" y="0"/>
                  </a:lnTo>
                  <a:lnTo>
                    <a:pt x="20" y="29"/>
                  </a:lnTo>
                  <a:lnTo>
                    <a:pt x="0" y="1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6" name="Freeform 439">
              <a:extLst>
                <a:ext uri="{FF2B5EF4-FFF2-40B4-BE49-F238E27FC236}">
                  <a16:creationId xmlns:a16="http://schemas.microsoft.com/office/drawing/2014/main" id="{1933A8F4-84F0-4B2D-B206-F66711C46A1B}"/>
                </a:ext>
              </a:extLst>
            </p:cNvPr>
            <p:cNvSpPr>
              <a:spLocks noChangeAspect="1"/>
            </p:cNvSpPr>
            <p:nvPr/>
          </p:nvSpPr>
          <p:spPr bwMode="auto">
            <a:xfrm>
              <a:off x="1392238" y="3216329"/>
              <a:ext cx="1181100" cy="661987"/>
            </a:xfrm>
            <a:custGeom>
              <a:avLst/>
              <a:gdLst>
                <a:gd name="T0" fmla="*/ 21366 w 1691"/>
                <a:gd name="T1" fmla="*/ 46086 h 821"/>
                <a:gd name="T2" fmla="*/ 21366 w 1691"/>
                <a:gd name="T3" fmla="*/ 46086 h 821"/>
                <a:gd name="T4" fmla="*/ 21366 w 1691"/>
                <a:gd name="T5" fmla="*/ 276624 h 821"/>
                <a:gd name="T6" fmla="*/ 42731 w 1691"/>
                <a:gd name="T7" fmla="*/ 276624 h 821"/>
                <a:gd name="T8" fmla="*/ 106856 w 1691"/>
                <a:gd name="T9" fmla="*/ 368796 h 821"/>
                <a:gd name="T10" fmla="*/ 170952 w 1691"/>
                <a:gd name="T11" fmla="*/ 414937 h 821"/>
                <a:gd name="T12" fmla="*/ 299173 w 1691"/>
                <a:gd name="T13" fmla="*/ 414937 h 821"/>
                <a:gd name="T14" fmla="*/ 363298 w 1691"/>
                <a:gd name="T15" fmla="*/ 461023 h 821"/>
                <a:gd name="T16" fmla="*/ 448788 w 1691"/>
                <a:gd name="T17" fmla="*/ 553193 h 821"/>
                <a:gd name="T18" fmla="*/ 470153 w 1691"/>
                <a:gd name="T19" fmla="*/ 507108 h 821"/>
                <a:gd name="T20" fmla="*/ 512884 w 1691"/>
                <a:gd name="T21" fmla="*/ 461023 h 821"/>
                <a:gd name="T22" fmla="*/ 555643 w 1691"/>
                <a:gd name="T23" fmla="*/ 461023 h 821"/>
                <a:gd name="T24" fmla="*/ 577009 w 1691"/>
                <a:gd name="T25" fmla="*/ 461023 h 821"/>
                <a:gd name="T26" fmla="*/ 577009 w 1691"/>
                <a:gd name="T27" fmla="*/ 461023 h 821"/>
                <a:gd name="T28" fmla="*/ 662471 w 1691"/>
                <a:gd name="T29" fmla="*/ 461023 h 821"/>
                <a:gd name="T30" fmla="*/ 705230 w 1691"/>
                <a:gd name="T31" fmla="*/ 553193 h 821"/>
                <a:gd name="T32" fmla="*/ 705230 w 1691"/>
                <a:gd name="T33" fmla="*/ 507108 h 821"/>
                <a:gd name="T34" fmla="*/ 705230 w 1691"/>
                <a:gd name="T35" fmla="*/ 414937 h 821"/>
                <a:gd name="T36" fmla="*/ 769326 w 1691"/>
                <a:gd name="T37" fmla="*/ 322710 h 821"/>
                <a:gd name="T38" fmla="*/ 769326 w 1691"/>
                <a:gd name="T39" fmla="*/ 276624 h 821"/>
                <a:gd name="T40" fmla="*/ 747960 w 1691"/>
                <a:gd name="T41" fmla="*/ 276624 h 821"/>
                <a:gd name="T42" fmla="*/ 769326 w 1691"/>
                <a:gd name="T43" fmla="*/ 230484 h 821"/>
                <a:gd name="T44" fmla="*/ 769326 w 1691"/>
                <a:gd name="T45" fmla="*/ 276624 h 821"/>
                <a:gd name="T46" fmla="*/ 790719 w 1691"/>
                <a:gd name="T47" fmla="*/ 230484 h 821"/>
                <a:gd name="T48" fmla="*/ 812085 w 1691"/>
                <a:gd name="T49" fmla="*/ 184398 h 821"/>
                <a:gd name="T50" fmla="*/ 854816 w 1691"/>
                <a:gd name="T51" fmla="*/ 184398 h 821"/>
                <a:gd name="T52" fmla="*/ 918941 w 1691"/>
                <a:gd name="T53" fmla="*/ 92227 h 821"/>
                <a:gd name="T54" fmla="*/ 897547 w 1691"/>
                <a:gd name="T55" fmla="*/ 92227 h 821"/>
                <a:gd name="T56" fmla="*/ 876181 w 1691"/>
                <a:gd name="T57" fmla="*/ 46086 h 821"/>
                <a:gd name="T58" fmla="*/ 769326 w 1691"/>
                <a:gd name="T59" fmla="*/ 92227 h 821"/>
                <a:gd name="T60" fmla="*/ 726595 w 1691"/>
                <a:gd name="T61" fmla="*/ 138312 h 821"/>
                <a:gd name="T62" fmla="*/ 683864 w 1691"/>
                <a:gd name="T63" fmla="*/ 184398 h 821"/>
                <a:gd name="T64" fmla="*/ 662471 w 1691"/>
                <a:gd name="T65" fmla="*/ 184398 h 821"/>
                <a:gd name="T66" fmla="*/ 662471 w 1691"/>
                <a:gd name="T67" fmla="*/ 138312 h 821"/>
                <a:gd name="T68" fmla="*/ 662471 w 1691"/>
                <a:gd name="T69" fmla="*/ 138312 h 821"/>
                <a:gd name="T70" fmla="*/ 662471 w 1691"/>
                <a:gd name="T71" fmla="*/ 92227 h 821"/>
                <a:gd name="T72" fmla="*/ 619740 w 1691"/>
                <a:gd name="T73" fmla="*/ 92227 h 821"/>
                <a:gd name="T74" fmla="*/ 598374 w 1691"/>
                <a:gd name="T75" fmla="*/ 184398 h 821"/>
                <a:gd name="T76" fmla="*/ 598374 w 1691"/>
                <a:gd name="T77" fmla="*/ 92227 h 821"/>
                <a:gd name="T78" fmla="*/ 619740 w 1691"/>
                <a:gd name="T79" fmla="*/ 92227 h 821"/>
                <a:gd name="T80" fmla="*/ 641105 w 1691"/>
                <a:gd name="T81" fmla="*/ 46086 h 821"/>
                <a:gd name="T82" fmla="*/ 577009 w 1691"/>
                <a:gd name="T83" fmla="*/ 46086 h 821"/>
                <a:gd name="T84" fmla="*/ 534250 w 1691"/>
                <a:gd name="T85" fmla="*/ 46086 h 821"/>
                <a:gd name="T86" fmla="*/ 555643 w 1691"/>
                <a:gd name="T87" fmla="*/ 0 h 821"/>
                <a:gd name="T88" fmla="*/ 470153 w 1691"/>
                <a:gd name="T89" fmla="*/ 0 h 821"/>
                <a:gd name="T90" fmla="*/ 42731 w 1691"/>
                <a:gd name="T91" fmla="*/ 0 h 821"/>
                <a:gd name="T92" fmla="*/ 21366 w 1691"/>
                <a:gd name="T93" fmla="*/ 46086 h 821"/>
                <a:gd name="T94" fmla="*/ 0 w 1691"/>
                <a:gd name="T95" fmla="*/ 0 h 8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91"/>
                <a:gd name="T145" fmla="*/ 0 h 821"/>
                <a:gd name="T146" fmla="*/ 1691 w 1691"/>
                <a:gd name="T147" fmla="*/ 821 h 8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91" h="821">
                  <a:moveTo>
                    <a:pt x="0" y="47"/>
                  </a:moveTo>
                  <a:lnTo>
                    <a:pt x="18" y="113"/>
                  </a:lnTo>
                  <a:lnTo>
                    <a:pt x="43" y="121"/>
                  </a:lnTo>
                  <a:lnTo>
                    <a:pt x="24" y="123"/>
                  </a:lnTo>
                  <a:lnTo>
                    <a:pt x="8" y="327"/>
                  </a:lnTo>
                  <a:lnTo>
                    <a:pt x="51" y="405"/>
                  </a:lnTo>
                  <a:lnTo>
                    <a:pt x="79" y="405"/>
                  </a:lnTo>
                  <a:lnTo>
                    <a:pt x="68" y="435"/>
                  </a:lnTo>
                  <a:lnTo>
                    <a:pt x="123" y="521"/>
                  </a:lnTo>
                  <a:lnTo>
                    <a:pt x="178" y="541"/>
                  </a:lnTo>
                  <a:lnTo>
                    <a:pt x="223" y="590"/>
                  </a:lnTo>
                  <a:lnTo>
                    <a:pt x="291" y="583"/>
                  </a:lnTo>
                  <a:lnTo>
                    <a:pt x="402" y="630"/>
                  </a:lnTo>
                  <a:lnTo>
                    <a:pt x="535" y="611"/>
                  </a:lnTo>
                  <a:lnTo>
                    <a:pt x="615" y="699"/>
                  </a:lnTo>
                  <a:lnTo>
                    <a:pt x="678" y="677"/>
                  </a:lnTo>
                  <a:lnTo>
                    <a:pt x="750" y="781"/>
                  </a:lnTo>
                  <a:lnTo>
                    <a:pt x="809" y="801"/>
                  </a:lnTo>
                  <a:lnTo>
                    <a:pt x="802" y="740"/>
                  </a:lnTo>
                  <a:lnTo>
                    <a:pt x="863" y="705"/>
                  </a:lnTo>
                  <a:lnTo>
                    <a:pt x="870" y="678"/>
                  </a:lnTo>
                  <a:lnTo>
                    <a:pt x="957" y="677"/>
                  </a:lnTo>
                  <a:lnTo>
                    <a:pt x="1034" y="699"/>
                  </a:lnTo>
                  <a:lnTo>
                    <a:pt x="1036" y="664"/>
                  </a:lnTo>
                  <a:lnTo>
                    <a:pt x="1005" y="658"/>
                  </a:lnTo>
                  <a:lnTo>
                    <a:pt x="1068" y="658"/>
                  </a:lnTo>
                  <a:lnTo>
                    <a:pt x="1073" y="640"/>
                  </a:lnTo>
                  <a:lnTo>
                    <a:pt x="1078" y="661"/>
                  </a:lnTo>
                  <a:lnTo>
                    <a:pt x="1197" y="668"/>
                  </a:lnTo>
                  <a:lnTo>
                    <a:pt x="1228" y="698"/>
                  </a:lnTo>
                  <a:lnTo>
                    <a:pt x="1233" y="750"/>
                  </a:lnTo>
                  <a:lnTo>
                    <a:pt x="1271" y="821"/>
                  </a:lnTo>
                  <a:lnTo>
                    <a:pt x="1295" y="818"/>
                  </a:lnTo>
                  <a:lnTo>
                    <a:pt x="1305" y="764"/>
                  </a:lnTo>
                  <a:lnTo>
                    <a:pt x="1264" y="640"/>
                  </a:lnTo>
                  <a:lnTo>
                    <a:pt x="1288" y="589"/>
                  </a:lnTo>
                  <a:lnTo>
                    <a:pt x="1436" y="487"/>
                  </a:lnTo>
                  <a:lnTo>
                    <a:pt x="1408" y="476"/>
                  </a:lnTo>
                  <a:lnTo>
                    <a:pt x="1435" y="471"/>
                  </a:lnTo>
                  <a:lnTo>
                    <a:pt x="1414" y="439"/>
                  </a:lnTo>
                  <a:lnTo>
                    <a:pt x="1419" y="411"/>
                  </a:lnTo>
                  <a:lnTo>
                    <a:pt x="1388" y="388"/>
                  </a:lnTo>
                  <a:lnTo>
                    <a:pt x="1419" y="403"/>
                  </a:lnTo>
                  <a:lnTo>
                    <a:pt x="1408" y="367"/>
                  </a:lnTo>
                  <a:lnTo>
                    <a:pt x="1431" y="355"/>
                  </a:lnTo>
                  <a:lnTo>
                    <a:pt x="1435" y="435"/>
                  </a:lnTo>
                  <a:lnTo>
                    <a:pt x="1458" y="389"/>
                  </a:lnTo>
                  <a:lnTo>
                    <a:pt x="1443" y="350"/>
                  </a:lnTo>
                  <a:lnTo>
                    <a:pt x="1459" y="372"/>
                  </a:lnTo>
                  <a:lnTo>
                    <a:pt x="1490" y="307"/>
                  </a:lnTo>
                  <a:lnTo>
                    <a:pt x="1608" y="280"/>
                  </a:lnTo>
                  <a:lnTo>
                    <a:pt x="1577" y="262"/>
                  </a:lnTo>
                  <a:lnTo>
                    <a:pt x="1599" y="211"/>
                  </a:lnTo>
                  <a:lnTo>
                    <a:pt x="1688" y="176"/>
                  </a:lnTo>
                  <a:lnTo>
                    <a:pt x="1691" y="156"/>
                  </a:lnTo>
                  <a:lnTo>
                    <a:pt x="1669" y="139"/>
                  </a:lnTo>
                  <a:lnTo>
                    <a:pt x="1669" y="91"/>
                  </a:lnTo>
                  <a:lnTo>
                    <a:pt x="1620" y="75"/>
                  </a:lnTo>
                  <a:lnTo>
                    <a:pt x="1585" y="153"/>
                  </a:lnTo>
                  <a:lnTo>
                    <a:pt x="1435" y="183"/>
                  </a:lnTo>
                  <a:lnTo>
                    <a:pt x="1424" y="215"/>
                  </a:lnTo>
                  <a:lnTo>
                    <a:pt x="1339" y="228"/>
                  </a:lnTo>
                  <a:lnTo>
                    <a:pt x="1344" y="239"/>
                  </a:lnTo>
                  <a:lnTo>
                    <a:pt x="1257" y="286"/>
                  </a:lnTo>
                  <a:lnTo>
                    <a:pt x="1221" y="286"/>
                  </a:lnTo>
                  <a:lnTo>
                    <a:pt x="1218" y="271"/>
                  </a:lnTo>
                  <a:lnTo>
                    <a:pt x="1225" y="256"/>
                  </a:lnTo>
                  <a:lnTo>
                    <a:pt x="1234" y="246"/>
                  </a:lnTo>
                  <a:lnTo>
                    <a:pt x="1238" y="232"/>
                  </a:lnTo>
                  <a:lnTo>
                    <a:pt x="1225" y="198"/>
                  </a:lnTo>
                  <a:lnTo>
                    <a:pt x="1196" y="211"/>
                  </a:lnTo>
                  <a:lnTo>
                    <a:pt x="1206" y="155"/>
                  </a:lnTo>
                  <a:lnTo>
                    <a:pt x="1160" y="139"/>
                  </a:lnTo>
                  <a:lnTo>
                    <a:pt x="1126" y="176"/>
                  </a:lnTo>
                  <a:lnTo>
                    <a:pt x="1114" y="273"/>
                  </a:lnTo>
                  <a:lnTo>
                    <a:pt x="1087" y="276"/>
                  </a:lnTo>
                  <a:lnTo>
                    <a:pt x="1078" y="229"/>
                  </a:lnTo>
                  <a:lnTo>
                    <a:pt x="1100" y="157"/>
                  </a:lnTo>
                  <a:lnTo>
                    <a:pt x="1078" y="169"/>
                  </a:lnTo>
                  <a:lnTo>
                    <a:pt x="1116" y="129"/>
                  </a:lnTo>
                  <a:lnTo>
                    <a:pt x="1194" y="129"/>
                  </a:lnTo>
                  <a:lnTo>
                    <a:pt x="1180" y="109"/>
                  </a:lnTo>
                  <a:lnTo>
                    <a:pt x="1175" y="109"/>
                  </a:lnTo>
                  <a:lnTo>
                    <a:pt x="1061" y="99"/>
                  </a:lnTo>
                  <a:lnTo>
                    <a:pt x="1078" y="75"/>
                  </a:lnTo>
                  <a:lnTo>
                    <a:pt x="1009" y="105"/>
                  </a:lnTo>
                  <a:lnTo>
                    <a:pt x="955" y="105"/>
                  </a:lnTo>
                  <a:lnTo>
                    <a:pt x="1022" y="55"/>
                  </a:lnTo>
                  <a:lnTo>
                    <a:pt x="883" y="27"/>
                  </a:lnTo>
                  <a:lnTo>
                    <a:pt x="865" y="0"/>
                  </a:lnTo>
                  <a:lnTo>
                    <a:pt x="863" y="19"/>
                  </a:lnTo>
                  <a:lnTo>
                    <a:pt x="55" y="19"/>
                  </a:lnTo>
                  <a:lnTo>
                    <a:pt x="70" y="50"/>
                  </a:lnTo>
                  <a:lnTo>
                    <a:pt x="51" y="75"/>
                  </a:lnTo>
                  <a:lnTo>
                    <a:pt x="58" y="48"/>
                  </a:lnTo>
                  <a:lnTo>
                    <a:pt x="0" y="4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7" name="Freeform 292">
              <a:extLst>
                <a:ext uri="{FF2B5EF4-FFF2-40B4-BE49-F238E27FC236}">
                  <a16:creationId xmlns:a16="http://schemas.microsoft.com/office/drawing/2014/main" id="{F5B27285-2E30-4E08-9113-6F496BBD89DA}"/>
                </a:ext>
              </a:extLst>
            </p:cNvPr>
            <p:cNvSpPr>
              <a:spLocks noChangeAspect="1"/>
            </p:cNvSpPr>
            <p:nvPr/>
          </p:nvSpPr>
          <p:spPr bwMode="auto">
            <a:xfrm>
              <a:off x="1058863" y="2403529"/>
              <a:ext cx="1747838" cy="1030287"/>
            </a:xfrm>
            <a:custGeom>
              <a:avLst/>
              <a:gdLst>
                <a:gd name="T0" fmla="*/ 105845 w 2507"/>
                <a:gd name="T1" fmla="*/ 92963 h 1276"/>
                <a:gd name="T2" fmla="*/ 169347 w 2507"/>
                <a:gd name="T3" fmla="*/ 92963 h 1276"/>
                <a:gd name="T4" fmla="*/ 232848 w 2507"/>
                <a:gd name="T5" fmla="*/ 92963 h 1276"/>
                <a:gd name="T6" fmla="*/ 359851 w 2507"/>
                <a:gd name="T7" fmla="*/ 92963 h 1276"/>
                <a:gd name="T8" fmla="*/ 423352 w 2507"/>
                <a:gd name="T9" fmla="*/ 139417 h 1276"/>
                <a:gd name="T10" fmla="*/ 529198 w 2507"/>
                <a:gd name="T11" fmla="*/ 139417 h 1276"/>
                <a:gd name="T12" fmla="*/ 508012 w 2507"/>
                <a:gd name="T13" fmla="*/ 92963 h 1276"/>
                <a:gd name="T14" fmla="*/ 613857 w 2507"/>
                <a:gd name="T15" fmla="*/ 139417 h 1276"/>
                <a:gd name="T16" fmla="*/ 698517 w 2507"/>
                <a:gd name="T17" fmla="*/ 139417 h 1276"/>
                <a:gd name="T18" fmla="*/ 698517 w 2507"/>
                <a:gd name="T19" fmla="*/ 139417 h 1276"/>
                <a:gd name="T20" fmla="*/ 719702 w 2507"/>
                <a:gd name="T21" fmla="*/ 139417 h 1276"/>
                <a:gd name="T22" fmla="*/ 740859 w 2507"/>
                <a:gd name="T23" fmla="*/ 92963 h 1276"/>
                <a:gd name="T24" fmla="*/ 719702 w 2507"/>
                <a:gd name="T25" fmla="*/ 0 h 1276"/>
                <a:gd name="T26" fmla="*/ 762018 w 2507"/>
                <a:gd name="T27" fmla="*/ 46454 h 1276"/>
                <a:gd name="T28" fmla="*/ 783203 w 2507"/>
                <a:gd name="T29" fmla="*/ 92963 h 1276"/>
                <a:gd name="T30" fmla="*/ 846705 w 2507"/>
                <a:gd name="T31" fmla="*/ 139417 h 1276"/>
                <a:gd name="T32" fmla="*/ 867863 w 2507"/>
                <a:gd name="T33" fmla="*/ 92963 h 1276"/>
                <a:gd name="T34" fmla="*/ 931364 w 2507"/>
                <a:gd name="T35" fmla="*/ 92963 h 1276"/>
                <a:gd name="T36" fmla="*/ 931364 w 2507"/>
                <a:gd name="T37" fmla="*/ 139417 h 1276"/>
                <a:gd name="T38" fmla="*/ 867863 w 2507"/>
                <a:gd name="T39" fmla="*/ 232325 h 1276"/>
                <a:gd name="T40" fmla="*/ 825519 w 2507"/>
                <a:gd name="T41" fmla="*/ 232325 h 1276"/>
                <a:gd name="T42" fmla="*/ 783203 w 2507"/>
                <a:gd name="T43" fmla="*/ 278835 h 1276"/>
                <a:gd name="T44" fmla="*/ 762018 w 2507"/>
                <a:gd name="T45" fmla="*/ 325288 h 1276"/>
                <a:gd name="T46" fmla="*/ 740859 w 2507"/>
                <a:gd name="T47" fmla="*/ 418252 h 1276"/>
                <a:gd name="T48" fmla="*/ 762018 w 2507"/>
                <a:gd name="T49" fmla="*/ 511159 h 1276"/>
                <a:gd name="T50" fmla="*/ 867863 w 2507"/>
                <a:gd name="T51" fmla="*/ 557668 h 1276"/>
                <a:gd name="T52" fmla="*/ 931364 w 2507"/>
                <a:gd name="T53" fmla="*/ 650576 h 1276"/>
                <a:gd name="T54" fmla="*/ 973709 w 2507"/>
                <a:gd name="T55" fmla="*/ 650576 h 1276"/>
                <a:gd name="T56" fmla="*/ 1016024 w 2507"/>
                <a:gd name="T57" fmla="*/ 511159 h 1276"/>
                <a:gd name="T58" fmla="*/ 994866 w 2507"/>
                <a:gd name="T59" fmla="*/ 464705 h 1276"/>
                <a:gd name="T60" fmla="*/ 994866 w 2507"/>
                <a:gd name="T61" fmla="*/ 325288 h 1276"/>
                <a:gd name="T62" fmla="*/ 1058367 w 2507"/>
                <a:gd name="T63" fmla="*/ 325288 h 1276"/>
                <a:gd name="T64" fmla="*/ 1121868 w 2507"/>
                <a:gd name="T65" fmla="*/ 418252 h 1276"/>
                <a:gd name="T66" fmla="*/ 1100711 w 2507"/>
                <a:gd name="T67" fmla="*/ 464705 h 1276"/>
                <a:gd name="T68" fmla="*/ 1143027 w 2507"/>
                <a:gd name="T69" fmla="*/ 464705 h 1276"/>
                <a:gd name="T70" fmla="*/ 1185369 w 2507"/>
                <a:gd name="T71" fmla="*/ 464705 h 1276"/>
                <a:gd name="T72" fmla="*/ 1206529 w 2507"/>
                <a:gd name="T73" fmla="*/ 464705 h 1276"/>
                <a:gd name="T74" fmla="*/ 1227714 w 2507"/>
                <a:gd name="T75" fmla="*/ 464705 h 1276"/>
                <a:gd name="T76" fmla="*/ 1248871 w 2507"/>
                <a:gd name="T77" fmla="*/ 464705 h 1276"/>
                <a:gd name="T78" fmla="*/ 1248871 w 2507"/>
                <a:gd name="T79" fmla="*/ 511159 h 1276"/>
                <a:gd name="T80" fmla="*/ 1312372 w 2507"/>
                <a:gd name="T81" fmla="*/ 557668 h 1276"/>
                <a:gd name="T82" fmla="*/ 1312372 w 2507"/>
                <a:gd name="T83" fmla="*/ 604122 h 1276"/>
                <a:gd name="T84" fmla="*/ 1333532 w 2507"/>
                <a:gd name="T85" fmla="*/ 650576 h 1276"/>
                <a:gd name="T86" fmla="*/ 1100711 w 2507"/>
                <a:gd name="T87" fmla="*/ 836447 h 1276"/>
                <a:gd name="T88" fmla="*/ 1164212 w 2507"/>
                <a:gd name="T89" fmla="*/ 789992 h 1276"/>
                <a:gd name="T90" fmla="*/ 1248871 w 2507"/>
                <a:gd name="T91" fmla="*/ 836447 h 1276"/>
                <a:gd name="T92" fmla="*/ 1248871 w 2507"/>
                <a:gd name="T93" fmla="*/ 882956 h 1276"/>
                <a:gd name="T94" fmla="*/ 1227714 w 2507"/>
                <a:gd name="T95" fmla="*/ 882956 h 1276"/>
                <a:gd name="T96" fmla="*/ 1143027 w 2507"/>
                <a:gd name="T97" fmla="*/ 836447 h 1276"/>
                <a:gd name="T98" fmla="*/ 1016024 w 2507"/>
                <a:gd name="T99" fmla="*/ 882956 h 1276"/>
                <a:gd name="T100" fmla="*/ 973709 w 2507"/>
                <a:gd name="T101" fmla="*/ 929410 h 1276"/>
                <a:gd name="T102" fmla="*/ 910206 w 2507"/>
                <a:gd name="T103" fmla="*/ 929410 h 1276"/>
                <a:gd name="T104" fmla="*/ 973709 w 2507"/>
                <a:gd name="T105" fmla="*/ 882956 h 1276"/>
                <a:gd name="T106" fmla="*/ 889021 w 2507"/>
                <a:gd name="T107" fmla="*/ 789992 h 1276"/>
                <a:gd name="T108" fmla="*/ 846705 w 2507"/>
                <a:gd name="T109" fmla="*/ 789992 h 1276"/>
                <a:gd name="T110" fmla="*/ 719702 w 2507"/>
                <a:gd name="T111" fmla="*/ 697030 h 1276"/>
                <a:gd name="T112" fmla="*/ 254006 w 2507"/>
                <a:gd name="T113" fmla="*/ 697030 h 1276"/>
                <a:gd name="T114" fmla="*/ 211663 w 2507"/>
                <a:gd name="T115" fmla="*/ 604122 h 1276"/>
                <a:gd name="T116" fmla="*/ 169347 w 2507"/>
                <a:gd name="T117" fmla="*/ 511159 h 1276"/>
                <a:gd name="T118" fmla="*/ 42344 w 2507"/>
                <a:gd name="T119" fmla="*/ 464705 h 1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07"/>
                <a:gd name="T181" fmla="*/ 0 h 1276"/>
                <a:gd name="T182" fmla="*/ 2507 w 2507"/>
                <a:gd name="T183" fmla="*/ 1276 h 12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07" h="1276">
                  <a:moveTo>
                    <a:pt x="0" y="567"/>
                  </a:moveTo>
                  <a:lnTo>
                    <a:pt x="0" y="118"/>
                  </a:lnTo>
                  <a:lnTo>
                    <a:pt x="198" y="178"/>
                  </a:lnTo>
                  <a:lnTo>
                    <a:pt x="189" y="154"/>
                  </a:lnTo>
                  <a:lnTo>
                    <a:pt x="210" y="138"/>
                  </a:lnTo>
                  <a:lnTo>
                    <a:pt x="332" y="91"/>
                  </a:lnTo>
                  <a:lnTo>
                    <a:pt x="238" y="149"/>
                  </a:lnTo>
                  <a:lnTo>
                    <a:pt x="292" y="134"/>
                  </a:lnTo>
                  <a:lnTo>
                    <a:pt x="292" y="145"/>
                  </a:lnTo>
                  <a:lnTo>
                    <a:pt x="392" y="93"/>
                  </a:lnTo>
                  <a:lnTo>
                    <a:pt x="380" y="75"/>
                  </a:lnTo>
                  <a:lnTo>
                    <a:pt x="445" y="137"/>
                  </a:lnTo>
                  <a:lnTo>
                    <a:pt x="487" y="100"/>
                  </a:lnTo>
                  <a:lnTo>
                    <a:pt x="486" y="137"/>
                  </a:lnTo>
                  <a:lnTo>
                    <a:pt x="538" y="111"/>
                  </a:lnTo>
                  <a:lnTo>
                    <a:pt x="687" y="157"/>
                  </a:lnTo>
                  <a:lnTo>
                    <a:pt x="755" y="157"/>
                  </a:lnTo>
                  <a:lnTo>
                    <a:pt x="793" y="182"/>
                  </a:lnTo>
                  <a:lnTo>
                    <a:pt x="748" y="205"/>
                  </a:lnTo>
                  <a:lnTo>
                    <a:pt x="775" y="216"/>
                  </a:lnTo>
                  <a:lnTo>
                    <a:pt x="908" y="202"/>
                  </a:lnTo>
                  <a:lnTo>
                    <a:pt x="967" y="240"/>
                  </a:lnTo>
                  <a:lnTo>
                    <a:pt x="974" y="265"/>
                  </a:lnTo>
                  <a:lnTo>
                    <a:pt x="990" y="249"/>
                  </a:lnTo>
                  <a:lnTo>
                    <a:pt x="967" y="216"/>
                  </a:lnTo>
                  <a:lnTo>
                    <a:pt x="1029" y="174"/>
                  </a:lnTo>
                  <a:lnTo>
                    <a:pt x="967" y="199"/>
                  </a:lnTo>
                  <a:lnTo>
                    <a:pt x="946" y="188"/>
                  </a:lnTo>
                  <a:lnTo>
                    <a:pt x="1024" y="155"/>
                  </a:lnTo>
                  <a:lnTo>
                    <a:pt x="1065" y="200"/>
                  </a:lnTo>
                  <a:lnTo>
                    <a:pt x="1106" y="199"/>
                  </a:lnTo>
                  <a:lnTo>
                    <a:pt x="1134" y="219"/>
                  </a:lnTo>
                  <a:lnTo>
                    <a:pt x="1252" y="216"/>
                  </a:lnTo>
                  <a:lnTo>
                    <a:pt x="1249" y="200"/>
                  </a:lnTo>
                  <a:lnTo>
                    <a:pt x="1281" y="227"/>
                  </a:lnTo>
                  <a:lnTo>
                    <a:pt x="1286" y="205"/>
                  </a:lnTo>
                  <a:lnTo>
                    <a:pt x="1260" y="213"/>
                  </a:lnTo>
                  <a:lnTo>
                    <a:pt x="1242" y="186"/>
                  </a:lnTo>
                  <a:lnTo>
                    <a:pt x="1284" y="182"/>
                  </a:lnTo>
                  <a:lnTo>
                    <a:pt x="1301" y="202"/>
                  </a:lnTo>
                  <a:lnTo>
                    <a:pt x="1318" y="198"/>
                  </a:lnTo>
                  <a:lnTo>
                    <a:pt x="1313" y="229"/>
                  </a:lnTo>
                  <a:lnTo>
                    <a:pt x="1342" y="244"/>
                  </a:lnTo>
                  <a:lnTo>
                    <a:pt x="1334" y="200"/>
                  </a:lnTo>
                  <a:lnTo>
                    <a:pt x="1395" y="175"/>
                  </a:lnTo>
                  <a:lnTo>
                    <a:pt x="1378" y="154"/>
                  </a:lnTo>
                  <a:lnTo>
                    <a:pt x="1361" y="169"/>
                  </a:lnTo>
                  <a:lnTo>
                    <a:pt x="1390" y="131"/>
                  </a:lnTo>
                  <a:lnTo>
                    <a:pt x="1305" y="103"/>
                  </a:lnTo>
                  <a:lnTo>
                    <a:pt x="1313" y="38"/>
                  </a:lnTo>
                  <a:lnTo>
                    <a:pt x="1334" y="38"/>
                  </a:lnTo>
                  <a:lnTo>
                    <a:pt x="1345" y="0"/>
                  </a:lnTo>
                  <a:lnTo>
                    <a:pt x="1409" y="38"/>
                  </a:lnTo>
                  <a:lnTo>
                    <a:pt x="1410" y="62"/>
                  </a:lnTo>
                  <a:lnTo>
                    <a:pt x="1454" y="96"/>
                  </a:lnTo>
                  <a:lnTo>
                    <a:pt x="1426" y="94"/>
                  </a:lnTo>
                  <a:lnTo>
                    <a:pt x="1437" y="106"/>
                  </a:lnTo>
                  <a:lnTo>
                    <a:pt x="1422" y="120"/>
                  </a:lnTo>
                  <a:lnTo>
                    <a:pt x="1474" y="131"/>
                  </a:lnTo>
                  <a:lnTo>
                    <a:pt x="1457" y="137"/>
                  </a:lnTo>
                  <a:lnTo>
                    <a:pt x="1488" y="193"/>
                  </a:lnTo>
                  <a:lnTo>
                    <a:pt x="1515" y="144"/>
                  </a:lnTo>
                  <a:lnTo>
                    <a:pt x="1552" y="162"/>
                  </a:lnTo>
                  <a:lnTo>
                    <a:pt x="1560" y="196"/>
                  </a:lnTo>
                  <a:lnTo>
                    <a:pt x="1543" y="205"/>
                  </a:lnTo>
                  <a:lnTo>
                    <a:pt x="1577" y="244"/>
                  </a:lnTo>
                  <a:lnTo>
                    <a:pt x="1598" y="236"/>
                  </a:lnTo>
                  <a:lnTo>
                    <a:pt x="1624" y="175"/>
                  </a:lnTo>
                  <a:lnTo>
                    <a:pt x="1655" y="168"/>
                  </a:lnTo>
                  <a:lnTo>
                    <a:pt x="1631" y="116"/>
                  </a:lnTo>
                  <a:lnTo>
                    <a:pt x="1715" y="120"/>
                  </a:lnTo>
                  <a:lnTo>
                    <a:pt x="1750" y="149"/>
                  </a:lnTo>
                  <a:lnTo>
                    <a:pt x="1737" y="165"/>
                  </a:lnTo>
                  <a:lnTo>
                    <a:pt x="1751" y="175"/>
                  </a:lnTo>
                  <a:lnTo>
                    <a:pt x="1716" y="183"/>
                  </a:lnTo>
                  <a:lnTo>
                    <a:pt x="1749" y="251"/>
                  </a:lnTo>
                  <a:lnTo>
                    <a:pt x="1695" y="287"/>
                  </a:lnTo>
                  <a:lnTo>
                    <a:pt x="1675" y="271"/>
                  </a:lnTo>
                  <a:lnTo>
                    <a:pt x="1683" y="295"/>
                  </a:lnTo>
                  <a:lnTo>
                    <a:pt x="1600" y="278"/>
                  </a:lnTo>
                  <a:lnTo>
                    <a:pt x="1615" y="301"/>
                  </a:lnTo>
                  <a:lnTo>
                    <a:pt x="1582" y="335"/>
                  </a:lnTo>
                  <a:lnTo>
                    <a:pt x="1497" y="308"/>
                  </a:lnTo>
                  <a:lnTo>
                    <a:pt x="1528" y="336"/>
                  </a:lnTo>
                  <a:lnTo>
                    <a:pt x="1589" y="342"/>
                  </a:lnTo>
                  <a:lnTo>
                    <a:pt x="1546" y="397"/>
                  </a:lnTo>
                  <a:lnTo>
                    <a:pt x="1501" y="394"/>
                  </a:lnTo>
                  <a:lnTo>
                    <a:pt x="1478" y="424"/>
                  </a:lnTo>
                  <a:lnTo>
                    <a:pt x="1397" y="398"/>
                  </a:lnTo>
                  <a:lnTo>
                    <a:pt x="1474" y="424"/>
                  </a:lnTo>
                  <a:lnTo>
                    <a:pt x="1481" y="447"/>
                  </a:lnTo>
                  <a:lnTo>
                    <a:pt x="1426" y="456"/>
                  </a:lnTo>
                  <a:lnTo>
                    <a:pt x="1437" y="464"/>
                  </a:lnTo>
                  <a:lnTo>
                    <a:pt x="1422" y="464"/>
                  </a:lnTo>
                  <a:lnTo>
                    <a:pt x="1422" y="488"/>
                  </a:lnTo>
                  <a:lnTo>
                    <a:pt x="1362" y="517"/>
                  </a:lnTo>
                  <a:lnTo>
                    <a:pt x="1351" y="621"/>
                  </a:lnTo>
                  <a:lnTo>
                    <a:pt x="1373" y="643"/>
                  </a:lnTo>
                  <a:lnTo>
                    <a:pt x="1405" y="630"/>
                  </a:lnTo>
                  <a:lnTo>
                    <a:pt x="1419" y="710"/>
                  </a:lnTo>
                  <a:lnTo>
                    <a:pt x="1465" y="693"/>
                  </a:lnTo>
                  <a:lnTo>
                    <a:pt x="1519" y="714"/>
                  </a:lnTo>
                  <a:lnTo>
                    <a:pt x="1632" y="772"/>
                  </a:lnTo>
                  <a:lnTo>
                    <a:pt x="1624" y="795"/>
                  </a:lnTo>
                  <a:lnTo>
                    <a:pt x="1637" y="778"/>
                  </a:lnTo>
                  <a:lnTo>
                    <a:pt x="1722" y="782"/>
                  </a:lnTo>
                  <a:lnTo>
                    <a:pt x="1722" y="868"/>
                  </a:lnTo>
                  <a:lnTo>
                    <a:pt x="1747" y="898"/>
                  </a:lnTo>
                  <a:lnTo>
                    <a:pt x="1727" y="902"/>
                  </a:lnTo>
                  <a:lnTo>
                    <a:pt x="1770" y="919"/>
                  </a:lnTo>
                  <a:lnTo>
                    <a:pt x="1758" y="944"/>
                  </a:lnTo>
                  <a:lnTo>
                    <a:pt x="1798" y="943"/>
                  </a:lnTo>
                  <a:lnTo>
                    <a:pt x="1853" y="899"/>
                  </a:lnTo>
                  <a:lnTo>
                    <a:pt x="1829" y="888"/>
                  </a:lnTo>
                  <a:lnTo>
                    <a:pt x="1798" y="806"/>
                  </a:lnTo>
                  <a:lnTo>
                    <a:pt x="1903" y="735"/>
                  </a:lnTo>
                  <a:lnTo>
                    <a:pt x="1889" y="735"/>
                  </a:lnTo>
                  <a:lnTo>
                    <a:pt x="1865" y="652"/>
                  </a:lnTo>
                  <a:lnTo>
                    <a:pt x="1828" y="630"/>
                  </a:lnTo>
                  <a:lnTo>
                    <a:pt x="1876" y="595"/>
                  </a:lnTo>
                  <a:lnTo>
                    <a:pt x="1859" y="577"/>
                  </a:lnTo>
                  <a:lnTo>
                    <a:pt x="1867" y="547"/>
                  </a:lnTo>
                  <a:lnTo>
                    <a:pt x="1846" y="543"/>
                  </a:lnTo>
                  <a:lnTo>
                    <a:pt x="1867" y="510"/>
                  </a:lnTo>
                  <a:lnTo>
                    <a:pt x="1843" y="490"/>
                  </a:lnTo>
                  <a:lnTo>
                    <a:pt x="1856" y="465"/>
                  </a:lnTo>
                  <a:lnTo>
                    <a:pt x="1935" y="483"/>
                  </a:lnTo>
                  <a:lnTo>
                    <a:pt x="1972" y="468"/>
                  </a:lnTo>
                  <a:lnTo>
                    <a:pt x="2039" y="510"/>
                  </a:lnTo>
                  <a:lnTo>
                    <a:pt x="2039" y="529"/>
                  </a:lnTo>
                  <a:lnTo>
                    <a:pt x="2097" y="531"/>
                  </a:lnTo>
                  <a:lnTo>
                    <a:pt x="2101" y="574"/>
                  </a:lnTo>
                  <a:lnTo>
                    <a:pt x="2050" y="575"/>
                  </a:lnTo>
                  <a:lnTo>
                    <a:pt x="2095" y="584"/>
                  </a:lnTo>
                  <a:lnTo>
                    <a:pt x="2110" y="609"/>
                  </a:lnTo>
                  <a:lnTo>
                    <a:pt x="2061" y="645"/>
                  </a:lnTo>
                  <a:lnTo>
                    <a:pt x="2131" y="628"/>
                  </a:lnTo>
                  <a:lnTo>
                    <a:pt x="2135" y="657"/>
                  </a:lnTo>
                  <a:lnTo>
                    <a:pt x="2104" y="671"/>
                  </a:lnTo>
                  <a:lnTo>
                    <a:pt x="2146" y="639"/>
                  </a:lnTo>
                  <a:lnTo>
                    <a:pt x="2151" y="659"/>
                  </a:lnTo>
                  <a:lnTo>
                    <a:pt x="2192" y="628"/>
                  </a:lnTo>
                  <a:lnTo>
                    <a:pt x="2199" y="645"/>
                  </a:lnTo>
                  <a:lnTo>
                    <a:pt x="2226" y="599"/>
                  </a:lnTo>
                  <a:lnTo>
                    <a:pt x="2217" y="591"/>
                  </a:lnTo>
                  <a:lnTo>
                    <a:pt x="2247" y="567"/>
                  </a:lnTo>
                  <a:lnTo>
                    <a:pt x="2282" y="613"/>
                  </a:lnTo>
                  <a:lnTo>
                    <a:pt x="2253" y="625"/>
                  </a:lnTo>
                  <a:lnTo>
                    <a:pt x="2285" y="618"/>
                  </a:lnTo>
                  <a:lnTo>
                    <a:pt x="2298" y="638"/>
                  </a:lnTo>
                  <a:lnTo>
                    <a:pt x="2275" y="643"/>
                  </a:lnTo>
                  <a:lnTo>
                    <a:pt x="2303" y="647"/>
                  </a:lnTo>
                  <a:lnTo>
                    <a:pt x="2285" y="662"/>
                  </a:lnTo>
                  <a:lnTo>
                    <a:pt x="2305" y="657"/>
                  </a:lnTo>
                  <a:lnTo>
                    <a:pt x="2322" y="679"/>
                  </a:lnTo>
                  <a:lnTo>
                    <a:pt x="2311" y="688"/>
                  </a:lnTo>
                  <a:lnTo>
                    <a:pt x="2340" y="705"/>
                  </a:lnTo>
                  <a:lnTo>
                    <a:pt x="2294" y="722"/>
                  </a:lnTo>
                  <a:lnTo>
                    <a:pt x="2328" y="722"/>
                  </a:lnTo>
                  <a:lnTo>
                    <a:pt x="2320" y="738"/>
                  </a:lnTo>
                  <a:lnTo>
                    <a:pt x="2370" y="755"/>
                  </a:lnTo>
                  <a:lnTo>
                    <a:pt x="2387" y="793"/>
                  </a:lnTo>
                  <a:lnTo>
                    <a:pt x="2405" y="778"/>
                  </a:lnTo>
                  <a:lnTo>
                    <a:pt x="2455" y="806"/>
                  </a:lnTo>
                  <a:lnTo>
                    <a:pt x="2347" y="838"/>
                  </a:lnTo>
                  <a:lnTo>
                    <a:pt x="2370" y="858"/>
                  </a:lnTo>
                  <a:lnTo>
                    <a:pt x="2461" y="819"/>
                  </a:lnTo>
                  <a:lnTo>
                    <a:pt x="2461" y="851"/>
                  </a:lnTo>
                  <a:lnTo>
                    <a:pt x="2502" y="845"/>
                  </a:lnTo>
                  <a:lnTo>
                    <a:pt x="2507" y="860"/>
                  </a:lnTo>
                  <a:lnTo>
                    <a:pt x="2488" y="860"/>
                  </a:lnTo>
                  <a:lnTo>
                    <a:pt x="2507" y="899"/>
                  </a:lnTo>
                  <a:lnTo>
                    <a:pt x="2380" y="974"/>
                  </a:lnTo>
                  <a:lnTo>
                    <a:pt x="2196" y="974"/>
                  </a:lnTo>
                  <a:lnTo>
                    <a:pt x="2118" y="1025"/>
                  </a:lnTo>
                  <a:lnTo>
                    <a:pt x="2056" y="1103"/>
                  </a:lnTo>
                  <a:lnTo>
                    <a:pt x="2118" y="1044"/>
                  </a:lnTo>
                  <a:lnTo>
                    <a:pt x="2219" y="1011"/>
                  </a:lnTo>
                  <a:lnTo>
                    <a:pt x="2253" y="1038"/>
                  </a:lnTo>
                  <a:lnTo>
                    <a:pt x="2189" y="1058"/>
                  </a:lnTo>
                  <a:lnTo>
                    <a:pt x="2240" y="1068"/>
                  </a:lnTo>
                  <a:lnTo>
                    <a:pt x="2226" y="1092"/>
                  </a:lnTo>
                  <a:lnTo>
                    <a:pt x="2264" y="1134"/>
                  </a:lnTo>
                  <a:lnTo>
                    <a:pt x="2343" y="1148"/>
                  </a:lnTo>
                  <a:lnTo>
                    <a:pt x="2363" y="1096"/>
                  </a:lnTo>
                  <a:lnTo>
                    <a:pt x="2363" y="1128"/>
                  </a:lnTo>
                  <a:lnTo>
                    <a:pt x="2384" y="1126"/>
                  </a:lnTo>
                  <a:lnTo>
                    <a:pt x="2346" y="1160"/>
                  </a:lnTo>
                  <a:lnTo>
                    <a:pt x="2257" y="1182"/>
                  </a:lnTo>
                  <a:lnTo>
                    <a:pt x="2223" y="1222"/>
                  </a:lnTo>
                  <a:lnTo>
                    <a:pt x="2199" y="1188"/>
                  </a:lnTo>
                  <a:lnTo>
                    <a:pt x="2284" y="1155"/>
                  </a:lnTo>
                  <a:lnTo>
                    <a:pt x="2240" y="1157"/>
                  </a:lnTo>
                  <a:lnTo>
                    <a:pt x="2247" y="1134"/>
                  </a:lnTo>
                  <a:lnTo>
                    <a:pt x="2173" y="1161"/>
                  </a:lnTo>
                  <a:lnTo>
                    <a:pt x="2151" y="1144"/>
                  </a:lnTo>
                  <a:lnTo>
                    <a:pt x="2151" y="1096"/>
                  </a:lnTo>
                  <a:lnTo>
                    <a:pt x="2102" y="1080"/>
                  </a:lnTo>
                  <a:lnTo>
                    <a:pt x="2067" y="1158"/>
                  </a:lnTo>
                  <a:lnTo>
                    <a:pt x="1917" y="1188"/>
                  </a:lnTo>
                  <a:lnTo>
                    <a:pt x="1814" y="1216"/>
                  </a:lnTo>
                  <a:lnTo>
                    <a:pt x="1797" y="1230"/>
                  </a:lnTo>
                  <a:lnTo>
                    <a:pt x="1821" y="1233"/>
                  </a:lnTo>
                  <a:lnTo>
                    <a:pt x="1826" y="1244"/>
                  </a:lnTo>
                  <a:lnTo>
                    <a:pt x="1700" y="1276"/>
                  </a:lnTo>
                  <a:lnTo>
                    <a:pt x="1707" y="1261"/>
                  </a:lnTo>
                  <a:lnTo>
                    <a:pt x="1716" y="1251"/>
                  </a:lnTo>
                  <a:lnTo>
                    <a:pt x="1720" y="1237"/>
                  </a:lnTo>
                  <a:lnTo>
                    <a:pt x="1739" y="1227"/>
                  </a:lnTo>
                  <a:lnTo>
                    <a:pt x="1743" y="1160"/>
                  </a:lnTo>
                  <a:lnTo>
                    <a:pt x="1766" y="1182"/>
                  </a:lnTo>
                  <a:lnTo>
                    <a:pt x="1801" y="1174"/>
                  </a:lnTo>
                  <a:lnTo>
                    <a:pt x="1768" y="1134"/>
                  </a:lnTo>
                  <a:lnTo>
                    <a:pt x="1662" y="1114"/>
                  </a:lnTo>
                  <a:lnTo>
                    <a:pt x="1657" y="1114"/>
                  </a:lnTo>
                  <a:lnTo>
                    <a:pt x="1645" y="1060"/>
                  </a:lnTo>
                  <a:lnTo>
                    <a:pt x="1624" y="1065"/>
                  </a:lnTo>
                  <a:lnTo>
                    <a:pt x="1604" y="1032"/>
                  </a:lnTo>
                  <a:lnTo>
                    <a:pt x="1582" y="1029"/>
                  </a:lnTo>
                  <a:lnTo>
                    <a:pt x="1582" y="1049"/>
                  </a:lnTo>
                  <a:lnTo>
                    <a:pt x="1555" y="1022"/>
                  </a:lnTo>
                  <a:lnTo>
                    <a:pt x="1504" y="1060"/>
                  </a:lnTo>
                  <a:lnTo>
                    <a:pt x="1365" y="1032"/>
                  </a:lnTo>
                  <a:lnTo>
                    <a:pt x="1347" y="1005"/>
                  </a:lnTo>
                  <a:lnTo>
                    <a:pt x="1345" y="1024"/>
                  </a:lnTo>
                  <a:lnTo>
                    <a:pt x="537" y="1024"/>
                  </a:lnTo>
                  <a:lnTo>
                    <a:pt x="525" y="994"/>
                  </a:lnTo>
                  <a:lnTo>
                    <a:pt x="482" y="984"/>
                  </a:lnTo>
                  <a:lnTo>
                    <a:pt x="484" y="966"/>
                  </a:lnTo>
                  <a:lnTo>
                    <a:pt x="392" y="940"/>
                  </a:lnTo>
                  <a:lnTo>
                    <a:pt x="404" y="928"/>
                  </a:lnTo>
                  <a:lnTo>
                    <a:pt x="384" y="891"/>
                  </a:lnTo>
                  <a:lnTo>
                    <a:pt x="361" y="888"/>
                  </a:lnTo>
                  <a:lnTo>
                    <a:pt x="310" y="812"/>
                  </a:lnTo>
                  <a:lnTo>
                    <a:pt x="320" y="787"/>
                  </a:lnTo>
                  <a:lnTo>
                    <a:pt x="322" y="745"/>
                  </a:lnTo>
                  <a:lnTo>
                    <a:pt x="265" y="722"/>
                  </a:lnTo>
                  <a:lnTo>
                    <a:pt x="162" y="587"/>
                  </a:lnTo>
                  <a:lnTo>
                    <a:pt x="102" y="626"/>
                  </a:lnTo>
                  <a:lnTo>
                    <a:pt x="87" y="608"/>
                  </a:lnTo>
                  <a:lnTo>
                    <a:pt x="84" y="604"/>
                  </a:lnTo>
                  <a:lnTo>
                    <a:pt x="54" y="567"/>
                  </a:lnTo>
                  <a:lnTo>
                    <a:pt x="0" y="56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38" name="Group 37">
            <a:extLst>
              <a:ext uri="{FF2B5EF4-FFF2-40B4-BE49-F238E27FC236}">
                <a16:creationId xmlns:a16="http://schemas.microsoft.com/office/drawing/2014/main" id="{A3534BCF-3C3A-4875-B8B9-6D2F96020638}"/>
              </a:ext>
            </a:extLst>
          </p:cNvPr>
          <p:cNvGrpSpPr/>
          <p:nvPr>
            <p:custDataLst>
              <p:tags r:id="rId2"/>
            </p:custDataLst>
          </p:nvPr>
        </p:nvGrpSpPr>
        <p:grpSpPr>
          <a:xfrm>
            <a:off x="1556565" y="3577910"/>
            <a:ext cx="1627917" cy="2189567"/>
            <a:chOff x="1550984" y="3686221"/>
            <a:chExt cx="1679573" cy="2259044"/>
          </a:xfrm>
          <a:solidFill>
            <a:schemeClr val="accent1">
              <a:lumMod val="60000"/>
              <a:lumOff val="40000"/>
            </a:schemeClr>
          </a:solidFill>
        </p:grpSpPr>
        <p:sp>
          <p:nvSpPr>
            <p:cNvPr id="39" name="Freeform 274">
              <a:extLst>
                <a:ext uri="{FF2B5EF4-FFF2-40B4-BE49-F238E27FC236}">
                  <a16:creationId xmlns:a16="http://schemas.microsoft.com/office/drawing/2014/main" id="{86D8D184-B2A5-4284-9F59-143427112CB4}"/>
                </a:ext>
              </a:extLst>
            </p:cNvPr>
            <p:cNvSpPr>
              <a:spLocks noChangeAspect="1"/>
            </p:cNvSpPr>
            <p:nvPr/>
          </p:nvSpPr>
          <p:spPr bwMode="auto">
            <a:xfrm>
              <a:off x="2568570" y="4041820"/>
              <a:ext cx="30163" cy="11112"/>
            </a:xfrm>
            <a:custGeom>
              <a:avLst/>
              <a:gdLst>
                <a:gd name="T0" fmla="*/ 0 w 44"/>
                <a:gd name="T1" fmla="*/ 0 h 14"/>
                <a:gd name="T2" fmla="*/ 18427 w 44"/>
                <a:gd name="T3" fmla="*/ 43383 h 14"/>
                <a:gd name="T4" fmla="*/ 18427 w 44"/>
                <a:gd name="T5" fmla="*/ 43383 h 14"/>
                <a:gd name="T6" fmla="*/ 0 w 44"/>
                <a:gd name="T7" fmla="*/ 0 h 14"/>
                <a:gd name="T8" fmla="*/ 0 60000 65536"/>
                <a:gd name="T9" fmla="*/ 0 60000 65536"/>
                <a:gd name="T10" fmla="*/ 0 60000 65536"/>
                <a:gd name="T11" fmla="*/ 0 60000 65536"/>
                <a:gd name="T12" fmla="*/ 0 w 44"/>
                <a:gd name="T13" fmla="*/ 0 h 14"/>
                <a:gd name="T14" fmla="*/ 44 w 44"/>
                <a:gd name="T15" fmla="*/ 14 h 14"/>
              </a:gdLst>
              <a:ahLst/>
              <a:cxnLst>
                <a:cxn ang="T8">
                  <a:pos x="T0" y="T1"/>
                </a:cxn>
                <a:cxn ang="T9">
                  <a:pos x="T2" y="T3"/>
                </a:cxn>
                <a:cxn ang="T10">
                  <a:pos x="T4" y="T5"/>
                </a:cxn>
                <a:cxn ang="T11">
                  <a:pos x="T6" y="T7"/>
                </a:cxn>
              </a:cxnLst>
              <a:rect l="T12" t="T13" r="T14" b="T15"/>
              <a:pathLst>
                <a:path w="44" h="14">
                  <a:moveTo>
                    <a:pt x="0" y="0"/>
                  </a:moveTo>
                  <a:lnTo>
                    <a:pt x="4" y="14"/>
                  </a:lnTo>
                  <a:lnTo>
                    <a:pt x="44" y="8"/>
                  </a:lnTo>
                  <a:lnTo>
                    <a:pt x="0" y="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0" name="Freeform 278">
              <a:extLst>
                <a:ext uri="{FF2B5EF4-FFF2-40B4-BE49-F238E27FC236}">
                  <a16:creationId xmlns:a16="http://schemas.microsoft.com/office/drawing/2014/main" id="{4F640D75-69B3-4F06-882D-C0C6904CB530}"/>
                </a:ext>
              </a:extLst>
            </p:cNvPr>
            <p:cNvSpPr>
              <a:spLocks noChangeAspect="1"/>
            </p:cNvSpPr>
            <p:nvPr/>
          </p:nvSpPr>
          <p:spPr bwMode="auto">
            <a:xfrm>
              <a:off x="2443158" y="5000668"/>
              <a:ext cx="401638" cy="835023"/>
            </a:xfrm>
            <a:custGeom>
              <a:avLst/>
              <a:gdLst>
                <a:gd name="T0" fmla="*/ 0 w 578"/>
                <a:gd name="T1" fmla="*/ 705680 h 1032"/>
                <a:gd name="T2" fmla="*/ 20751 w 578"/>
                <a:gd name="T3" fmla="*/ 752729 h 1032"/>
                <a:gd name="T4" fmla="*/ 20751 w 578"/>
                <a:gd name="T5" fmla="*/ 752729 h 1032"/>
                <a:gd name="T6" fmla="*/ 20751 w 578"/>
                <a:gd name="T7" fmla="*/ 752729 h 1032"/>
                <a:gd name="T8" fmla="*/ 62225 w 578"/>
                <a:gd name="T9" fmla="*/ 799778 h 1032"/>
                <a:gd name="T10" fmla="*/ 62225 w 578"/>
                <a:gd name="T11" fmla="*/ 752729 h 1032"/>
                <a:gd name="T12" fmla="*/ 62225 w 578"/>
                <a:gd name="T13" fmla="*/ 705680 h 1032"/>
                <a:gd name="T14" fmla="*/ 82976 w 578"/>
                <a:gd name="T15" fmla="*/ 705680 h 1032"/>
                <a:gd name="T16" fmla="*/ 103727 w 578"/>
                <a:gd name="T17" fmla="*/ 658631 h 1032"/>
                <a:gd name="T18" fmla="*/ 82976 w 578"/>
                <a:gd name="T19" fmla="*/ 611582 h 1032"/>
                <a:gd name="T20" fmla="*/ 124450 w 578"/>
                <a:gd name="T21" fmla="*/ 564533 h 1032"/>
                <a:gd name="T22" fmla="*/ 124450 w 578"/>
                <a:gd name="T23" fmla="*/ 564533 h 1032"/>
                <a:gd name="T24" fmla="*/ 124450 w 578"/>
                <a:gd name="T25" fmla="*/ 517484 h 1032"/>
                <a:gd name="T26" fmla="*/ 124450 w 578"/>
                <a:gd name="T27" fmla="*/ 517484 h 1032"/>
                <a:gd name="T28" fmla="*/ 145201 w 578"/>
                <a:gd name="T29" fmla="*/ 517484 h 1032"/>
                <a:gd name="T30" fmla="*/ 145201 w 578"/>
                <a:gd name="T31" fmla="*/ 517484 h 1032"/>
                <a:gd name="T32" fmla="*/ 124450 w 578"/>
                <a:gd name="T33" fmla="*/ 517484 h 1032"/>
                <a:gd name="T34" fmla="*/ 124450 w 578"/>
                <a:gd name="T35" fmla="*/ 517484 h 1032"/>
                <a:gd name="T36" fmla="*/ 124450 w 578"/>
                <a:gd name="T37" fmla="*/ 470435 h 1032"/>
                <a:gd name="T38" fmla="*/ 165952 w 578"/>
                <a:gd name="T39" fmla="*/ 470435 h 1032"/>
                <a:gd name="T40" fmla="*/ 165952 w 578"/>
                <a:gd name="T41" fmla="*/ 423386 h 1032"/>
                <a:gd name="T42" fmla="*/ 228177 w 578"/>
                <a:gd name="T43" fmla="*/ 423386 h 1032"/>
                <a:gd name="T44" fmla="*/ 248901 w 578"/>
                <a:gd name="T45" fmla="*/ 376337 h 1032"/>
                <a:gd name="T46" fmla="*/ 228177 w 578"/>
                <a:gd name="T47" fmla="*/ 282238 h 1032"/>
                <a:gd name="T48" fmla="*/ 228177 w 578"/>
                <a:gd name="T49" fmla="*/ 235245 h 1032"/>
                <a:gd name="T50" fmla="*/ 290402 w 578"/>
                <a:gd name="T51" fmla="*/ 141147 h 1032"/>
                <a:gd name="T52" fmla="*/ 290402 w 578"/>
                <a:gd name="T53" fmla="*/ 94098 h 1032"/>
                <a:gd name="T54" fmla="*/ 269651 w 578"/>
                <a:gd name="T55" fmla="*/ 94098 h 1032"/>
                <a:gd name="T56" fmla="*/ 269651 w 578"/>
                <a:gd name="T57" fmla="*/ 141147 h 1032"/>
                <a:gd name="T58" fmla="*/ 228177 w 578"/>
                <a:gd name="T59" fmla="*/ 141147 h 1032"/>
                <a:gd name="T60" fmla="*/ 228177 w 578"/>
                <a:gd name="T61" fmla="*/ 94098 h 1032"/>
                <a:gd name="T62" fmla="*/ 165952 w 578"/>
                <a:gd name="T63" fmla="*/ 47049 h 1032"/>
                <a:gd name="T64" fmla="*/ 124450 w 578"/>
                <a:gd name="T65" fmla="*/ 47049 h 1032"/>
                <a:gd name="T66" fmla="*/ 124450 w 578"/>
                <a:gd name="T67" fmla="*/ 47049 h 1032"/>
                <a:gd name="T68" fmla="*/ 103727 w 578"/>
                <a:gd name="T69" fmla="*/ 0 h 1032"/>
                <a:gd name="T70" fmla="*/ 82976 w 578"/>
                <a:gd name="T71" fmla="*/ 47049 h 1032"/>
                <a:gd name="T72" fmla="*/ 82976 w 578"/>
                <a:gd name="T73" fmla="*/ 94098 h 1032"/>
                <a:gd name="T74" fmla="*/ 62225 w 578"/>
                <a:gd name="T75" fmla="*/ 94098 h 1032"/>
                <a:gd name="T76" fmla="*/ 62225 w 578"/>
                <a:gd name="T77" fmla="*/ 141147 h 1032"/>
                <a:gd name="T78" fmla="*/ 62225 w 578"/>
                <a:gd name="T79" fmla="*/ 188196 h 1032"/>
                <a:gd name="T80" fmla="*/ 41474 w 578"/>
                <a:gd name="T81" fmla="*/ 235245 h 1032"/>
                <a:gd name="T82" fmla="*/ 62225 w 578"/>
                <a:gd name="T83" fmla="*/ 329287 h 1032"/>
                <a:gd name="T84" fmla="*/ 41474 w 578"/>
                <a:gd name="T85" fmla="*/ 376337 h 1032"/>
                <a:gd name="T86" fmla="*/ 20751 w 578"/>
                <a:gd name="T87" fmla="*/ 517484 h 1032"/>
                <a:gd name="T88" fmla="*/ 41474 w 578"/>
                <a:gd name="T89" fmla="*/ 564533 h 1032"/>
                <a:gd name="T90" fmla="*/ 20751 w 578"/>
                <a:gd name="T91" fmla="*/ 564533 h 1032"/>
                <a:gd name="T92" fmla="*/ 20751 w 578"/>
                <a:gd name="T93" fmla="*/ 611582 h 1032"/>
                <a:gd name="T94" fmla="*/ 0 w 578"/>
                <a:gd name="T95" fmla="*/ 705680 h 10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8"/>
                <a:gd name="T145" fmla="*/ 0 h 1032"/>
                <a:gd name="T146" fmla="*/ 578 w 578"/>
                <a:gd name="T147" fmla="*/ 1032 h 10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8" h="1032">
                  <a:moveTo>
                    <a:pt x="0" y="956"/>
                  </a:moveTo>
                  <a:lnTo>
                    <a:pt x="6" y="977"/>
                  </a:lnTo>
                  <a:lnTo>
                    <a:pt x="29" y="970"/>
                  </a:lnTo>
                  <a:lnTo>
                    <a:pt x="40" y="1023"/>
                  </a:lnTo>
                  <a:lnTo>
                    <a:pt x="146" y="1032"/>
                  </a:lnTo>
                  <a:lnTo>
                    <a:pt x="116" y="1006"/>
                  </a:lnTo>
                  <a:lnTo>
                    <a:pt x="138" y="936"/>
                  </a:lnTo>
                  <a:lnTo>
                    <a:pt x="159" y="949"/>
                  </a:lnTo>
                  <a:lnTo>
                    <a:pt x="225" y="851"/>
                  </a:lnTo>
                  <a:lnTo>
                    <a:pt x="173" y="796"/>
                  </a:lnTo>
                  <a:lnTo>
                    <a:pt x="233" y="762"/>
                  </a:lnTo>
                  <a:lnTo>
                    <a:pt x="240" y="713"/>
                  </a:lnTo>
                  <a:lnTo>
                    <a:pt x="267" y="689"/>
                  </a:lnTo>
                  <a:lnTo>
                    <a:pt x="244" y="679"/>
                  </a:lnTo>
                  <a:lnTo>
                    <a:pt x="288" y="679"/>
                  </a:lnTo>
                  <a:lnTo>
                    <a:pt x="282" y="655"/>
                  </a:lnTo>
                  <a:lnTo>
                    <a:pt x="262" y="672"/>
                  </a:lnTo>
                  <a:lnTo>
                    <a:pt x="244" y="653"/>
                  </a:lnTo>
                  <a:lnTo>
                    <a:pt x="241" y="617"/>
                  </a:lnTo>
                  <a:lnTo>
                    <a:pt x="319" y="619"/>
                  </a:lnTo>
                  <a:lnTo>
                    <a:pt x="327" y="544"/>
                  </a:lnTo>
                  <a:lnTo>
                    <a:pt x="452" y="532"/>
                  </a:lnTo>
                  <a:lnTo>
                    <a:pt x="487" y="479"/>
                  </a:lnTo>
                  <a:lnTo>
                    <a:pt x="439" y="383"/>
                  </a:lnTo>
                  <a:lnTo>
                    <a:pt x="463" y="261"/>
                  </a:lnTo>
                  <a:lnTo>
                    <a:pt x="578" y="164"/>
                  </a:lnTo>
                  <a:lnTo>
                    <a:pt x="574" y="119"/>
                  </a:lnTo>
                  <a:lnTo>
                    <a:pt x="550" y="117"/>
                  </a:lnTo>
                  <a:lnTo>
                    <a:pt x="521" y="171"/>
                  </a:lnTo>
                  <a:lnTo>
                    <a:pt x="441" y="167"/>
                  </a:lnTo>
                  <a:lnTo>
                    <a:pt x="458" y="109"/>
                  </a:lnTo>
                  <a:lnTo>
                    <a:pt x="317" y="14"/>
                  </a:lnTo>
                  <a:lnTo>
                    <a:pt x="269" y="8"/>
                  </a:lnTo>
                  <a:lnTo>
                    <a:pt x="265" y="28"/>
                  </a:lnTo>
                  <a:lnTo>
                    <a:pt x="211" y="0"/>
                  </a:lnTo>
                  <a:lnTo>
                    <a:pt x="179" y="32"/>
                  </a:lnTo>
                  <a:lnTo>
                    <a:pt x="177" y="69"/>
                  </a:lnTo>
                  <a:lnTo>
                    <a:pt x="145" y="85"/>
                  </a:lnTo>
                  <a:lnTo>
                    <a:pt x="146" y="157"/>
                  </a:lnTo>
                  <a:lnTo>
                    <a:pt x="111" y="196"/>
                  </a:lnTo>
                  <a:lnTo>
                    <a:pt x="82" y="297"/>
                  </a:lnTo>
                  <a:lnTo>
                    <a:pt x="104" y="392"/>
                  </a:lnTo>
                  <a:lnTo>
                    <a:pt x="67" y="472"/>
                  </a:lnTo>
                  <a:lnTo>
                    <a:pt x="40" y="673"/>
                  </a:lnTo>
                  <a:lnTo>
                    <a:pt x="60" y="748"/>
                  </a:lnTo>
                  <a:lnTo>
                    <a:pt x="41" y="754"/>
                  </a:lnTo>
                  <a:lnTo>
                    <a:pt x="50" y="819"/>
                  </a:lnTo>
                  <a:lnTo>
                    <a:pt x="0" y="956"/>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1" name="Freeform 285">
              <a:extLst>
                <a:ext uri="{FF2B5EF4-FFF2-40B4-BE49-F238E27FC236}">
                  <a16:creationId xmlns:a16="http://schemas.microsoft.com/office/drawing/2014/main" id="{E4EC8B4D-F067-44C1-BD80-C8E9B92E4A38}"/>
                </a:ext>
              </a:extLst>
            </p:cNvPr>
            <p:cNvSpPr>
              <a:spLocks noChangeAspect="1"/>
            </p:cNvSpPr>
            <p:nvPr/>
          </p:nvSpPr>
          <p:spPr bwMode="auto">
            <a:xfrm>
              <a:off x="2519359" y="4708568"/>
              <a:ext cx="246063" cy="320674"/>
            </a:xfrm>
            <a:custGeom>
              <a:avLst/>
              <a:gdLst>
                <a:gd name="T0" fmla="*/ 0 w 351"/>
                <a:gd name="T1" fmla="*/ 46997 h 396"/>
                <a:gd name="T2" fmla="*/ 21614 w 351"/>
                <a:gd name="T3" fmla="*/ 94050 h 396"/>
                <a:gd name="T4" fmla="*/ 21614 w 351"/>
                <a:gd name="T5" fmla="*/ 141047 h 396"/>
                <a:gd name="T6" fmla="*/ 21614 w 351"/>
                <a:gd name="T7" fmla="*/ 141047 h 396"/>
                <a:gd name="T8" fmla="*/ 21614 w 351"/>
                <a:gd name="T9" fmla="*/ 141047 h 396"/>
                <a:gd name="T10" fmla="*/ 21614 w 351"/>
                <a:gd name="T11" fmla="*/ 141047 h 396"/>
                <a:gd name="T12" fmla="*/ 21614 w 351"/>
                <a:gd name="T13" fmla="*/ 235041 h 396"/>
                <a:gd name="T14" fmla="*/ 21614 w 351"/>
                <a:gd name="T15" fmla="*/ 282094 h 396"/>
                <a:gd name="T16" fmla="*/ 43228 w 351"/>
                <a:gd name="T17" fmla="*/ 282094 h 396"/>
                <a:gd name="T18" fmla="*/ 64814 w 351"/>
                <a:gd name="T19" fmla="*/ 282094 h 396"/>
                <a:gd name="T20" fmla="*/ 86428 w 351"/>
                <a:gd name="T21" fmla="*/ 282094 h 396"/>
                <a:gd name="T22" fmla="*/ 86428 w 351"/>
                <a:gd name="T23" fmla="*/ 282094 h 396"/>
                <a:gd name="T24" fmla="*/ 108042 w 351"/>
                <a:gd name="T25" fmla="*/ 282094 h 396"/>
                <a:gd name="T26" fmla="*/ 108042 w 351"/>
                <a:gd name="T27" fmla="*/ 235041 h 396"/>
                <a:gd name="T28" fmla="*/ 172884 w 351"/>
                <a:gd name="T29" fmla="*/ 235041 h 396"/>
                <a:gd name="T30" fmla="*/ 194470 w 351"/>
                <a:gd name="T31" fmla="*/ 235041 h 396"/>
                <a:gd name="T32" fmla="*/ 194470 w 351"/>
                <a:gd name="T33" fmla="*/ 141047 h 396"/>
                <a:gd name="T34" fmla="*/ 194470 w 351"/>
                <a:gd name="T35" fmla="*/ 141047 h 396"/>
                <a:gd name="T36" fmla="*/ 151270 w 351"/>
                <a:gd name="T37" fmla="*/ 141047 h 396"/>
                <a:gd name="T38" fmla="*/ 129656 w 351"/>
                <a:gd name="T39" fmla="*/ 94050 h 396"/>
                <a:gd name="T40" fmla="*/ 64814 w 351"/>
                <a:gd name="T41" fmla="*/ 94050 h 396"/>
                <a:gd name="T42" fmla="*/ 64814 w 351"/>
                <a:gd name="T43" fmla="*/ 0 h 396"/>
                <a:gd name="T44" fmla="*/ 21614 w 351"/>
                <a:gd name="T45" fmla="*/ 46997 h 396"/>
                <a:gd name="T46" fmla="*/ 0 w 351"/>
                <a:gd name="T47" fmla="*/ 46997 h 3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1"/>
                <a:gd name="T73" fmla="*/ 0 h 396"/>
                <a:gd name="T74" fmla="*/ 351 w 351"/>
                <a:gd name="T75" fmla="*/ 396 h 3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1" h="396">
                  <a:moveTo>
                    <a:pt x="0" y="40"/>
                  </a:moveTo>
                  <a:lnTo>
                    <a:pt x="26" y="82"/>
                  </a:lnTo>
                  <a:lnTo>
                    <a:pt x="7" y="173"/>
                  </a:lnTo>
                  <a:lnTo>
                    <a:pt x="26" y="183"/>
                  </a:lnTo>
                  <a:lnTo>
                    <a:pt x="17" y="195"/>
                  </a:lnTo>
                  <a:lnTo>
                    <a:pt x="2" y="232"/>
                  </a:lnTo>
                  <a:lnTo>
                    <a:pt x="32" y="286"/>
                  </a:lnTo>
                  <a:lnTo>
                    <a:pt x="50" y="395"/>
                  </a:lnTo>
                  <a:lnTo>
                    <a:pt x="70" y="396"/>
                  </a:lnTo>
                  <a:lnTo>
                    <a:pt x="102" y="364"/>
                  </a:lnTo>
                  <a:lnTo>
                    <a:pt x="156" y="392"/>
                  </a:lnTo>
                  <a:lnTo>
                    <a:pt x="160" y="372"/>
                  </a:lnTo>
                  <a:lnTo>
                    <a:pt x="208" y="378"/>
                  </a:lnTo>
                  <a:lnTo>
                    <a:pt x="225" y="300"/>
                  </a:lnTo>
                  <a:lnTo>
                    <a:pt x="310" y="286"/>
                  </a:lnTo>
                  <a:lnTo>
                    <a:pt x="340" y="313"/>
                  </a:lnTo>
                  <a:lnTo>
                    <a:pt x="351" y="252"/>
                  </a:lnTo>
                  <a:lnTo>
                    <a:pt x="332" y="200"/>
                  </a:lnTo>
                  <a:lnTo>
                    <a:pt x="282" y="197"/>
                  </a:lnTo>
                  <a:lnTo>
                    <a:pt x="262" y="118"/>
                  </a:lnTo>
                  <a:lnTo>
                    <a:pt x="131" y="67"/>
                  </a:lnTo>
                  <a:lnTo>
                    <a:pt x="125" y="0"/>
                  </a:lnTo>
                  <a:lnTo>
                    <a:pt x="36" y="43"/>
                  </a:lnTo>
                  <a:lnTo>
                    <a:pt x="0" y="4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2" name="Freeform 286">
              <a:extLst>
                <a:ext uri="{FF2B5EF4-FFF2-40B4-BE49-F238E27FC236}">
                  <a16:creationId xmlns:a16="http://schemas.microsoft.com/office/drawing/2014/main" id="{D0F1197B-561C-411F-8625-FAE997A6B828}"/>
                </a:ext>
              </a:extLst>
            </p:cNvPr>
            <p:cNvSpPr>
              <a:spLocks noChangeAspect="1"/>
            </p:cNvSpPr>
            <p:nvPr/>
          </p:nvSpPr>
          <p:spPr bwMode="auto">
            <a:xfrm>
              <a:off x="2435220" y="4362495"/>
              <a:ext cx="795337" cy="941385"/>
            </a:xfrm>
            <a:custGeom>
              <a:avLst/>
              <a:gdLst>
                <a:gd name="T0" fmla="*/ 20779 w 1145"/>
                <a:gd name="T1" fmla="*/ 275430 h 1169"/>
                <a:gd name="T2" fmla="*/ 41559 w 1145"/>
                <a:gd name="T3" fmla="*/ 275430 h 1169"/>
                <a:gd name="T4" fmla="*/ 62338 w 1145"/>
                <a:gd name="T5" fmla="*/ 321299 h 1169"/>
                <a:gd name="T6" fmla="*/ 124648 w 1145"/>
                <a:gd name="T7" fmla="*/ 275430 h 1169"/>
                <a:gd name="T8" fmla="*/ 207738 w 1145"/>
                <a:gd name="T9" fmla="*/ 367222 h 1169"/>
                <a:gd name="T10" fmla="*/ 228517 w 1145"/>
                <a:gd name="T11" fmla="*/ 413090 h 1169"/>
                <a:gd name="T12" fmla="*/ 228517 w 1145"/>
                <a:gd name="T13" fmla="*/ 504882 h 1169"/>
                <a:gd name="T14" fmla="*/ 270076 w 1145"/>
                <a:gd name="T15" fmla="*/ 550806 h 1169"/>
                <a:gd name="T16" fmla="*/ 290855 w 1145"/>
                <a:gd name="T17" fmla="*/ 596729 h 1169"/>
                <a:gd name="T18" fmla="*/ 311635 w 1145"/>
                <a:gd name="T19" fmla="*/ 642597 h 1169"/>
                <a:gd name="T20" fmla="*/ 249297 w 1145"/>
                <a:gd name="T21" fmla="*/ 734389 h 1169"/>
                <a:gd name="T22" fmla="*/ 311635 w 1145"/>
                <a:gd name="T23" fmla="*/ 780312 h 1169"/>
                <a:gd name="T24" fmla="*/ 311635 w 1145"/>
                <a:gd name="T25" fmla="*/ 826236 h 1169"/>
                <a:gd name="T26" fmla="*/ 394724 w 1145"/>
                <a:gd name="T27" fmla="*/ 642597 h 1169"/>
                <a:gd name="T28" fmla="*/ 477842 w 1145"/>
                <a:gd name="T29" fmla="*/ 550806 h 1169"/>
                <a:gd name="T30" fmla="*/ 519372 w 1145"/>
                <a:gd name="T31" fmla="*/ 459014 h 1169"/>
                <a:gd name="T32" fmla="*/ 581710 w 1145"/>
                <a:gd name="T33" fmla="*/ 275430 h 1169"/>
                <a:gd name="T34" fmla="*/ 581710 w 1145"/>
                <a:gd name="T35" fmla="*/ 183583 h 1169"/>
                <a:gd name="T36" fmla="*/ 519372 w 1145"/>
                <a:gd name="T37" fmla="*/ 137715 h 1169"/>
                <a:gd name="T38" fmla="*/ 436283 w 1145"/>
                <a:gd name="T39" fmla="*/ 137715 h 1169"/>
                <a:gd name="T40" fmla="*/ 394724 w 1145"/>
                <a:gd name="T41" fmla="*/ 91792 h 1169"/>
                <a:gd name="T42" fmla="*/ 373945 w 1145"/>
                <a:gd name="T43" fmla="*/ 137715 h 1169"/>
                <a:gd name="T44" fmla="*/ 353166 w 1145"/>
                <a:gd name="T45" fmla="*/ 137715 h 1169"/>
                <a:gd name="T46" fmla="*/ 353166 w 1145"/>
                <a:gd name="T47" fmla="*/ 45924 h 1169"/>
                <a:gd name="T48" fmla="*/ 311635 w 1145"/>
                <a:gd name="T49" fmla="*/ 45924 h 1169"/>
                <a:gd name="T50" fmla="*/ 270076 w 1145"/>
                <a:gd name="T51" fmla="*/ 45924 h 1169"/>
                <a:gd name="T52" fmla="*/ 207738 w 1145"/>
                <a:gd name="T53" fmla="*/ 45924 h 1169"/>
                <a:gd name="T54" fmla="*/ 207738 w 1145"/>
                <a:gd name="T55" fmla="*/ 0 h 1169"/>
                <a:gd name="T56" fmla="*/ 124648 w 1145"/>
                <a:gd name="T57" fmla="*/ 0 h 1169"/>
                <a:gd name="T58" fmla="*/ 166207 w 1145"/>
                <a:gd name="T59" fmla="*/ 45924 h 1169"/>
                <a:gd name="T60" fmla="*/ 103869 w 1145"/>
                <a:gd name="T61" fmla="*/ 45924 h 1169"/>
                <a:gd name="T62" fmla="*/ 62338 w 1145"/>
                <a:gd name="T63" fmla="*/ 45924 h 1169"/>
                <a:gd name="T64" fmla="*/ 62338 w 1145"/>
                <a:gd name="T65" fmla="*/ 91792 h 1169"/>
                <a:gd name="T66" fmla="*/ 62338 w 1145"/>
                <a:gd name="T67" fmla="*/ 183583 h 1169"/>
                <a:gd name="T68" fmla="*/ 0 w 1145"/>
                <a:gd name="T69" fmla="*/ 229507 h 1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45"/>
                <a:gd name="T106" fmla="*/ 0 h 1169"/>
                <a:gd name="T107" fmla="*/ 1145 w 1145"/>
                <a:gd name="T108" fmla="*/ 1169 h 11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5" h="1169">
                  <a:moveTo>
                    <a:pt x="0" y="371"/>
                  </a:moveTo>
                  <a:lnTo>
                    <a:pt x="26" y="425"/>
                  </a:lnTo>
                  <a:lnTo>
                    <a:pt x="65" y="442"/>
                  </a:lnTo>
                  <a:lnTo>
                    <a:pt x="96" y="422"/>
                  </a:lnTo>
                  <a:lnTo>
                    <a:pt x="96" y="470"/>
                  </a:lnTo>
                  <a:lnTo>
                    <a:pt x="123" y="470"/>
                  </a:lnTo>
                  <a:lnTo>
                    <a:pt x="159" y="473"/>
                  </a:lnTo>
                  <a:lnTo>
                    <a:pt x="248" y="430"/>
                  </a:lnTo>
                  <a:lnTo>
                    <a:pt x="254" y="497"/>
                  </a:lnTo>
                  <a:lnTo>
                    <a:pt x="385" y="548"/>
                  </a:lnTo>
                  <a:lnTo>
                    <a:pt x="405" y="627"/>
                  </a:lnTo>
                  <a:lnTo>
                    <a:pt x="455" y="630"/>
                  </a:lnTo>
                  <a:lnTo>
                    <a:pt x="474" y="682"/>
                  </a:lnTo>
                  <a:lnTo>
                    <a:pt x="463" y="743"/>
                  </a:lnTo>
                  <a:lnTo>
                    <a:pt x="470" y="802"/>
                  </a:lnTo>
                  <a:lnTo>
                    <a:pt x="531" y="811"/>
                  </a:lnTo>
                  <a:lnTo>
                    <a:pt x="538" y="852"/>
                  </a:lnTo>
                  <a:lnTo>
                    <a:pt x="569" y="860"/>
                  </a:lnTo>
                  <a:lnTo>
                    <a:pt x="564" y="911"/>
                  </a:lnTo>
                  <a:lnTo>
                    <a:pt x="588" y="913"/>
                  </a:lnTo>
                  <a:lnTo>
                    <a:pt x="592" y="958"/>
                  </a:lnTo>
                  <a:lnTo>
                    <a:pt x="477" y="1055"/>
                  </a:lnTo>
                  <a:lnTo>
                    <a:pt x="499" y="1051"/>
                  </a:lnTo>
                  <a:lnTo>
                    <a:pt x="588" y="1112"/>
                  </a:lnTo>
                  <a:lnTo>
                    <a:pt x="605" y="1138"/>
                  </a:lnTo>
                  <a:lnTo>
                    <a:pt x="599" y="1169"/>
                  </a:lnTo>
                  <a:lnTo>
                    <a:pt x="739" y="995"/>
                  </a:lnTo>
                  <a:lnTo>
                    <a:pt x="746" y="907"/>
                  </a:lnTo>
                  <a:lnTo>
                    <a:pt x="860" y="826"/>
                  </a:lnTo>
                  <a:lnTo>
                    <a:pt x="929" y="826"/>
                  </a:lnTo>
                  <a:lnTo>
                    <a:pt x="959" y="799"/>
                  </a:lnTo>
                  <a:lnTo>
                    <a:pt x="1017" y="666"/>
                  </a:lnTo>
                  <a:lnTo>
                    <a:pt x="1024" y="536"/>
                  </a:lnTo>
                  <a:lnTo>
                    <a:pt x="1136" y="412"/>
                  </a:lnTo>
                  <a:lnTo>
                    <a:pt x="1145" y="357"/>
                  </a:lnTo>
                  <a:lnTo>
                    <a:pt x="1128" y="303"/>
                  </a:lnTo>
                  <a:lnTo>
                    <a:pt x="1082" y="296"/>
                  </a:lnTo>
                  <a:lnTo>
                    <a:pt x="1008" y="241"/>
                  </a:lnTo>
                  <a:lnTo>
                    <a:pt x="865" y="228"/>
                  </a:lnTo>
                  <a:lnTo>
                    <a:pt x="851" y="194"/>
                  </a:lnTo>
                  <a:lnTo>
                    <a:pt x="784" y="169"/>
                  </a:lnTo>
                  <a:lnTo>
                    <a:pt x="759" y="170"/>
                  </a:lnTo>
                  <a:lnTo>
                    <a:pt x="721" y="221"/>
                  </a:lnTo>
                  <a:lnTo>
                    <a:pt x="719" y="204"/>
                  </a:lnTo>
                  <a:lnTo>
                    <a:pt x="658" y="211"/>
                  </a:lnTo>
                  <a:lnTo>
                    <a:pt x="683" y="202"/>
                  </a:lnTo>
                  <a:lnTo>
                    <a:pt x="660" y="163"/>
                  </a:lnTo>
                  <a:lnTo>
                    <a:pt x="704" y="105"/>
                  </a:lnTo>
                  <a:lnTo>
                    <a:pt x="657" y="33"/>
                  </a:lnTo>
                  <a:lnTo>
                    <a:pt x="613" y="89"/>
                  </a:lnTo>
                  <a:lnTo>
                    <a:pt x="572" y="85"/>
                  </a:lnTo>
                  <a:lnTo>
                    <a:pt x="510" y="95"/>
                  </a:lnTo>
                  <a:lnTo>
                    <a:pt x="426" y="106"/>
                  </a:lnTo>
                  <a:lnTo>
                    <a:pt x="412" y="77"/>
                  </a:lnTo>
                  <a:lnTo>
                    <a:pt x="416" y="21"/>
                  </a:lnTo>
                  <a:lnTo>
                    <a:pt x="391" y="0"/>
                  </a:lnTo>
                  <a:lnTo>
                    <a:pt x="317" y="36"/>
                  </a:lnTo>
                  <a:lnTo>
                    <a:pt x="268" y="24"/>
                  </a:lnTo>
                  <a:lnTo>
                    <a:pt x="282" y="81"/>
                  </a:lnTo>
                  <a:lnTo>
                    <a:pt x="310" y="86"/>
                  </a:lnTo>
                  <a:lnTo>
                    <a:pt x="239" y="126"/>
                  </a:lnTo>
                  <a:lnTo>
                    <a:pt x="207" y="112"/>
                  </a:lnTo>
                  <a:lnTo>
                    <a:pt x="188" y="92"/>
                  </a:lnTo>
                  <a:lnTo>
                    <a:pt x="119" y="103"/>
                  </a:lnTo>
                  <a:lnTo>
                    <a:pt x="140" y="133"/>
                  </a:lnTo>
                  <a:lnTo>
                    <a:pt x="112" y="136"/>
                  </a:lnTo>
                  <a:lnTo>
                    <a:pt x="128" y="187"/>
                  </a:lnTo>
                  <a:lnTo>
                    <a:pt x="115" y="272"/>
                  </a:lnTo>
                  <a:lnTo>
                    <a:pt x="41" y="302"/>
                  </a:lnTo>
                  <a:lnTo>
                    <a:pt x="0" y="37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3" name="Freeform 287">
              <a:extLst>
                <a:ext uri="{FF2B5EF4-FFF2-40B4-BE49-F238E27FC236}">
                  <a16:creationId xmlns:a16="http://schemas.microsoft.com/office/drawing/2014/main" id="{124BD3DC-8979-4324-89AF-CAC26CED5AC0}"/>
                </a:ext>
              </a:extLst>
            </p:cNvPr>
            <p:cNvSpPr>
              <a:spLocks noChangeAspect="1"/>
            </p:cNvSpPr>
            <p:nvPr/>
          </p:nvSpPr>
          <p:spPr bwMode="auto">
            <a:xfrm>
              <a:off x="2119309" y="4041820"/>
              <a:ext cx="15875" cy="61912"/>
            </a:xfrm>
            <a:custGeom>
              <a:avLst/>
              <a:gdLst>
                <a:gd name="T0" fmla="*/ 0 w 24"/>
                <a:gd name="T1" fmla="*/ 46886 h 77"/>
                <a:gd name="T2" fmla="*/ 17143 w 24"/>
                <a:gd name="T3" fmla="*/ 93772 h 77"/>
                <a:gd name="T4" fmla="*/ 17143 w 24"/>
                <a:gd name="T5" fmla="*/ 0 h 77"/>
                <a:gd name="T6" fmla="*/ 0 w 24"/>
                <a:gd name="T7" fmla="*/ 46886 h 77"/>
                <a:gd name="T8" fmla="*/ 0 60000 65536"/>
                <a:gd name="T9" fmla="*/ 0 60000 65536"/>
                <a:gd name="T10" fmla="*/ 0 60000 65536"/>
                <a:gd name="T11" fmla="*/ 0 60000 65536"/>
                <a:gd name="T12" fmla="*/ 0 w 24"/>
                <a:gd name="T13" fmla="*/ 0 h 77"/>
                <a:gd name="T14" fmla="*/ 24 w 24"/>
                <a:gd name="T15" fmla="*/ 77 h 77"/>
              </a:gdLst>
              <a:ahLst/>
              <a:cxnLst>
                <a:cxn ang="T8">
                  <a:pos x="T0" y="T1"/>
                </a:cxn>
                <a:cxn ang="T9">
                  <a:pos x="T2" y="T3"/>
                </a:cxn>
                <a:cxn ang="T10">
                  <a:pos x="T4" y="T5"/>
                </a:cxn>
                <a:cxn ang="T11">
                  <a:pos x="T6" y="T7"/>
                </a:cxn>
              </a:cxnLst>
              <a:rect l="T12" t="T13" r="T14" b="T15"/>
              <a:pathLst>
                <a:path w="24" h="77">
                  <a:moveTo>
                    <a:pt x="0" y="16"/>
                  </a:moveTo>
                  <a:lnTo>
                    <a:pt x="11" y="77"/>
                  </a:lnTo>
                  <a:lnTo>
                    <a:pt x="24" y="0"/>
                  </a:lnTo>
                  <a:lnTo>
                    <a:pt x="0" y="16"/>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4" name="Freeform 312">
              <a:extLst>
                <a:ext uri="{FF2B5EF4-FFF2-40B4-BE49-F238E27FC236}">
                  <a16:creationId xmlns:a16="http://schemas.microsoft.com/office/drawing/2014/main" id="{909A2771-3022-4628-A7C8-4F45B1502215}"/>
                </a:ext>
              </a:extLst>
            </p:cNvPr>
            <p:cNvSpPr>
              <a:spLocks noChangeAspect="1"/>
            </p:cNvSpPr>
            <p:nvPr/>
          </p:nvSpPr>
          <p:spPr bwMode="auto">
            <a:xfrm>
              <a:off x="2397121" y="4895894"/>
              <a:ext cx="171450" cy="987423"/>
            </a:xfrm>
            <a:custGeom>
              <a:avLst/>
              <a:gdLst>
                <a:gd name="T0" fmla="*/ 0 w 244"/>
                <a:gd name="T1" fmla="*/ 645133 h 1225"/>
                <a:gd name="T2" fmla="*/ 22114 w 244"/>
                <a:gd name="T3" fmla="*/ 645133 h 1225"/>
                <a:gd name="T4" fmla="*/ 22114 w 244"/>
                <a:gd name="T5" fmla="*/ 645133 h 1225"/>
                <a:gd name="T6" fmla="*/ 44228 w 244"/>
                <a:gd name="T7" fmla="*/ 599032 h 1225"/>
                <a:gd name="T8" fmla="*/ 44228 w 244"/>
                <a:gd name="T9" fmla="*/ 599032 h 1225"/>
                <a:gd name="T10" fmla="*/ 66342 w 244"/>
                <a:gd name="T11" fmla="*/ 552931 h 1225"/>
                <a:gd name="T12" fmla="*/ 22114 w 244"/>
                <a:gd name="T13" fmla="*/ 506886 h 1225"/>
                <a:gd name="T14" fmla="*/ 44228 w 244"/>
                <a:gd name="T15" fmla="*/ 414740 h 1225"/>
                <a:gd name="T16" fmla="*/ 66342 w 244"/>
                <a:gd name="T17" fmla="*/ 322539 h 1225"/>
                <a:gd name="T18" fmla="*/ 66342 w 244"/>
                <a:gd name="T19" fmla="*/ 230393 h 1225"/>
                <a:gd name="T20" fmla="*/ 88455 w 244"/>
                <a:gd name="T21" fmla="*/ 46101 h 1225"/>
                <a:gd name="T22" fmla="*/ 88455 w 244"/>
                <a:gd name="T23" fmla="*/ 0 h 1225"/>
                <a:gd name="T24" fmla="*/ 88455 w 244"/>
                <a:gd name="T25" fmla="*/ 0 h 1225"/>
                <a:gd name="T26" fmla="*/ 110569 w 244"/>
                <a:gd name="T27" fmla="*/ 0 h 1225"/>
                <a:gd name="T28" fmla="*/ 132683 w 244"/>
                <a:gd name="T29" fmla="*/ 92146 h 1225"/>
                <a:gd name="T30" fmla="*/ 132683 w 244"/>
                <a:gd name="T31" fmla="*/ 92146 h 1225"/>
                <a:gd name="T32" fmla="*/ 132683 w 244"/>
                <a:gd name="T33" fmla="*/ 138246 h 1225"/>
                <a:gd name="T34" fmla="*/ 110569 w 244"/>
                <a:gd name="T35" fmla="*/ 138246 h 1225"/>
                <a:gd name="T36" fmla="*/ 110569 w 244"/>
                <a:gd name="T37" fmla="*/ 184292 h 1225"/>
                <a:gd name="T38" fmla="*/ 88455 w 244"/>
                <a:gd name="T39" fmla="*/ 230393 h 1225"/>
                <a:gd name="T40" fmla="*/ 88455 w 244"/>
                <a:gd name="T41" fmla="*/ 276493 h 1225"/>
                <a:gd name="T42" fmla="*/ 88455 w 244"/>
                <a:gd name="T43" fmla="*/ 368639 h 1225"/>
                <a:gd name="T44" fmla="*/ 66342 w 244"/>
                <a:gd name="T45" fmla="*/ 414740 h 1225"/>
                <a:gd name="T46" fmla="*/ 66342 w 244"/>
                <a:gd name="T47" fmla="*/ 552931 h 1225"/>
                <a:gd name="T48" fmla="*/ 66342 w 244"/>
                <a:gd name="T49" fmla="*/ 599032 h 1225"/>
                <a:gd name="T50" fmla="*/ 66342 w 244"/>
                <a:gd name="T51" fmla="*/ 599032 h 1225"/>
                <a:gd name="T52" fmla="*/ 66342 w 244"/>
                <a:gd name="T53" fmla="*/ 645133 h 1225"/>
                <a:gd name="T54" fmla="*/ 44228 w 244"/>
                <a:gd name="T55" fmla="*/ 783323 h 1225"/>
                <a:gd name="T56" fmla="*/ 44228 w 244"/>
                <a:gd name="T57" fmla="*/ 783323 h 1225"/>
                <a:gd name="T58" fmla="*/ 44228 w 244"/>
                <a:gd name="T59" fmla="*/ 783323 h 1225"/>
                <a:gd name="T60" fmla="*/ 66342 w 244"/>
                <a:gd name="T61" fmla="*/ 829424 h 1225"/>
                <a:gd name="T62" fmla="*/ 110569 w 244"/>
                <a:gd name="T63" fmla="*/ 829424 h 1225"/>
                <a:gd name="T64" fmla="*/ 88455 w 244"/>
                <a:gd name="T65" fmla="*/ 829424 h 1225"/>
                <a:gd name="T66" fmla="*/ 66342 w 244"/>
                <a:gd name="T67" fmla="*/ 875525 h 1225"/>
                <a:gd name="T68" fmla="*/ 66342 w 244"/>
                <a:gd name="T69" fmla="*/ 829424 h 1225"/>
                <a:gd name="T70" fmla="*/ 88455 w 244"/>
                <a:gd name="T71" fmla="*/ 829424 h 1225"/>
                <a:gd name="T72" fmla="*/ 44228 w 244"/>
                <a:gd name="T73" fmla="*/ 829424 h 1225"/>
                <a:gd name="T74" fmla="*/ 44228 w 244"/>
                <a:gd name="T75" fmla="*/ 783323 h 1225"/>
                <a:gd name="T76" fmla="*/ 44228 w 244"/>
                <a:gd name="T77" fmla="*/ 829424 h 1225"/>
                <a:gd name="T78" fmla="*/ 22114 w 244"/>
                <a:gd name="T79" fmla="*/ 783323 h 1225"/>
                <a:gd name="T80" fmla="*/ 44228 w 244"/>
                <a:gd name="T81" fmla="*/ 783323 h 1225"/>
                <a:gd name="T82" fmla="*/ 22114 w 244"/>
                <a:gd name="T83" fmla="*/ 737278 h 1225"/>
                <a:gd name="T84" fmla="*/ 22114 w 244"/>
                <a:gd name="T85" fmla="*/ 737278 h 1225"/>
                <a:gd name="T86" fmla="*/ 22114 w 244"/>
                <a:gd name="T87" fmla="*/ 691178 h 1225"/>
                <a:gd name="T88" fmla="*/ 44228 w 244"/>
                <a:gd name="T89" fmla="*/ 691178 h 1225"/>
                <a:gd name="T90" fmla="*/ 22114 w 244"/>
                <a:gd name="T91" fmla="*/ 691178 h 1225"/>
                <a:gd name="T92" fmla="*/ 22114 w 244"/>
                <a:gd name="T93" fmla="*/ 645133 h 1225"/>
                <a:gd name="T94" fmla="*/ 0 w 244"/>
                <a:gd name="T95" fmla="*/ 645133 h 12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4"/>
                <a:gd name="T145" fmla="*/ 0 h 1225"/>
                <a:gd name="T146" fmla="*/ 244 w 244"/>
                <a:gd name="T147" fmla="*/ 1225 h 12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4" h="1225">
                  <a:moveTo>
                    <a:pt x="0" y="958"/>
                  </a:moveTo>
                  <a:lnTo>
                    <a:pt x="20" y="925"/>
                  </a:lnTo>
                  <a:lnTo>
                    <a:pt x="51" y="948"/>
                  </a:lnTo>
                  <a:lnTo>
                    <a:pt x="84" y="886"/>
                  </a:lnTo>
                  <a:lnTo>
                    <a:pt x="72" y="862"/>
                  </a:lnTo>
                  <a:lnTo>
                    <a:pt x="97" y="775"/>
                  </a:lnTo>
                  <a:lnTo>
                    <a:pt x="51" y="767"/>
                  </a:lnTo>
                  <a:lnTo>
                    <a:pt x="58" y="627"/>
                  </a:lnTo>
                  <a:lnTo>
                    <a:pt x="119" y="481"/>
                  </a:lnTo>
                  <a:lnTo>
                    <a:pt x="118" y="358"/>
                  </a:lnTo>
                  <a:lnTo>
                    <a:pt x="160" y="125"/>
                  </a:lnTo>
                  <a:lnTo>
                    <a:pt x="147" y="21"/>
                  </a:lnTo>
                  <a:lnTo>
                    <a:pt x="176" y="0"/>
                  </a:lnTo>
                  <a:lnTo>
                    <a:pt x="206" y="54"/>
                  </a:lnTo>
                  <a:lnTo>
                    <a:pt x="224" y="163"/>
                  </a:lnTo>
                  <a:lnTo>
                    <a:pt x="244" y="164"/>
                  </a:lnTo>
                  <a:lnTo>
                    <a:pt x="242" y="201"/>
                  </a:lnTo>
                  <a:lnTo>
                    <a:pt x="210" y="217"/>
                  </a:lnTo>
                  <a:lnTo>
                    <a:pt x="211" y="289"/>
                  </a:lnTo>
                  <a:lnTo>
                    <a:pt x="176" y="328"/>
                  </a:lnTo>
                  <a:lnTo>
                    <a:pt x="147" y="429"/>
                  </a:lnTo>
                  <a:lnTo>
                    <a:pt x="169" y="524"/>
                  </a:lnTo>
                  <a:lnTo>
                    <a:pt x="132" y="604"/>
                  </a:lnTo>
                  <a:lnTo>
                    <a:pt x="105" y="805"/>
                  </a:lnTo>
                  <a:lnTo>
                    <a:pt x="125" y="880"/>
                  </a:lnTo>
                  <a:lnTo>
                    <a:pt x="106" y="886"/>
                  </a:lnTo>
                  <a:lnTo>
                    <a:pt x="115" y="951"/>
                  </a:lnTo>
                  <a:lnTo>
                    <a:pt x="65" y="1088"/>
                  </a:lnTo>
                  <a:lnTo>
                    <a:pt x="71" y="1109"/>
                  </a:lnTo>
                  <a:lnTo>
                    <a:pt x="94" y="1102"/>
                  </a:lnTo>
                  <a:lnTo>
                    <a:pt x="105" y="1155"/>
                  </a:lnTo>
                  <a:lnTo>
                    <a:pt x="211" y="1164"/>
                  </a:lnTo>
                  <a:lnTo>
                    <a:pt x="139" y="1186"/>
                  </a:lnTo>
                  <a:lnTo>
                    <a:pt x="132" y="1225"/>
                  </a:lnTo>
                  <a:lnTo>
                    <a:pt x="99" y="1215"/>
                  </a:lnTo>
                  <a:lnTo>
                    <a:pt x="135" y="1189"/>
                  </a:lnTo>
                  <a:lnTo>
                    <a:pt x="82" y="1177"/>
                  </a:lnTo>
                  <a:lnTo>
                    <a:pt x="77" y="1133"/>
                  </a:lnTo>
                  <a:lnTo>
                    <a:pt x="64" y="1155"/>
                  </a:lnTo>
                  <a:lnTo>
                    <a:pt x="44" y="1115"/>
                  </a:lnTo>
                  <a:lnTo>
                    <a:pt x="53" y="1104"/>
                  </a:lnTo>
                  <a:lnTo>
                    <a:pt x="31" y="1085"/>
                  </a:lnTo>
                  <a:lnTo>
                    <a:pt x="51" y="1063"/>
                  </a:lnTo>
                  <a:lnTo>
                    <a:pt x="31" y="1003"/>
                  </a:lnTo>
                  <a:lnTo>
                    <a:pt x="70" y="1010"/>
                  </a:lnTo>
                  <a:lnTo>
                    <a:pt x="31" y="979"/>
                  </a:lnTo>
                  <a:lnTo>
                    <a:pt x="40" y="955"/>
                  </a:lnTo>
                  <a:lnTo>
                    <a:pt x="0" y="958"/>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5" name="Freeform 313">
              <a:extLst>
                <a:ext uri="{FF2B5EF4-FFF2-40B4-BE49-F238E27FC236}">
                  <a16:creationId xmlns:a16="http://schemas.microsoft.com/office/drawing/2014/main" id="{94CD899A-551B-4251-AC94-088D33E54B05}"/>
                </a:ext>
              </a:extLst>
            </p:cNvPr>
            <p:cNvSpPr>
              <a:spLocks noChangeAspect="1"/>
            </p:cNvSpPr>
            <p:nvPr/>
          </p:nvSpPr>
          <p:spPr bwMode="auto">
            <a:xfrm>
              <a:off x="2406645" y="5726153"/>
              <a:ext cx="14288" cy="34925"/>
            </a:xfrm>
            <a:custGeom>
              <a:avLst/>
              <a:gdLst>
                <a:gd name="T0" fmla="*/ 0 w 20"/>
                <a:gd name="T1" fmla="*/ 43383 h 44"/>
                <a:gd name="T2" fmla="*/ 24057 w 20"/>
                <a:gd name="T3" fmla="*/ 0 h 44"/>
                <a:gd name="T4" fmla="*/ 24057 w 20"/>
                <a:gd name="T5" fmla="*/ 43383 h 44"/>
                <a:gd name="T6" fmla="*/ 0 w 20"/>
                <a:gd name="T7" fmla="*/ 43383 h 44"/>
                <a:gd name="T8" fmla="*/ 0 60000 65536"/>
                <a:gd name="T9" fmla="*/ 0 60000 65536"/>
                <a:gd name="T10" fmla="*/ 0 60000 65536"/>
                <a:gd name="T11" fmla="*/ 0 60000 65536"/>
                <a:gd name="T12" fmla="*/ 0 w 20"/>
                <a:gd name="T13" fmla="*/ 0 h 44"/>
                <a:gd name="T14" fmla="*/ 20 w 20"/>
                <a:gd name="T15" fmla="*/ 44 h 44"/>
              </a:gdLst>
              <a:ahLst/>
              <a:cxnLst>
                <a:cxn ang="T8">
                  <a:pos x="T0" y="T1"/>
                </a:cxn>
                <a:cxn ang="T9">
                  <a:pos x="T2" y="T3"/>
                </a:cxn>
                <a:cxn ang="T10">
                  <a:pos x="T4" y="T5"/>
                </a:cxn>
                <a:cxn ang="T11">
                  <a:pos x="T6" y="T7"/>
                </a:cxn>
              </a:cxnLst>
              <a:rect l="T12" t="T13" r="T14" b="T15"/>
              <a:pathLst>
                <a:path w="20" h="44">
                  <a:moveTo>
                    <a:pt x="0" y="21"/>
                  </a:moveTo>
                  <a:lnTo>
                    <a:pt x="8" y="0"/>
                  </a:lnTo>
                  <a:lnTo>
                    <a:pt x="20" y="44"/>
                  </a:lnTo>
                  <a:lnTo>
                    <a:pt x="0" y="2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6" name="Freeform 314">
              <a:extLst>
                <a:ext uri="{FF2B5EF4-FFF2-40B4-BE49-F238E27FC236}">
                  <a16:creationId xmlns:a16="http://schemas.microsoft.com/office/drawing/2014/main" id="{647BC2CC-B854-4BAA-8C6C-88EE34380359}"/>
                </a:ext>
              </a:extLst>
            </p:cNvPr>
            <p:cNvSpPr>
              <a:spLocks noChangeAspect="1"/>
            </p:cNvSpPr>
            <p:nvPr/>
          </p:nvSpPr>
          <p:spPr bwMode="auto">
            <a:xfrm>
              <a:off x="2422521" y="5522954"/>
              <a:ext cx="12700" cy="47625"/>
            </a:xfrm>
            <a:custGeom>
              <a:avLst/>
              <a:gdLst>
                <a:gd name="T0" fmla="*/ 0 w 17"/>
                <a:gd name="T1" fmla="*/ 49685 h 58"/>
                <a:gd name="T2" fmla="*/ 32902 w 17"/>
                <a:gd name="T3" fmla="*/ 0 h 58"/>
                <a:gd name="T4" fmla="*/ 32902 w 17"/>
                <a:gd name="T5" fmla="*/ 49685 h 58"/>
                <a:gd name="T6" fmla="*/ 0 w 17"/>
                <a:gd name="T7" fmla="*/ 49685 h 58"/>
                <a:gd name="T8" fmla="*/ 0 60000 65536"/>
                <a:gd name="T9" fmla="*/ 0 60000 65536"/>
                <a:gd name="T10" fmla="*/ 0 60000 65536"/>
                <a:gd name="T11" fmla="*/ 0 60000 65536"/>
                <a:gd name="T12" fmla="*/ 0 w 17"/>
                <a:gd name="T13" fmla="*/ 0 h 58"/>
                <a:gd name="T14" fmla="*/ 17 w 17"/>
                <a:gd name="T15" fmla="*/ 58 h 58"/>
              </a:gdLst>
              <a:ahLst/>
              <a:cxnLst>
                <a:cxn ang="T8">
                  <a:pos x="T0" y="T1"/>
                </a:cxn>
                <a:cxn ang="T9">
                  <a:pos x="T2" y="T3"/>
                </a:cxn>
                <a:cxn ang="T10">
                  <a:pos x="T4" y="T5"/>
                </a:cxn>
                <a:cxn ang="T11">
                  <a:pos x="T6" y="T7"/>
                </a:cxn>
              </a:cxnLst>
              <a:rect l="T12" t="T13" r="T14" b="T15"/>
              <a:pathLst>
                <a:path w="17" h="58">
                  <a:moveTo>
                    <a:pt x="0" y="49"/>
                  </a:moveTo>
                  <a:lnTo>
                    <a:pt x="17" y="0"/>
                  </a:lnTo>
                  <a:lnTo>
                    <a:pt x="17" y="58"/>
                  </a:lnTo>
                  <a:lnTo>
                    <a:pt x="0" y="49"/>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7" name="Freeform 318">
              <a:extLst>
                <a:ext uri="{FF2B5EF4-FFF2-40B4-BE49-F238E27FC236}">
                  <a16:creationId xmlns:a16="http://schemas.microsoft.com/office/drawing/2014/main" id="{DA0DF415-38FA-4D95-8507-59392BFF2632}"/>
                </a:ext>
              </a:extLst>
            </p:cNvPr>
            <p:cNvSpPr>
              <a:spLocks noChangeAspect="1"/>
            </p:cNvSpPr>
            <p:nvPr/>
          </p:nvSpPr>
          <p:spPr bwMode="auto">
            <a:xfrm>
              <a:off x="2332034" y="4189457"/>
              <a:ext cx="246063" cy="390525"/>
            </a:xfrm>
            <a:custGeom>
              <a:avLst/>
              <a:gdLst>
                <a:gd name="T0" fmla="*/ 0 w 353"/>
                <a:gd name="T1" fmla="*/ 278054 h 484"/>
                <a:gd name="T2" fmla="*/ 21091 w 353"/>
                <a:gd name="T3" fmla="*/ 278054 h 484"/>
                <a:gd name="T4" fmla="*/ 63302 w 353"/>
                <a:gd name="T5" fmla="*/ 278054 h 484"/>
                <a:gd name="T6" fmla="*/ 84421 w 353"/>
                <a:gd name="T7" fmla="*/ 324377 h 484"/>
                <a:gd name="T8" fmla="*/ 126632 w 353"/>
                <a:gd name="T9" fmla="*/ 324377 h 484"/>
                <a:gd name="T10" fmla="*/ 126632 w 353"/>
                <a:gd name="T11" fmla="*/ 370701 h 484"/>
                <a:gd name="T12" fmla="*/ 126632 w 353"/>
                <a:gd name="T13" fmla="*/ 370701 h 484"/>
                <a:gd name="T14" fmla="*/ 126632 w 353"/>
                <a:gd name="T15" fmla="*/ 324377 h 484"/>
                <a:gd name="T16" fmla="*/ 126632 w 353"/>
                <a:gd name="T17" fmla="*/ 278054 h 484"/>
                <a:gd name="T18" fmla="*/ 147724 w 353"/>
                <a:gd name="T19" fmla="*/ 278054 h 484"/>
                <a:gd name="T20" fmla="*/ 126632 w 353"/>
                <a:gd name="T21" fmla="*/ 231675 h 484"/>
                <a:gd name="T22" fmla="*/ 189935 w 353"/>
                <a:gd name="T23" fmla="*/ 231675 h 484"/>
                <a:gd name="T24" fmla="*/ 189935 w 353"/>
                <a:gd name="T25" fmla="*/ 278054 h 484"/>
                <a:gd name="T26" fmla="*/ 168843 w 353"/>
                <a:gd name="T27" fmla="*/ 231675 h 484"/>
                <a:gd name="T28" fmla="*/ 168843 w 353"/>
                <a:gd name="T29" fmla="*/ 139027 h 484"/>
                <a:gd name="T30" fmla="*/ 147724 w 353"/>
                <a:gd name="T31" fmla="*/ 139027 h 484"/>
                <a:gd name="T32" fmla="*/ 126632 w 353"/>
                <a:gd name="T33" fmla="*/ 139027 h 484"/>
                <a:gd name="T34" fmla="*/ 105513 w 353"/>
                <a:gd name="T35" fmla="*/ 139027 h 484"/>
                <a:gd name="T36" fmla="*/ 84421 w 353"/>
                <a:gd name="T37" fmla="*/ 92703 h 484"/>
                <a:gd name="T38" fmla="*/ 105513 w 353"/>
                <a:gd name="T39" fmla="*/ 46324 h 484"/>
                <a:gd name="T40" fmla="*/ 105513 w 353"/>
                <a:gd name="T41" fmla="*/ 0 h 484"/>
                <a:gd name="T42" fmla="*/ 63302 w 353"/>
                <a:gd name="T43" fmla="*/ 46324 h 484"/>
                <a:gd name="T44" fmla="*/ 42211 w 353"/>
                <a:gd name="T45" fmla="*/ 139027 h 484"/>
                <a:gd name="T46" fmla="*/ 21091 w 353"/>
                <a:gd name="T47" fmla="*/ 92703 h 484"/>
                <a:gd name="T48" fmla="*/ 21091 w 353"/>
                <a:gd name="T49" fmla="*/ 139027 h 484"/>
                <a:gd name="T50" fmla="*/ 21091 w 353"/>
                <a:gd name="T51" fmla="*/ 185351 h 484"/>
                <a:gd name="T52" fmla="*/ 42211 w 353"/>
                <a:gd name="T53" fmla="*/ 185351 h 484"/>
                <a:gd name="T54" fmla="*/ 0 w 353"/>
                <a:gd name="T55" fmla="*/ 278054 h 4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53"/>
                <a:gd name="T85" fmla="*/ 0 h 484"/>
                <a:gd name="T86" fmla="*/ 353 w 353"/>
                <a:gd name="T87" fmla="*/ 484 h 4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53" h="484">
                  <a:moveTo>
                    <a:pt x="0" y="321"/>
                  </a:moveTo>
                  <a:lnTo>
                    <a:pt x="43" y="358"/>
                  </a:lnTo>
                  <a:lnTo>
                    <a:pt x="105" y="365"/>
                  </a:lnTo>
                  <a:lnTo>
                    <a:pt x="169" y="431"/>
                  </a:lnTo>
                  <a:lnTo>
                    <a:pt x="252" y="437"/>
                  </a:lnTo>
                  <a:lnTo>
                    <a:pt x="241" y="472"/>
                  </a:lnTo>
                  <a:lnTo>
                    <a:pt x="261" y="484"/>
                  </a:lnTo>
                  <a:lnTo>
                    <a:pt x="274" y="399"/>
                  </a:lnTo>
                  <a:lnTo>
                    <a:pt x="258" y="348"/>
                  </a:lnTo>
                  <a:lnTo>
                    <a:pt x="286" y="345"/>
                  </a:lnTo>
                  <a:lnTo>
                    <a:pt x="265" y="315"/>
                  </a:lnTo>
                  <a:lnTo>
                    <a:pt x="334" y="304"/>
                  </a:lnTo>
                  <a:lnTo>
                    <a:pt x="353" y="324"/>
                  </a:lnTo>
                  <a:lnTo>
                    <a:pt x="325" y="282"/>
                  </a:lnTo>
                  <a:lnTo>
                    <a:pt x="333" y="181"/>
                  </a:lnTo>
                  <a:lnTo>
                    <a:pt x="276" y="184"/>
                  </a:lnTo>
                  <a:lnTo>
                    <a:pt x="258" y="160"/>
                  </a:lnTo>
                  <a:lnTo>
                    <a:pt x="201" y="153"/>
                  </a:lnTo>
                  <a:lnTo>
                    <a:pt x="165" y="95"/>
                  </a:lnTo>
                  <a:lnTo>
                    <a:pt x="220" y="18"/>
                  </a:lnTo>
                  <a:lnTo>
                    <a:pt x="213" y="0"/>
                  </a:lnTo>
                  <a:lnTo>
                    <a:pt x="114" y="42"/>
                  </a:lnTo>
                  <a:lnTo>
                    <a:pt x="60" y="130"/>
                  </a:lnTo>
                  <a:lnTo>
                    <a:pt x="43" y="109"/>
                  </a:lnTo>
                  <a:lnTo>
                    <a:pt x="27" y="151"/>
                  </a:lnTo>
                  <a:lnTo>
                    <a:pt x="43" y="248"/>
                  </a:lnTo>
                  <a:lnTo>
                    <a:pt x="54" y="248"/>
                  </a:lnTo>
                  <a:lnTo>
                    <a:pt x="0" y="32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8" name="Freeform 319">
              <a:extLst>
                <a:ext uri="{FF2B5EF4-FFF2-40B4-BE49-F238E27FC236}">
                  <a16:creationId xmlns:a16="http://schemas.microsoft.com/office/drawing/2014/main" id="{BCF4F904-EF19-4F95-B448-EED4EB3F35F3}"/>
                </a:ext>
              </a:extLst>
            </p:cNvPr>
            <p:cNvSpPr>
              <a:spLocks noChangeAspect="1"/>
            </p:cNvSpPr>
            <p:nvPr/>
          </p:nvSpPr>
          <p:spPr bwMode="auto">
            <a:xfrm>
              <a:off x="2190746" y="4222794"/>
              <a:ext cx="63500" cy="63500"/>
            </a:xfrm>
            <a:custGeom>
              <a:avLst/>
              <a:gdLst>
                <a:gd name="T0" fmla="*/ 0 w 92"/>
                <a:gd name="T1" fmla="*/ 0 h 78"/>
                <a:gd name="T2" fmla="*/ 20473 w 92"/>
                <a:gd name="T3" fmla="*/ 48007 h 78"/>
                <a:gd name="T4" fmla="*/ 20473 w 92"/>
                <a:gd name="T5" fmla="*/ 48007 h 78"/>
                <a:gd name="T6" fmla="*/ 40947 w 92"/>
                <a:gd name="T7" fmla="*/ 48007 h 78"/>
                <a:gd name="T8" fmla="*/ 40947 w 92"/>
                <a:gd name="T9" fmla="*/ 48007 h 78"/>
                <a:gd name="T10" fmla="*/ 40947 w 92"/>
                <a:gd name="T11" fmla="*/ 48007 h 78"/>
                <a:gd name="T12" fmla="*/ 0 w 92"/>
                <a:gd name="T13" fmla="*/ 0 h 78"/>
                <a:gd name="T14" fmla="*/ 0 60000 65536"/>
                <a:gd name="T15" fmla="*/ 0 60000 65536"/>
                <a:gd name="T16" fmla="*/ 0 60000 65536"/>
                <a:gd name="T17" fmla="*/ 0 60000 65536"/>
                <a:gd name="T18" fmla="*/ 0 60000 65536"/>
                <a:gd name="T19" fmla="*/ 0 60000 65536"/>
                <a:gd name="T20" fmla="*/ 0 60000 65536"/>
                <a:gd name="T21" fmla="*/ 0 w 92"/>
                <a:gd name="T22" fmla="*/ 0 h 78"/>
                <a:gd name="T23" fmla="*/ 92 w 92"/>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78">
                  <a:moveTo>
                    <a:pt x="0" y="0"/>
                  </a:moveTo>
                  <a:lnTo>
                    <a:pt x="1" y="30"/>
                  </a:lnTo>
                  <a:lnTo>
                    <a:pt x="20" y="25"/>
                  </a:lnTo>
                  <a:lnTo>
                    <a:pt x="79" y="78"/>
                  </a:lnTo>
                  <a:lnTo>
                    <a:pt x="92" y="38"/>
                  </a:lnTo>
                  <a:lnTo>
                    <a:pt x="59" y="3"/>
                  </a:lnTo>
                  <a:lnTo>
                    <a:pt x="0" y="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9" name="Freeform 320">
              <a:extLst>
                <a:ext uri="{FF2B5EF4-FFF2-40B4-BE49-F238E27FC236}">
                  <a16:creationId xmlns:a16="http://schemas.microsoft.com/office/drawing/2014/main" id="{ED3BAE8E-250C-493B-9C96-E2684A63E2C4}"/>
                </a:ext>
              </a:extLst>
            </p:cNvPr>
            <p:cNvSpPr>
              <a:spLocks noChangeAspect="1"/>
            </p:cNvSpPr>
            <p:nvPr/>
          </p:nvSpPr>
          <p:spPr bwMode="auto">
            <a:xfrm>
              <a:off x="2205034" y="3929107"/>
              <a:ext cx="220663" cy="80962"/>
            </a:xfrm>
            <a:custGeom>
              <a:avLst/>
              <a:gdLst>
                <a:gd name="T0" fmla="*/ 0 w 316"/>
                <a:gd name="T1" fmla="*/ 49914 h 99"/>
                <a:gd name="T2" fmla="*/ 21272 w 316"/>
                <a:gd name="T3" fmla="*/ 49914 h 99"/>
                <a:gd name="T4" fmla="*/ 63788 w 316"/>
                <a:gd name="T5" fmla="*/ 0 h 99"/>
                <a:gd name="T6" fmla="*/ 170093 w 316"/>
                <a:gd name="T7" fmla="*/ 99768 h 99"/>
                <a:gd name="T8" fmla="*/ 106305 w 316"/>
                <a:gd name="T9" fmla="*/ 99768 h 99"/>
                <a:gd name="T10" fmla="*/ 127549 w 316"/>
                <a:gd name="T11" fmla="*/ 99768 h 99"/>
                <a:gd name="T12" fmla="*/ 106305 w 316"/>
                <a:gd name="T13" fmla="*/ 49914 h 99"/>
                <a:gd name="T14" fmla="*/ 42516 w 316"/>
                <a:gd name="T15" fmla="*/ 49914 h 99"/>
                <a:gd name="T16" fmla="*/ 42516 w 316"/>
                <a:gd name="T17" fmla="*/ 49914 h 99"/>
                <a:gd name="T18" fmla="*/ 0 w 316"/>
                <a:gd name="T19" fmla="*/ 49914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6"/>
                <a:gd name="T31" fmla="*/ 0 h 99"/>
                <a:gd name="T32" fmla="*/ 316 w 316"/>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6" h="99">
                  <a:moveTo>
                    <a:pt x="0" y="40"/>
                  </a:moveTo>
                  <a:lnTo>
                    <a:pt x="43" y="5"/>
                  </a:lnTo>
                  <a:lnTo>
                    <a:pt x="123" y="0"/>
                  </a:lnTo>
                  <a:lnTo>
                    <a:pt x="316" y="84"/>
                  </a:lnTo>
                  <a:lnTo>
                    <a:pt x="214" y="99"/>
                  </a:lnTo>
                  <a:lnTo>
                    <a:pt x="231" y="81"/>
                  </a:lnTo>
                  <a:lnTo>
                    <a:pt x="183" y="49"/>
                  </a:lnTo>
                  <a:lnTo>
                    <a:pt x="87" y="30"/>
                  </a:lnTo>
                  <a:lnTo>
                    <a:pt x="92" y="16"/>
                  </a:lnTo>
                  <a:lnTo>
                    <a:pt x="0" y="4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0" name="Freeform 325">
              <a:extLst>
                <a:ext uri="{FF2B5EF4-FFF2-40B4-BE49-F238E27FC236}">
                  <a16:creationId xmlns:a16="http://schemas.microsoft.com/office/drawing/2014/main" id="{EC0A74C0-9215-4DF8-A405-F8DEBD97E795}"/>
                </a:ext>
              </a:extLst>
            </p:cNvPr>
            <p:cNvSpPr>
              <a:spLocks noChangeAspect="1"/>
            </p:cNvSpPr>
            <p:nvPr/>
          </p:nvSpPr>
          <p:spPr bwMode="auto">
            <a:xfrm>
              <a:off x="2474909" y="4010070"/>
              <a:ext cx="68262" cy="42862"/>
            </a:xfrm>
            <a:custGeom>
              <a:avLst/>
              <a:gdLst>
                <a:gd name="T0" fmla="*/ 0 w 99"/>
                <a:gd name="T1" fmla="*/ 0 h 56"/>
                <a:gd name="T2" fmla="*/ 0 w 99"/>
                <a:gd name="T3" fmla="*/ 0 h 56"/>
                <a:gd name="T4" fmla="*/ 61611 w 99"/>
                <a:gd name="T5" fmla="*/ 0 h 56"/>
                <a:gd name="T6" fmla="*/ 41065 w 99"/>
                <a:gd name="T7" fmla="*/ 0 h 56"/>
                <a:gd name="T8" fmla="*/ 0 w 99"/>
                <a:gd name="T9" fmla="*/ 0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0"/>
                  </a:moveTo>
                  <a:lnTo>
                    <a:pt x="0" y="56"/>
                  </a:lnTo>
                  <a:lnTo>
                    <a:pt x="99" y="39"/>
                  </a:lnTo>
                  <a:lnTo>
                    <a:pt x="55" y="6"/>
                  </a:lnTo>
                  <a:lnTo>
                    <a:pt x="0" y="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1" name="Freeform 326">
              <a:extLst>
                <a:ext uri="{FF2B5EF4-FFF2-40B4-BE49-F238E27FC236}">
                  <a16:creationId xmlns:a16="http://schemas.microsoft.com/office/drawing/2014/main" id="{FA1D2A6A-7B7F-4E31-ADFC-22D3F11C5863}"/>
                </a:ext>
              </a:extLst>
            </p:cNvPr>
            <p:cNvSpPr>
              <a:spLocks noChangeAspect="1"/>
            </p:cNvSpPr>
            <p:nvPr/>
          </p:nvSpPr>
          <p:spPr bwMode="auto">
            <a:xfrm>
              <a:off x="2290759" y="4449806"/>
              <a:ext cx="114299" cy="146050"/>
            </a:xfrm>
            <a:custGeom>
              <a:avLst/>
              <a:gdLst>
                <a:gd name="T0" fmla="*/ 0 w 164"/>
                <a:gd name="T1" fmla="*/ 43886 h 183"/>
                <a:gd name="T2" fmla="*/ 21225 w 164"/>
                <a:gd name="T3" fmla="*/ 43886 h 183"/>
                <a:gd name="T4" fmla="*/ 21225 w 164"/>
                <a:gd name="T5" fmla="*/ 43886 h 183"/>
                <a:gd name="T6" fmla="*/ 21225 w 164"/>
                <a:gd name="T7" fmla="*/ 87718 h 183"/>
                <a:gd name="T8" fmla="*/ 21225 w 164"/>
                <a:gd name="T9" fmla="*/ 87718 h 183"/>
                <a:gd name="T10" fmla="*/ 21225 w 164"/>
                <a:gd name="T11" fmla="*/ 87718 h 183"/>
                <a:gd name="T12" fmla="*/ 42422 w 164"/>
                <a:gd name="T13" fmla="*/ 87718 h 183"/>
                <a:gd name="T14" fmla="*/ 84871 w 164"/>
                <a:gd name="T15" fmla="*/ 43886 h 183"/>
                <a:gd name="T16" fmla="*/ 84871 w 164"/>
                <a:gd name="T17" fmla="*/ 0 h 183"/>
                <a:gd name="T18" fmla="*/ 63646 w 164"/>
                <a:gd name="T19" fmla="*/ 0 h 183"/>
                <a:gd name="T20" fmla="*/ 42422 w 164"/>
                <a:gd name="T21" fmla="*/ 0 h 183"/>
                <a:gd name="T22" fmla="*/ 21225 w 164"/>
                <a:gd name="T23" fmla="*/ 0 h 183"/>
                <a:gd name="T24" fmla="*/ 0 w 164"/>
                <a:gd name="T25" fmla="*/ 43886 h 1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4"/>
                <a:gd name="T40" fmla="*/ 0 h 183"/>
                <a:gd name="T41" fmla="*/ 164 w 164"/>
                <a:gd name="T42" fmla="*/ 183 h 1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4" h="183">
                  <a:moveTo>
                    <a:pt x="0" y="71"/>
                  </a:moveTo>
                  <a:lnTo>
                    <a:pt x="1" y="108"/>
                  </a:lnTo>
                  <a:lnTo>
                    <a:pt x="31" y="116"/>
                  </a:lnTo>
                  <a:lnTo>
                    <a:pt x="16" y="144"/>
                  </a:lnTo>
                  <a:lnTo>
                    <a:pt x="11" y="176"/>
                  </a:lnTo>
                  <a:lnTo>
                    <a:pt x="49" y="183"/>
                  </a:lnTo>
                  <a:lnTo>
                    <a:pt x="82" y="133"/>
                  </a:lnTo>
                  <a:lnTo>
                    <a:pt x="150" y="93"/>
                  </a:lnTo>
                  <a:lnTo>
                    <a:pt x="164" y="44"/>
                  </a:lnTo>
                  <a:lnTo>
                    <a:pt x="102" y="37"/>
                  </a:lnTo>
                  <a:lnTo>
                    <a:pt x="59" y="0"/>
                  </a:lnTo>
                  <a:lnTo>
                    <a:pt x="21" y="19"/>
                  </a:lnTo>
                  <a:lnTo>
                    <a:pt x="0" y="7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2" name="Freeform 327">
              <a:extLst>
                <a:ext uri="{FF2B5EF4-FFF2-40B4-BE49-F238E27FC236}">
                  <a16:creationId xmlns:a16="http://schemas.microsoft.com/office/drawing/2014/main" id="{7AB59121-074B-47AF-8B4E-D99F42865F1D}"/>
                </a:ext>
              </a:extLst>
            </p:cNvPr>
            <p:cNvSpPr>
              <a:spLocks noChangeAspect="1"/>
            </p:cNvSpPr>
            <p:nvPr/>
          </p:nvSpPr>
          <p:spPr bwMode="auto">
            <a:xfrm>
              <a:off x="2103434" y="4138657"/>
              <a:ext cx="44450" cy="25400"/>
            </a:xfrm>
            <a:custGeom>
              <a:avLst/>
              <a:gdLst>
                <a:gd name="T0" fmla="*/ 0 w 66"/>
                <a:gd name="T1" fmla="*/ 68852 h 29"/>
                <a:gd name="T2" fmla="*/ 17654 w 66"/>
                <a:gd name="T3" fmla="*/ 0 h 29"/>
                <a:gd name="T4" fmla="*/ 35333 w 66"/>
                <a:gd name="T5" fmla="*/ 68852 h 29"/>
                <a:gd name="T6" fmla="*/ 0 w 66"/>
                <a:gd name="T7" fmla="*/ 68852 h 29"/>
                <a:gd name="T8" fmla="*/ 0 60000 65536"/>
                <a:gd name="T9" fmla="*/ 0 60000 65536"/>
                <a:gd name="T10" fmla="*/ 0 60000 65536"/>
                <a:gd name="T11" fmla="*/ 0 60000 65536"/>
                <a:gd name="T12" fmla="*/ 0 w 66"/>
                <a:gd name="T13" fmla="*/ 0 h 29"/>
                <a:gd name="T14" fmla="*/ 66 w 66"/>
                <a:gd name="T15" fmla="*/ 29 h 29"/>
              </a:gdLst>
              <a:ahLst/>
              <a:cxnLst>
                <a:cxn ang="T8">
                  <a:pos x="T0" y="T1"/>
                </a:cxn>
                <a:cxn ang="T9">
                  <a:pos x="T2" y="T3"/>
                </a:cxn>
                <a:cxn ang="T10">
                  <a:pos x="T4" y="T5"/>
                </a:cxn>
                <a:cxn ang="T11">
                  <a:pos x="T6" y="T7"/>
                </a:cxn>
              </a:cxnLst>
              <a:rect l="T12" t="T13" r="T14" b="T15"/>
              <a:pathLst>
                <a:path w="66" h="29">
                  <a:moveTo>
                    <a:pt x="0" y="24"/>
                  </a:moveTo>
                  <a:lnTo>
                    <a:pt x="19" y="0"/>
                  </a:lnTo>
                  <a:lnTo>
                    <a:pt x="66" y="29"/>
                  </a:lnTo>
                  <a:lnTo>
                    <a:pt x="0" y="24"/>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3" name="Freeform 328">
              <a:extLst>
                <a:ext uri="{FF2B5EF4-FFF2-40B4-BE49-F238E27FC236}">
                  <a16:creationId xmlns:a16="http://schemas.microsoft.com/office/drawing/2014/main" id="{2F040A83-D6B9-4D3C-8CD7-2D3259DC108A}"/>
                </a:ext>
              </a:extLst>
            </p:cNvPr>
            <p:cNvSpPr>
              <a:spLocks noChangeAspect="1"/>
            </p:cNvSpPr>
            <p:nvPr/>
          </p:nvSpPr>
          <p:spPr bwMode="auto">
            <a:xfrm>
              <a:off x="2698745" y="5807116"/>
              <a:ext cx="31749" cy="20637"/>
            </a:xfrm>
            <a:custGeom>
              <a:avLst/>
              <a:gdLst>
                <a:gd name="T0" fmla="*/ 0 w 45"/>
                <a:gd name="T1" fmla="*/ 59755 h 24"/>
                <a:gd name="T2" fmla="*/ 23365 w 45"/>
                <a:gd name="T3" fmla="*/ 59755 h 24"/>
                <a:gd name="T4" fmla="*/ 23365 w 45"/>
                <a:gd name="T5" fmla="*/ 0 h 24"/>
                <a:gd name="T6" fmla="*/ 23365 w 45"/>
                <a:gd name="T7" fmla="*/ 59755 h 24"/>
                <a:gd name="T8" fmla="*/ 0 w 45"/>
                <a:gd name="T9" fmla="*/ 59755 h 24"/>
                <a:gd name="T10" fmla="*/ 0 60000 65536"/>
                <a:gd name="T11" fmla="*/ 0 60000 65536"/>
                <a:gd name="T12" fmla="*/ 0 60000 65536"/>
                <a:gd name="T13" fmla="*/ 0 60000 65536"/>
                <a:gd name="T14" fmla="*/ 0 60000 65536"/>
                <a:gd name="T15" fmla="*/ 0 w 45"/>
                <a:gd name="T16" fmla="*/ 0 h 24"/>
                <a:gd name="T17" fmla="*/ 45 w 45"/>
                <a:gd name="T18" fmla="*/ 24 h 24"/>
              </a:gdLst>
              <a:ahLst/>
              <a:cxnLst>
                <a:cxn ang="T10">
                  <a:pos x="T0" y="T1"/>
                </a:cxn>
                <a:cxn ang="T11">
                  <a:pos x="T2" y="T3"/>
                </a:cxn>
                <a:cxn ang="T12">
                  <a:pos x="T4" y="T5"/>
                </a:cxn>
                <a:cxn ang="T13">
                  <a:pos x="T6" y="T7"/>
                </a:cxn>
                <a:cxn ang="T14">
                  <a:pos x="T8" y="T9"/>
                </a:cxn>
              </a:cxnLst>
              <a:rect l="T15" t="T16" r="T17" b="T18"/>
              <a:pathLst>
                <a:path w="45" h="24">
                  <a:moveTo>
                    <a:pt x="0" y="24"/>
                  </a:moveTo>
                  <a:lnTo>
                    <a:pt x="27" y="11"/>
                  </a:lnTo>
                  <a:lnTo>
                    <a:pt x="13" y="0"/>
                  </a:lnTo>
                  <a:lnTo>
                    <a:pt x="45" y="1"/>
                  </a:lnTo>
                  <a:lnTo>
                    <a:pt x="0" y="24"/>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4" name="Freeform 329">
              <a:extLst>
                <a:ext uri="{FF2B5EF4-FFF2-40B4-BE49-F238E27FC236}">
                  <a16:creationId xmlns:a16="http://schemas.microsoft.com/office/drawing/2014/main" id="{637B5F07-D9D3-4E8B-9540-6761699F4B14}"/>
                </a:ext>
              </a:extLst>
            </p:cNvPr>
            <p:cNvSpPr>
              <a:spLocks noChangeAspect="1"/>
            </p:cNvSpPr>
            <p:nvPr/>
          </p:nvSpPr>
          <p:spPr bwMode="auto">
            <a:xfrm>
              <a:off x="2724145" y="5805528"/>
              <a:ext cx="38100" cy="25400"/>
            </a:xfrm>
            <a:custGeom>
              <a:avLst/>
              <a:gdLst>
                <a:gd name="T0" fmla="*/ 0 w 54"/>
                <a:gd name="T1" fmla="*/ 52494 h 31"/>
                <a:gd name="T2" fmla="*/ 21827 w 54"/>
                <a:gd name="T3" fmla="*/ 0 h 31"/>
                <a:gd name="T4" fmla="*/ 43654 w 54"/>
                <a:gd name="T5" fmla="*/ 52494 h 31"/>
                <a:gd name="T6" fmla="*/ 0 w 54"/>
                <a:gd name="T7" fmla="*/ 52494 h 31"/>
                <a:gd name="T8" fmla="*/ 0 60000 65536"/>
                <a:gd name="T9" fmla="*/ 0 60000 65536"/>
                <a:gd name="T10" fmla="*/ 0 60000 65536"/>
                <a:gd name="T11" fmla="*/ 0 60000 65536"/>
                <a:gd name="T12" fmla="*/ 0 w 54"/>
                <a:gd name="T13" fmla="*/ 0 h 31"/>
                <a:gd name="T14" fmla="*/ 54 w 54"/>
                <a:gd name="T15" fmla="*/ 31 h 31"/>
              </a:gdLst>
              <a:ahLst/>
              <a:cxnLst>
                <a:cxn ang="T8">
                  <a:pos x="T0" y="T1"/>
                </a:cxn>
                <a:cxn ang="T9">
                  <a:pos x="T2" y="T3"/>
                </a:cxn>
                <a:cxn ang="T10">
                  <a:pos x="T4" y="T5"/>
                </a:cxn>
                <a:cxn ang="T11">
                  <a:pos x="T6" y="T7"/>
                </a:cxn>
              </a:cxnLst>
              <a:rect l="T12" t="T13" r="T14" b="T15"/>
              <a:pathLst>
                <a:path w="54" h="31">
                  <a:moveTo>
                    <a:pt x="0" y="31"/>
                  </a:moveTo>
                  <a:lnTo>
                    <a:pt x="24" y="0"/>
                  </a:lnTo>
                  <a:lnTo>
                    <a:pt x="54" y="10"/>
                  </a:lnTo>
                  <a:lnTo>
                    <a:pt x="0" y="3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5" name="Freeform 333">
              <a:extLst>
                <a:ext uri="{FF2B5EF4-FFF2-40B4-BE49-F238E27FC236}">
                  <a16:creationId xmlns:a16="http://schemas.microsoft.com/office/drawing/2014/main" id="{E7C1EAC4-54DC-41A3-BC67-92A09D8C5FC3}"/>
                </a:ext>
              </a:extLst>
            </p:cNvPr>
            <p:cNvSpPr>
              <a:spLocks noChangeAspect="1"/>
            </p:cNvSpPr>
            <p:nvPr/>
          </p:nvSpPr>
          <p:spPr bwMode="auto">
            <a:xfrm>
              <a:off x="2832095" y="4352970"/>
              <a:ext cx="58738" cy="80962"/>
            </a:xfrm>
            <a:custGeom>
              <a:avLst/>
              <a:gdLst>
                <a:gd name="T0" fmla="*/ 0 w 85"/>
                <a:gd name="T1" fmla="*/ 93976 h 100"/>
                <a:gd name="T2" fmla="*/ 20402 w 85"/>
                <a:gd name="T3" fmla="*/ 0 h 100"/>
                <a:gd name="T4" fmla="*/ 40777 w 85"/>
                <a:gd name="T5" fmla="*/ 46960 h 100"/>
                <a:gd name="T6" fmla="*/ 20402 w 85"/>
                <a:gd name="T7" fmla="*/ 93976 h 100"/>
                <a:gd name="T8" fmla="*/ 0 w 85"/>
                <a:gd name="T9" fmla="*/ 93976 h 100"/>
                <a:gd name="T10" fmla="*/ 0 60000 65536"/>
                <a:gd name="T11" fmla="*/ 0 60000 65536"/>
                <a:gd name="T12" fmla="*/ 0 60000 65536"/>
                <a:gd name="T13" fmla="*/ 0 60000 65536"/>
                <a:gd name="T14" fmla="*/ 0 60000 65536"/>
                <a:gd name="T15" fmla="*/ 0 w 85"/>
                <a:gd name="T16" fmla="*/ 0 h 100"/>
                <a:gd name="T17" fmla="*/ 85 w 85"/>
                <a:gd name="T18" fmla="*/ 100 h 100"/>
              </a:gdLst>
              <a:ahLst/>
              <a:cxnLst>
                <a:cxn ang="T10">
                  <a:pos x="T0" y="T1"/>
                </a:cxn>
                <a:cxn ang="T11">
                  <a:pos x="T2" y="T3"/>
                </a:cxn>
                <a:cxn ang="T12">
                  <a:pos x="T4" y="T5"/>
                </a:cxn>
                <a:cxn ang="T13">
                  <a:pos x="T6" y="T7"/>
                </a:cxn>
                <a:cxn ang="T14">
                  <a:pos x="T8" y="T9"/>
                </a:cxn>
              </a:cxnLst>
              <a:rect l="T15" t="T16" r="T17" b="T18"/>
              <a:pathLst>
                <a:path w="85" h="100">
                  <a:moveTo>
                    <a:pt x="0" y="96"/>
                  </a:moveTo>
                  <a:lnTo>
                    <a:pt x="11" y="0"/>
                  </a:lnTo>
                  <a:lnTo>
                    <a:pt x="85" y="44"/>
                  </a:lnTo>
                  <a:lnTo>
                    <a:pt x="41" y="100"/>
                  </a:lnTo>
                  <a:lnTo>
                    <a:pt x="0" y="96"/>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6" name="Freeform 338">
              <a:extLst>
                <a:ext uri="{FF2B5EF4-FFF2-40B4-BE49-F238E27FC236}">
                  <a16:creationId xmlns:a16="http://schemas.microsoft.com/office/drawing/2014/main" id="{D529FAFF-7B94-4CD1-9C0E-45F3C4852119}"/>
                </a:ext>
              </a:extLst>
            </p:cNvPr>
            <p:cNvSpPr>
              <a:spLocks noChangeAspect="1"/>
            </p:cNvSpPr>
            <p:nvPr/>
          </p:nvSpPr>
          <p:spPr bwMode="auto">
            <a:xfrm>
              <a:off x="2055809" y="4057695"/>
              <a:ext cx="80963" cy="100012"/>
            </a:xfrm>
            <a:custGeom>
              <a:avLst/>
              <a:gdLst>
                <a:gd name="T0" fmla="*/ 0 w 115"/>
                <a:gd name="T1" fmla="*/ 39472 h 128"/>
                <a:gd name="T2" fmla="*/ 22515 w 115"/>
                <a:gd name="T3" fmla="*/ 0 h 128"/>
                <a:gd name="T4" fmla="*/ 45031 w 115"/>
                <a:gd name="T5" fmla="*/ 0 h 128"/>
                <a:gd name="T6" fmla="*/ 22515 w 115"/>
                <a:gd name="T7" fmla="*/ 0 h 128"/>
                <a:gd name="T8" fmla="*/ 45031 w 115"/>
                <a:gd name="T9" fmla="*/ 0 h 128"/>
                <a:gd name="T10" fmla="*/ 67546 w 115"/>
                <a:gd name="T11" fmla="*/ 0 h 128"/>
                <a:gd name="T12" fmla="*/ 67546 w 115"/>
                <a:gd name="T13" fmla="*/ 39472 h 128"/>
                <a:gd name="T14" fmla="*/ 45031 w 115"/>
                <a:gd name="T15" fmla="*/ 39472 h 128"/>
                <a:gd name="T16" fmla="*/ 45031 w 115"/>
                <a:gd name="T17" fmla="*/ 39472 h 128"/>
                <a:gd name="T18" fmla="*/ 0 w 115"/>
                <a:gd name="T19" fmla="*/ 39472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128"/>
                <a:gd name="T32" fmla="*/ 115 w 115"/>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128">
                  <a:moveTo>
                    <a:pt x="0" y="102"/>
                  </a:moveTo>
                  <a:lnTo>
                    <a:pt x="25" y="56"/>
                  </a:lnTo>
                  <a:lnTo>
                    <a:pt x="54" y="54"/>
                  </a:lnTo>
                  <a:lnTo>
                    <a:pt x="23" y="16"/>
                  </a:lnTo>
                  <a:lnTo>
                    <a:pt x="90" y="0"/>
                  </a:lnTo>
                  <a:lnTo>
                    <a:pt x="101" y="61"/>
                  </a:lnTo>
                  <a:lnTo>
                    <a:pt x="115" y="66"/>
                  </a:lnTo>
                  <a:lnTo>
                    <a:pt x="85" y="104"/>
                  </a:lnTo>
                  <a:lnTo>
                    <a:pt x="66" y="128"/>
                  </a:lnTo>
                  <a:lnTo>
                    <a:pt x="0" y="102"/>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7" name="Freeform 339">
              <a:extLst>
                <a:ext uri="{FF2B5EF4-FFF2-40B4-BE49-F238E27FC236}">
                  <a16:creationId xmlns:a16="http://schemas.microsoft.com/office/drawing/2014/main" id="{BBD54179-F3BD-426D-AAD2-2D2A0C99754A}"/>
                </a:ext>
              </a:extLst>
            </p:cNvPr>
            <p:cNvSpPr>
              <a:spLocks noChangeAspect="1"/>
            </p:cNvSpPr>
            <p:nvPr/>
          </p:nvSpPr>
          <p:spPr bwMode="auto">
            <a:xfrm>
              <a:off x="2692395" y="4286294"/>
              <a:ext cx="96838" cy="160336"/>
            </a:xfrm>
            <a:custGeom>
              <a:avLst/>
              <a:gdLst>
                <a:gd name="T0" fmla="*/ 0 w 139"/>
                <a:gd name="T1" fmla="*/ 93082 h 199"/>
                <a:gd name="T2" fmla="*/ 20930 w 139"/>
                <a:gd name="T3" fmla="*/ 93082 h 199"/>
                <a:gd name="T4" fmla="*/ 20930 w 139"/>
                <a:gd name="T5" fmla="*/ 93082 h 199"/>
                <a:gd name="T6" fmla="*/ 20930 w 139"/>
                <a:gd name="T7" fmla="*/ 139595 h 199"/>
                <a:gd name="T8" fmla="*/ 41888 w 139"/>
                <a:gd name="T9" fmla="*/ 186164 h 199"/>
                <a:gd name="T10" fmla="*/ 62819 w 139"/>
                <a:gd name="T11" fmla="*/ 139595 h 199"/>
                <a:gd name="T12" fmla="*/ 41888 w 139"/>
                <a:gd name="T13" fmla="*/ 93082 h 199"/>
                <a:gd name="T14" fmla="*/ 62819 w 139"/>
                <a:gd name="T15" fmla="*/ 93082 h 199"/>
                <a:gd name="T16" fmla="*/ 20930 w 139"/>
                <a:gd name="T17" fmla="*/ 0 h 199"/>
                <a:gd name="T18" fmla="*/ 20930 w 139"/>
                <a:gd name="T19" fmla="*/ 46513 h 199"/>
                <a:gd name="T20" fmla="*/ 20930 w 139"/>
                <a:gd name="T21" fmla="*/ 46513 h 199"/>
                <a:gd name="T22" fmla="*/ 0 w 139"/>
                <a:gd name="T23" fmla="*/ 93082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99"/>
                <a:gd name="T38" fmla="*/ 139 w 139"/>
                <a:gd name="T39" fmla="*/ 199 h 1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99">
                  <a:moveTo>
                    <a:pt x="0" y="65"/>
                  </a:moveTo>
                  <a:lnTo>
                    <a:pt x="20" y="93"/>
                  </a:lnTo>
                  <a:lnTo>
                    <a:pt x="45" y="114"/>
                  </a:lnTo>
                  <a:lnTo>
                    <a:pt x="41" y="170"/>
                  </a:lnTo>
                  <a:lnTo>
                    <a:pt x="55" y="199"/>
                  </a:lnTo>
                  <a:lnTo>
                    <a:pt x="139" y="188"/>
                  </a:lnTo>
                  <a:lnTo>
                    <a:pt x="92" y="126"/>
                  </a:lnTo>
                  <a:lnTo>
                    <a:pt x="125" y="73"/>
                  </a:lnTo>
                  <a:lnTo>
                    <a:pt x="43" y="0"/>
                  </a:lnTo>
                  <a:lnTo>
                    <a:pt x="14" y="21"/>
                  </a:lnTo>
                  <a:lnTo>
                    <a:pt x="24" y="39"/>
                  </a:lnTo>
                  <a:lnTo>
                    <a:pt x="0" y="65"/>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8" name="Freeform 340">
              <a:extLst>
                <a:ext uri="{FF2B5EF4-FFF2-40B4-BE49-F238E27FC236}">
                  <a16:creationId xmlns:a16="http://schemas.microsoft.com/office/drawing/2014/main" id="{F5EABA10-B0CD-4C62-BB6A-E829D826E46E}"/>
                </a:ext>
              </a:extLst>
            </p:cNvPr>
            <p:cNvSpPr>
              <a:spLocks noChangeAspect="1"/>
            </p:cNvSpPr>
            <p:nvPr/>
          </p:nvSpPr>
          <p:spPr bwMode="auto">
            <a:xfrm>
              <a:off x="2422521" y="4010070"/>
              <a:ext cx="52388" cy="42862"/>
            </a:xfrm>
            <a:custGeom>
              <a:avLst/>
              <a:gdLst>
                <a:gd name="T0" fmla="*/ 0 w 77"/>
                <a:gd name="T1" fmla="*/ 0 h 56"/>
                <a:gd name="T2" fmla="*/ 37098 w 77"/>
                <a:gd name="T3" fmla="*/ 0 h 56"/>
                <a:gd name="T4" fmla="*/ 18562 w 77"/>
                <a:gd name="T5" fmla="*/ 0 h 56"/>
                <a:gd name="T6" fmla="*/ 37098 w 77"/>
                <a:gd name="T7" fmla="*/ 0 h 56"/>
                <a:gd name="T8" fmla="*/ 37098 w 77"/>
                <a:gd name="T9" fmla="*/ 0 h 56"/>
                <a:gd name="T10" fmla="*/ 0 w 77"/>
                <a:gd name="T11" fmla="*/ 0 h 56"/>
                <a:gd name="T12" fmla="*/ 0 60000 65536"/>
                <a:gd name="T13" fmla="*/ 0 60000 65536"/>
                <a:gd name="T14" fmla="*/ 0 60000 65536"/>
                <a:gd name="T15" fmla="*/ 0 60000 65536"/>
                <a:gd name="T16" fmla="*/ 0 60000 65536"/>
                <a:gd name="T17" fmla="*/ 0 60000 65536"/>
                <a:gd name="T18" fmla="*/ 0 w 77"/>
                <a:gd name="T19" fmla="*/ 0 h 56"/>
                <a:gd name="T20" fmla="*/ 77 w 77"/>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77" h="56">
                  <a:moveTo>
                    <a:pt x="0" y="42"/>
                  </a:moveTo>
                  <a:lnTo>
                    <a:pt x="58" y="40"/>
                  </a:lnTo>
                  <a:lnTo>
                    <a:pt x="31" y="5"/>
                  </a:lnTo>
                  <a:lnTo>
                    <a:pt x="77" y="0"/>
                  </a:lnTo>
                  <a:lnTo>
                    <a:pt x="77" y="56"/>
                  </a:lnTo>
                  <a:lnTo>
                    <a:pt x="0" y="42"/>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9" name="Freeform 341">
              <a:extLst>
                <a:ext uri="{FF2B5EF4-FFF2-40B4-BE49-F238E27FC236}">
                  <a16:creationId xmlns:a16="http://schemas.microsoft.com/office/drawing/2014/main" id="{11F7ED52-E512-43F2-AF51-06438C6EB0DC}"/>
                </a:ext>
              </a:extLst>
            </p:cNvPr>
            <p:cNvSpPr>
              <a:spLocks noChangeAspect="1"/>
            </p:cNvSpPr>
            <p:nvPr/>
          </p:nvSpPr>
          <p:spPr bwMode="auto">
            <a:xfrm>
              <a:off x="2116135" y="4103732"/>
              <a:ext cx="123824" cy="71437"/>
            </a:xfrm>
            <a:custGeom>
              <a:avLst/>
              <a:gdLst>
                <a:gd name="T0" fmla="*/ 0 w 179"/>
                <a:gd name="T1" fmla="*/ 47464 h 88"/>
                <a:gd name="T2" fmla="*/ 20115 w 179"/>
                <a:gd name="T3" fmla="*/ 47464 h 88"/>
                <a:gd name="T4" fmla="*/ 60346 w 179"/>
                <a:gd name="T5" fmla="*/ 0 h 88"/>
                <a:gd name="T6" fmla="*/ 80435 w 179"/>
                <a:gd name="T7" fmla="*/ 47464 h 88"/>
                <a:gd name="T8" fmla="*/ 60346 w 179"/>
                <a:gd name="T9" fmla="*/ 47464 h 88"/>
                <a:gd name="T10" fmla="*/ 40231 w 179"/>
                <a:gd name="T11" fmla="*/ 47464 h 88"/>
                <a:gd name="T12" fmla="*/ 20115 w 179"/>
                <a:gd name="T13" fmla="*/ 47464 h 88"/>
                <a:gd name="T14" fmla="*/ 0 w 179"/>
                <a:gd name="T15" fmla="*/ 47464 h 88"/>
                <a:gd name="T16" fmla="*/ 0 60000 65536"/>
                <a:gd name="T17" fmla="*/ 0 60000 65536"/>
                <a:gd name="T18" fmla="*/ 0 60000 65536"/>
                <a:gd name="T19" fmla="*/ 0 60000 65536"/>
                <a:gd name="T20" fmla="*/ 0 60000 65536"/>
                <a:gd name="T21" fmla="*/ 0 60000 65536"/>
                <a:gd name="T22" fmla="*/ 0 60000 65536"/>
                <a:gd name="T23" fmla="*/ 0 60000 65536"/>
                <a:gd name="T24" fmla="*/ 0 w 179"/>
                <a:gd name="T25" fmla="*/ 0 h 88"/>
                <a:gd name="T26" fmla="*/ 179 w 179"/>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9" h="88">
                  <a:moveTo>
                    <a:pt x="0" y="43"/>
                  </a:moveTo>
                  <a:lnTo>
                    <a:pt x="30" y="5"/>
                  </a:lnTo>
                  <a:lnTo>
                    <a:pt x="126" y="0"/>
                  </a:lnTo>
                  <a:lnTo>
                    <a:pt x="179" y="27"/>
                  </a:lnTo>
                  <a:lnTo>
                    <a:pt x="136" y="31"/>
                  </a:lnTo>
                  <a:lnTo>
                    <a:pt x="61" y="88"/>
                  </a:lnTo>
                  <a:lnTo>
                    <a:pt x="47" y="72"/>
                  </a:lnTo>
                  <a:lnTo>
                    <a:pt x="0" y="43"/>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0" name="Freeform 370">
              <a:extLst>
                <a:ext uri="{FF2B5EF4-FFF2-40B4-BE49-F238E27FC236}">
                  <a16:creationId xmlns:a16="http://schemas.microsoft.com/office/drawing/2014/main" id="{2E187441-8054-4AA5-867D-EE891D302E7C}"/>
                </a:ext>
              </a:extLst>
            </p:cNvPr>
            <p:cNvSpPr>
              <a:spLocks noChangeAspect="1"/>
            </p:cNvSpPr>
            <p:nvPr/>
          </p:nvSpPr>
          <p:spPr bwMode="auto">
            <a:xfrm>
              <a:off x="1550984" y="3686221"/>
              <a:ext cx="615949" cy="452436"/>
            </a:xfrm>
            <a:custGeom>
              <a:avLst/>
              <a:gdLst>
                <a:gd name="T0" fmla="*/ 0 w 885"/>
                <a:gd name="T1" fmla="*/ 46566 h 560"/>
                <a:gd name="T2" fmla="*/ 20996 w 885"/>
                <a:gd name="T3" fmla="*/ 46566 h 560"/>
                <a:gd name="T4" fmla="*/ 41965 w 885"/>
                <a:gd name="T5" fmla="*/ 93188 h 560"/>
                <a:gd name="T6" fmla="*/ 41965 w 885"/>
                <a:gd name="T7" fmla="*/ 93188 h 560"/>
                <a:gd name="T8" fmla="*/ 41965 w 885"/>
                <a:gd name="T9" fmla="*/ 93188 h 560"/>
                <a:gd name="T10" fmla="*/ 62961 w 885"/>
                <a:gd name="T11" fmla="*/ 93188 h 560"/>
                <a:gd name="T12" fmla="*/ 83957 w 885"/>
                <a:gd name="T13" fmla="*/ 139755 h 560"/>
                <a:gd name="T14" fmla="*/ 62961 w 885"/>
                <a:gd name="T15" fmla="*/ 139755 h 560"/>
                <a:gd name="T16" fmla="*/ 104953 w 885"/>
                <a:gd name="T17" fmla="*/ 186321 h 560"/>
                <a:gd name="T18" fmla="*/ 104953 w 885"/>
                <a:gd name="T19" fmla="*/ 186321 h 560"/>
                <a:gd name="T20" fmla="*/ 41965 w 885"/>
                <a:gd name="T21" fmla="*/ 46566 h 560"/>
                <a:gd name="T22" fmla="*/ 41965 w 885"/>
                <a:gd name="T23" fmla="*/ 46566 h 560"/>
                <a:gd name="T24" fmla="*/ 41965 w 885"/>
                <a:gd name="T25" fmla="*/ 46566 h 560"/>
                <a:gd name="T26" fmla="*/ 83957 w 885"/>
                <a:gd name="T27" fmla="*/ 93188 h 560"/>
                <a:gd name="T28" fmla="*/ 125921 w 885"/>
                <a:gd name="T29" fmla="*/ 139755 h 560"/>
                <a:gd name="T30" fmla="*/ 104953 w 885"/>
                <a:gd name="T31" fmla="*/ 139755 h 560"/>
                <a:gd name="T32" fmla="*/ 188910 w 885"/>
                <a:gd name="T33" fmla="*/ 232887 h 560"/>
                <a:gd name="T34" fmla="*/ 188910 w 885"/>
                <a:gd name="T35" fmla="*/ 232887 h 560"/>
                <a:gd name="T36" fmla="*/ 188910 w 885"/>
                <a:gd name="T37" fmla="*/ 279510 h 560"/>
                <a:gd name="T38" fmla="*/ 188910 w 885"/>
                <a:gd name="T39" fmla="*/ 279510 h 560"/>
                <a:gd name="T40" fmla="*/ 314831 w 885"/>
                <a:gd name="T41" fmla="*/ 419264 h 560"/>
                <a:gd name="T42" fmla="*/ 356796 w 885"/>
                <a:gd name="T43" fmla="*/ 372642 h 560"/>
                <a:gd name="T44" fmla="*/ 377791 w 885"/>
                <a:gd name="T45" fmla="*/ 419264 h 560"/>
                <a:gd name="T46" fmla="*/ 398787 w 885"/>
                <a:gd name="T47" fmla="*/ 419264 h 560"/>
                <a:gd name="T48" fmla="*/ 398787 w 885"/>
                <a:gd name="T49" fmla="*/ 372642 h 560"/>
                <a:gd name="T50" fmla="*/ 398787 w 885"/>
                <a:gd name="T51" fmla="*/ 326076 h 560"/>
                <a:gd name="T52" fmla="*/ 440752 w 885"/>
                <a:gd name="T53" fmla="*/ 326076 h 560"/>
                <a:gd name="T54" fmla="*/ 440752 w 885"/>
                <a:gd name="T55" fmla="*/ 279510 h 560"/>
                <a:gd name="T56" fmla="*/ 461748 w 885"/>
                <a:gd name="T57" fmla="*/ 279510 h 560"/>
                <a:gd name="T58" fmla="*/ 461748 w 885"/>
                <a:gd name="T59" fmla="*/ 326076 h 560"/>
                <a:gd name="T60" fmla="*/ 461748 w 885"/>
                <a:gd name="T61" fmla="*/ 232887 h 560"/>
                <a:gd name="T62" fmla="*/ 461748 w 885"/>
                <a:gd name="T63" fmla="*/ 232887 h 560"/>
                <a:gd name="T64" fmla="*/ 398787 w 885"/>
                <a:gd name="T65" fmla="*/ 232887 h 560"/>
                <a:gd name="T66" fmla="*/ 398787 w 885"/>
                <a:gd name="T67" fmla="*/ 279510 h 560"/>
                <a:gd name="T68" fmla="*/ 356796 w 885"/>
                <a:gd name="T69" fmla="*/ 326076 h 560"/>
                <a:gd name="T70" fmla="*/ 335827 w 885"/>
                <a:gd name="T71" fmla="*/ 279510 h 560"/>
                <a:gd name="T72" fmla="*/ 314831 w 885"/>
                <a:gd name="T73" fmla="*/ 232887 h 560"/>
                <a:gd name="T74" fmla="*/ 314831 w 885"/>
                <a:gd name="T75" fmla="*/ 139755 h 560"/>
                <a:gd name="T76" fmla="*/ 314831 w 885"/>
                <a:gd name="T77" fmla="*/ 139755 h 560"/>
                <a:gd name="T78" fmla="*/ 272839 w 885"/>
                <a:gd name="T79" fmla="*/ 139755 h 560"/>
                <a:gd name="T80" fmla="*/ 230874 w 885"/>
                <a:gd name="T81" fmla="*/ 46566 h 560"/>
                <a:gd name="T82" fmla="*/ 209878 w 885"/>
                <a:gd name="T83" fmla="*/ 46566 h 560"/>
                <a:gd name="T84" fmla="*/ 167914 w 885"/>
                <a:gd name="T85" fmla="*/ 46566 h 560"/>
                <a:gd name="T86" fmla="*/ 104953 w 885"/>
                <a:gd name="T87" fmla="*/ 46566 h 560"/>
                <a:gd name="T88" fmla="*/ 41965 w 885"/>
                <a:gd name="T89" fmla="*/ 0 h 560"/>
                <a:gd name="T90" fmla="*/ 0 w 885"/>
                <a:gd name="T91" fmla="*/ 46566 h 5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5"/>
                <a:gd name="T139" fmla="*/ 0 h 560"/>
                <a:gd name="T140" fmla="*/ 885 w 885"/>
                <a:gd name="T141" fmla="*/ 560 h 5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5" h="560">
                  <a:moveTo>
                    <a:pt x="0" y="7"/>
                  </a:moveTo>
                  <a:lnTo>
                    <a:pt x="43" y="95"/>
                  </a:lnTo>
                  <a:lnTo>
                    <a:pt x="91" y="135"/>
                  </a:lnTo>
                  <a:lnTo>
                    <a:pt x="88" y="157"/>
                  </a:lnTo>
                  <a:lnTo>
                    <a:pt x="63" y="163"/>
                  </a:lnTo>
                  <a:lnTo>
                    <a:pt x="118" y="181"/>
                  </a:lnTo>
                  <a:lnTo>
                    <a:pt x="149" y="221"/>
                  </a:lnTo>
                  <a:lnTo>
                    <a:pt x="146" y="255"/>
                  </a:lnTo>
                  <a:lnTo>
                    <a:pt x="210" y="309"/>
                  </a:lnTo>
                  <a:lnTo>
                    <a:pt x="224" y="290"/>
                  </a:lnTo>
                  <a:lnTo>
                    <a:pt x="74" y="81"/>
                  </a:lnTo>
                  <a:lnTo>
                    <a:pt x="65" y="24"/>
                  </a:lnTo>
                  <a:lnTo>
                    <a:pt x="96" y="38"/>
                  </a:lnTo>
                  <a:lnTo>
                    <a:pt x="153" y="130"/>
                  </a:lnTo>
                  <a:lnTo>
                    <a:pt x="232" y="198"/>
                  </a:lnTo>
                  <a:lnTo>
                    <a:pt x="230" y="225"/>
                  </a:lnTo>
                  <a:lnTo>
                    <a:pt x="339" y="320"/>
                  </a:lnTo>
                  <a:lnTo>
                    <a:pt x="351" y="359"/>
                  </a:lnTo>
                  <a:lnTo>
                    <a:pt x="339" y="385"/>
                  </a:lnTo>
                  <a:lnTo>
                    <a:pt x="363" y="423"/>
                  </a:lnTo>
                  <a:lnTo>
                    <a:pt x="574" y="521"/>
                  </a:lnTo>
                  <a:lnTo>
                    <a:pt x="666" y="512"/>
                  </a:lnTo>
                  <a:lnTo>
                    <a:pt x="726" y="560"/>
                  </a:lnTo>
                  <a:lnTo>
                    <a:pt x="751" y="514"/>
                  </a:lnTo>
                  <a:lnTo>
                    <a:pt x="780" y="512"/>
                  </a:lnTo>
                  <a:lnTo>
                    <a:pt x="749" y="474"/>
                  </a:lnTo>
                  <a:lnTo>
                    <a:pt x="816" y="458"/>
                  </a:lnTo>
                  <a:lnTo>
                    <a:pt x="840" y="442"/>
                  </a:lnTo>
                  <a:lnTo>
                    <a:pt x="850" y="432"/>
                  </a:lnTo>
                  <a:lnTo>
                    <a:pt x="855" y="453"/>
                  </a:lnTo>
                  <a:lnTo>
                    <a:pt x="885" y="361"/>
                  </a:lnTo>
                  <a:lnTo>
                    <a:pt x="848" y="345"/>
                  </a:lnTo>
                  <a:lnTo>
                    <a:pt x="782" y="361"/>
                  </a:lnTo>
                  <a:lnTo>
                    <a:pt x="746" y="442"/>
                  </a:lnTo>
                  <a:lnTo>
                    <a:pt x="661" y="450"/>
                  </a:lnTo>
                  <a:lnTo>
                    <a:pt x="626" y="429"/>
                  </a:lnTo>
                  <a:lnTo>
                    <a:pt x="568" y="330"/>
                  </a:lnTo>
                  <a:lnTo>
                    <a:pt x="566" y="255"/>
                  </a:lnTo>
                  <a:lnTo>
                    <a:pt x="586" y="218"/>
                  </a:lnTo>
                  <a:lnTo>
                    <a:pt x="527" y="198"/>
                  </a:lnTo>
                  <a:lnTo>
                    <a:pt x="455" y="94"/>
                  </a:lnTo>
                  <a:lnTo>
                    <a:pt x="392" y="116"/>
                  </a:lnTo>
                  <a:lnTo>
                    <a:pt x="312" y="28"/>
                  </a:lnTo>
                  <a:lnTo>
                    <a:pt x="179" y="47"/>
                  </a:lnTo>
                  <a:lnTo>
                    <a:pt x="68" y="0"/>
                  </a:lnTo>
                  <a:lnTo>
                    <a:pt x="0" y="7"/>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1" name="Freeform 377">
              <a:extLst>
                <a:ext uri="{FF2B5EF4-FFF2-40B4-BE49-F238E27FC236}">
                  <a16:creationId xmlns:a16="http://schemas.microsoft.com/office/drawing/2014/main" id="{F37D92CB-CE36-4EBA-9DCD-F6CF669BCBE5}"/>
                </a:ext>
              </a:extLst>
            </p:cNvPr>
            <p:cNvSpPr>
              <a:spLocks noChangeAspect="1"/>
            </p:cNvSpPr>
            <p:nvPr/>
          </p:nvSpPr>
          <p:spPr bwMode="auto">
            <a:xfrm>
              <a:off x="2158997" y="4127544"/>
              <a:ext cx="80963" cy="96837"/>
            </a:xfrm>
            <a:custGeom>
              <a:avLst/>
              <a:gdLst>
                <a:gd name="T0" fmla="*/ 0 w 118"/>
                <a:gd name="T1" fmla="*/ 0 h 122"/>
                <a:gd name="T2" fmla="*/ 19899 w 118"/>
                <a:gd name="T3" fmla="*/ 42007 h 122"/>
                <a:gd name="T4" fmla="*/ 59721 w 118"/>
                <a:gd name="T5" fmla="*/ 42007 h 122"/>
                <a:gd name="T6" fmla="*/ 59721 w 118"/>
                <a:gd name="T7" fmla="*/ 0 h 122"/>
                <a:gd name="T8" fmla="*/ 39823 w 118"/>
                <a:gd name="T9" fmla="*/ 0 h 122"/>
                <a:gd name="T10" fmla="*/ 0 w 118"/>
                <a:gd name="T11" fmla="*/ 0 h 122"/>
                <a:gd name="T12" fmla="*/ 0 60000 65536"/>
                <a:gd name="T13" fmla="*/ 0 60000 65536"/>
                <a:gd name="T14" fmla="*/ 0 60000 65536"/>
                <a:gd name="T15" fmla="*/ 0 60000 65536"/>
                <a:gd name="T16" fmla="*/ 0 60000 65536"/>
                <a:gd name="T17" fmla="*/ 0 60000 65536"/>
                <a:gd name="T18" fmla="*/ 0 w 118"/>
                <a:gd name="T19" fmla="*/ 0 h 122"/>
                <a:gd name="T20" fmla="*/ 118 w 118"/>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18" h="122">
                  <a:moveTo>
                    <a:pt x="0" y="61"/>
                  </a:moveTo>
                  <a:lnTo>
                    <a:pt x="47" y="119"/>
                  </a:lnTo>
                  <a:lnTo>
                    <a:pt x="106" y="122"/>
                  </a:lnTo>
                  <a:lnTo>
                    <a:pt x="118" y="0"/>
                  </a:lnTo>
                  <a:lnTo>
                    <a:pt x="75" y="4"/>
                  </a:lnTo>
                  <a:lnTo>
                    <a:pt x="0" y="6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2" name="Freeform 380">
              <a:extLst>
                <a:ext uri="{FF2B5EF4-FFF2-40B4-BE49-F238E27FC236}">
                  <a16:creationId xmlns:a16="http://schemas.microsoft.com/office/drawing/2014/main" id="{7FDAA28F-09EF-43D9-B4BA-1A0A90DBC6EE}"/>
                </a:ext>
              </a:extLst>
            </p:cNvPr>
            <p:cNvSpPr>
              <a:spLocks noChangeAspect="1"/>
            </p:cNvSpPr>
            <p:nvPr/>
          </p:nvSpPr>
          <p:spPr bwMode="auto">
            <a:xfrm>
              <a:off x="2246312" y="4254544"/>
              <a:ext cx="115888" cy="58736"/>
            </a:xfrm>
            <a:custGeom>
              <a:avLst/>
              <a:gdLst>
                <a:gd name="T0" fmla="*/ 0 w 166"/>
                <a:gd name="T1" fmla="*/ 43384 h 74"/>
                <a:gd name="T2" fmla="*/ 21319 w 166"/>
                <a:gd name="T3" fmla="*/ 0 h 74"/>
                <a:gd name="T4" fmla="*/ 21319 w 166"/>
                <a:gd name="T5" fmla="*/ 43384 h 74"/>
                <a:gd name="T6" fmla="*/ 63956 w 166"/>
                <a:gd name="T7" fmla="*/ 43384 h 74"/>
                <a:gd name="T8" fmla="*/ 85275 w 166"/>
                <a:gd name="T9" fmla="*/ 43384 h 74"/>
                <a:gd name="T10" fmla="*/ 85275 w 166"/>
                <a:gd name="T11" fmla="*/ 43384 h 74"/>
                <a:gd name="T12" fmla="*/ 85275 w 166"/>
                <a:gd name="T13" fmla="*/ 43384 h 74"/>
                <a:gd name="T14" fmla="*/ 63956 w 166"/>
                <a:gd name="T15" fmla="*/ 43384 h 74"/>
                <a:gd name="T16" fmla="*/ 42637 w 166"/>
                <a:gd name="T17" fmla="*/ 43384 h 74"/>
                <a:gd name="T18" fmla="*/ 42637 w 166"/>
                <a:gd name="T19" fmla="*/ 43384 h 74"/>
                <a:gd name="T20" fmla="*/ 42637 w 166"/>
                <a:gd name="T21" fmla="*/ 43384 h 74"/>
                <a:gd name="T22" fmla="*/ 0 w 166"/>
                <a:gd name="T23" fmla="*/ 43384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6"/>
                <a:gd name="T37" fmla="*/ 0 h 74"/>
                <a:gd name="T38" fmla="*/ 166 w 166"/>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6" h="74">
                  <a:moveTo>
                    <a:pt x="0" y="40"/>
                  </a:moveTo>
                  <a:lnTo>
                    <a:pt x="13" y="0"/>
                  </a:lnTo>
                  <a:lnTo>
                    <a:pt x="48" y="24"/>
                  </a:lnTo>
                  <a:lnTo>
                    <a:pt x="111" y="2"/>
                  </a:lnTo>
                  <a:lnTo>
                    <a:pt x="166" y="30"/>
                  </a:lnTo>
                  <a:lnTo>
                    <a:pt x="150" y="72"/>
                  </a:lnTo>
                  <a:lnTo>
                    <a:pt x="146" y="36"/>
                  </a:lnTo>
                  <a:lnTo>
                    <a:pt x="111" y="23"/>
                  </a:lnTo>
                  <a:lnTo>
                    <a:pt x="77" y="45"/>
                  </a:lnTo>
                  <a:lnTo>
                    <a:pt x="85" y="64"/>
                  </a:lnTo>
                  <a:lnTo>
                    <a:pt x="71" y="74"/>
                  </a:lnTo>
                  <a:lnTo>
                    <a:pt x="0" y="4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3" name="Freeform 384">
              <a:extLst>
                <a:ext uri="{FF2B5EF4-FFF2-40B4-BE49-F238E27FC236}">
                  <a16:creationId xmlns:a16="http://schemas.microsoft.com/office/drawing/2014/main" id="{75FC3A51-B0EC-4E8F-902F-ACF71095D679}"/>
                </a:ext>
              </a:extLst>
            </p:cNvPr>
            <p:cNvSpPr>
              <a:spLocks noChangeAspect="1"/>
            </p:cNvSpPr>
            <p:nvPr/>
          </p:nvSpPr>
          <p:spPr bwMode="auto">
            <a:xfrm>
              <a:off x="2663823" y="4938754"/>
              <a:ext cx="165100" cy="200025"/>
            </a:xfrm>
            <a:custGeom>
              <a:avLst/>
              <a:gdLst>
                <a:gd name="T0" fmla="*/ 0 w 238"/>
                <a:gd name="T1" fmla="*/ 91775 h 249"/>
                <a:gd name="T2" fmla="*/ 20778 w 238"/>
                <a:gd name="T3" fmla="*/ 45915 h 249"/>
                <a:gd name="T4" fmla="*/ 62307 w 238"/>
                <a:gd name="T5" fmla="*/ 0 h 249"/>
                <a:gd name="T6" fmla="*/ 62307 w 238"/>
                <a:gd name="T7" fmla="*/ 45915 h 249"/>
                <a:gd name="T8" fmla="*/ 83086 w 238"/>
                <a:gd name="T9" fmla="*/ 91775 h 249"/>
                <a:gd name="T10" fmla="*/ 103864 w 238"/>
                <a:gd name="T11" fmla="*/ 91775 h 249"/>
                <a:gd name="T12" fmla="*/ 103864 w 238"/>
                <a:gd name="T13" fmla="*/ 137690 h 249"/>
                <a:gd name="T14" fmla="*/ 124642 w 238"/>
                <a:gd name="T15" fmla="*/ 137690 h 249"/>
                <a:gd name="T16" fmla="*/ 124642 w 238"/>
                <a:gd name="T17" fmla="*/ 183604 h 249"/>
                <a:gd name="T18" fmla="*/ 103864 w 238"/>
                <a:gd name="T19" fmla="*/ 183604 h 249"/>
                <a:gd name="T20" fmla="*/ 62307 w 238"/>
                <a:gd name="T21" fmla="*/ 183604 h 249"/>
                <a:gd name="T22" fmla="*/ 83086 w 238"/>
                <a:gd name="T23" fmla="*/ 137690 h 249"/>
                <a:gd name="T24" fmla="*/ 0 w 238"/>
                <a:gd name="T25" fmla="*/ 91775 h 2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8"/>
                <a:gd name="T40" fmla="*/ 0 h 249"/>
                <a:gd name="T41" fmla="*/ 238 w 238"/>
                <a:gd name="T42" fmla="*/ 249 h 2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8" h="249">
                  <a:moveTo>
                    <a:pt x="0" y="92"/>
                  </a:moveTo>
                  <a:lnTo>
                    <a:pt x="17" y="14"/>
                  </a:lnTo>
                  <a:lnTo>
                    <a:pt x="102" y="0"/>
                  </a:lnTo>
                  <a:lnTo>
                    <a:pt x="132" y="27"/>
                  </a:lnTo>
                  <a:lnTo>
                    <a:pt x="139" y="86"/>
                  </a:lnTo>
                  <a:lnTo>
                    <a:pt x="200" y="95"/>
                  </a:lnTo>
                  <a:lnTo>
                    <a:pt x="207" y="136"/>
                  </a:lnTo>
                  <a:lnTo>
                    <a:pt x="238" y="144"/>
                  </a:lnTo>
                  <a:lnTo>
                    <a:pt x="233" y="195"/>
                  </a:lnTo>
                  <a:lnTo>
                    <a:pt x="204" y="249"/>
                  </a:lnTo>
                  <a:lnTo>
                    <a:pt x="124" y="245"/>
                  </a:lnTo>
                  <a:lnTo>
                    <a:pt x="141" y="187"/>
                  </a:lnTo>
                  <a:lnTo>
                    <a:pt x="0" y="92"/>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4" name="Freeform 385">
              <a:extLst>
                <a:ext uri="{FF2B5EF4-FFF2-40B4-BE49-F238E27FC236}">
                  <a16:creationId xmlns:a16="http://schemas.microsoft.com/office/drawing/2014/main" id="{A241360C-5D77-4E1F-BA78-B77F2D1CC2FC}"/>
                </a:ext>
              </a:extLst>
            </p:cNvPr>
            <p:cNvSpPr>
              <a:spLocks noChangeAspect="1"/>
            </p:cNvSpPr>
            <p:nvPr/>
          </p:nvSpPr>
          <p:spPr bwMode="auto">
            <a:xfrm>
              <a:off x="2278060" y="4484730"/>
              <a:ext cx="258763" cy="427036"/>
            </a:xfrm>
            <a:custGeom>
              <a:avLst/>
              <a:gdLst>
                <a:gd name="T0" fmla="*/ 0 w 370"/>
                <a:gd name="T1" fmla="*/ 46063 h 530"/>
                <a:gd name="T2" fmla="*/ 21570 w 370"/>
                <a:gd name="T3" fmla="*/ 92181 h 530"/>
                <a:gd name="T4" fmla="*/ 43112 w 370"/>
                <a:gd name="T5" fmla="*/ 138244 h 530"/>
                <a:gd name="T6" fmla="*/ 86224 w 370"/>
                <a:gd name="T7" fmla="*/ 276488 h 530"/>
                <a:gd name="T8" fmla="*/ 172447 w 370"/>
                <a:gd name="T9" fmla="*/ 368613 h 530"/>
                <a:gd name="T10" fmla="*/ 194018 w 370"/>
                <a:gd name="T11" fmla="*/ 322550 h 530"/>
                <a:gd name="T12" fmla="*/ 194018 w 370"/>
                <a:gd name="T13" fmla="*/ 322550 h 530"/>
                <a:gd name="T14" fmla="*/ 194018 w 370"/>
                <a:gd name="T15" fmla="*/ 322550 h 530"/>
                <a:gd name="T16" fmla="*/ 194018 w 370"/>
                <a:gd name="T17" fmla="*/ 322550 h 530"/>
                <a:gd name="T18" fmla="*/ 194018 w 370"/>
                <a:gd name="T19" fmla="*/ 230370 h 530"/>
                <a:gd name="T20" fmla="*/ 194018 w 370"/>
                <a:gd name="T21" fmla="*/ 184307 h 530"/>
                <a:gd name="T22" fmla="*/ 172447 w 370"/>
                <a:gd name="T23" fmla="*/ 184307 h 530"/>
                <a:gd name="T24" fmla="*/ 172447 w 370"/>
                <a:gd name="T25" fmla="*/ 184307 h 530"/>
                <a:gd name="T26" fmla="*/ 172447 w 370"/>
                <a:gd name="T27" fmla="*/ 184307 h 530"/>
                <a:gd name="T28" fmla="*/ 150906 w 370"/>
                <a:gd name="T29" fmla="*/ 184307 h 530"/>
                <a:gd name="T30" fmla="*/ 107794 w 370"/>
                <a:gd name="T31" fmla="*/ 138244 h 530"/>
                <a:gd name="T32" fmla="*/ 150906 w 370"/>
                <a:gd name="T33" fmla="*/ 92181 h 530"/>
                <a:gd name="T34" fmla="*/ 194018 w 370"/>
                <a:gd name="T35" fmla="*/ 46063 h 530"/>
                <a:gd name="T36" fmla="*/ 172447 w 370"/>
                <a:gd name="T37" fmla="*/ 46063 h 530"/>
                <a:gd name="T38" fmla="*/ 194018 w 370"/>
                <a:gd name="T39" fmla="*/ 46063 h 530"/>
                <a:gd name="T40" fmla="*/ 129336 w 370"/>
                <a:gd name="T41" fmla="*/ 46063 h 530"/>
                <a:gd name="T42" fmla="*/ 107794 w 370"/>
                <a:gd name="T43" fmla="*/ 0 h 530"/>
                <a:gd name="T44" fmla="*/ 86224 w 370"/>
                <a:gd name="T45" fmla="*/ 46063 h 530"/>
                <a:gd name="T46" fmla="*/ 64682 w 370"/>
                <a:gd name="T47" fmla="*/ 46063 h 530"/>
                <a:gd name="T48" fmla="*/ 43112 w 370"/>
                <a:gd name="T49" fmla="*/ 92181 h 530"/>
                <a:gd name="T50" fmla="*/ 21570 w 370"/>
                <a:gd name="T51" fmla="*/ 92181 h 530"/>
                <a:gd name="T52" fmla="*/ 21570 w 370"/>
                <a:gd name="T53" fmla="*/ 46063 h 530"/>
                <a:gd name="T54" fmla="*/ 0 w 370"/>
                <a:gd name="T55" fmla="*/ 46063 h 5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0"/>
                <a:gd name="T85" fmla="*/ 0 h 530"/>
                <a:gd name="T86" fmla="*/ 370 w 370"/>
                <a:gd name="T87" fmla="*/ 530 h 5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0" h="530">
                  <a:moveTo>
                    <a:pt x="0" y="124"/>
                  </a:moveTo>
                  <a:lnTo>
                    <a:pt x="9" y="167"/>
                  </a:lnTo>
                  <a:lnTo>
                    <a:pt x="75" y="240"/>
                  </a:lnTo>
                  <a:lnTo>
                    <a:pt x="149" y="414"/>
                  </a:lnTo>
                  <a:lnTo>
                    <a:pt x="317" y="530"/>
                  </a:lnTo>
                  <a:lnTo>
                    <a:pt x="346" y="509"/>
                  </a:lnTo>
                  <a:lnTo>
                    <a:pt x="361" y="472"/>
                  </a:lnTo>
                  <a:lnTo>
                    <a:pt x="336" y="460"/>
                  </a:lnTo>
                  <a:lnTo>
                    <a:pt x="351" y="450"/>
                  </a:lnTo>
                  <a:lnTo>
                    <a:pt x="370" y="359"/>
                  </a:lnTo>
                  <a:lnTo>
                    <a:pt x="344" y="317"/>
                  </a:lnTo>
                  <a:lnTo>
                    <a:pt x="317" y="317"/>
                  </a:lnTo>
                  <a:lnTo>
                    <a:pt x="317" y="269"/>
                  </a:lnTo>
                  <a:lnTo>
                    <a:pt x="286" y="289"/>
                  </a:lnTo>
                  <a:lnTo>
                    <a:pt x="247" y="272"/>
                  </a:lnTo>
                  <a:lnTo>
                    <a:pt x="221" y="218"/>
                  </a:lnTo>
                  <a:lnTo>
                    <a:pt x="262" y="149"/>
                  </a:lnTo>
                  <a:lnTo>
                    <a:pt x="336" y="119"/>
                  </a:lnTo>
                  <a:lnTo>
                    <a:pt x="316" y="107"/>
                  </a:lnTo>
                  <a:lnTo>
                    <a:pt x="327" y="72"/>
                  </a:lnTo>
                  <a:lnTo>
                    <a:pt x="244" y="66"/>
                  </a:lnTo>
                  <a:lnTo>
                    <a:pt x="180" y="0"/>
                  </a:lnTo>
                  <a:lnTo>
                    <a:pt x="166" y="49"/>
                  </a:lnTo>
                  <a:lnTo>
                    <a:pt x="98" y="89"/>
                  </a:lnTo>
                  <a:lnTo>
                    <a:pt x="65" y="139"/>
                  </a:lnTo>
                  <a:lnTo>
                    <a:pt x="27" y="132"/>
                  </a:lnTo>
                  <a:lnTo>
                    <a:pt x="32" y="100"/>
                  </a:lnTo>
                  <a:lnTo>
                    <a:pt x="0" y="124"/>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5" name="Freeform 411">
              <a:extLst>
                <a:ext uri="{FF2B5EF4-FFF2-40B4-BE49-F238E27FC236}">
                  <a16:creationId xmlns:a16="http://schemas.microsoft.com/office/drawing/2014/main" id="{1BDB794A-C805-431D-9F57-3A84391861A5}"/>
                </a:ext>
              </a:extLst>
            </p:cNvPr>
            <p:cNvSpPr>
              <a:spLocks noChangeAspect="1"/>
            </p:cNvSpPr>
            <p:nvPr/>
          </p:nvSpPr>
          <p:spPr bwMode="auto">
            <a:xfrm>
              <a:off x="2755897" y="4345031"/>
              <a:ext cx="84138" cy="92075"/>
            </a:xfrm>
            <a:custGeom>
              <a:avLst/>
              <a:gdLst>
                <a:gd name="T0" fmla="*/ 0 w 120"/>
                <a:gd name="T1" fmla="*/ 0 h 115"/>
                <a:gd name="T2" fmla="*/ 21643 w 120"/>
                <a:gd name="T3" fmla="*/ 0 h 115"/>
                <a:gd name="T4" fmla="*/ 64956 w 120"/>
                <a:gd name="T5" fmla="*/ 0 h 115"/>
                <a:gd name="T6" fmla="*/ 64956 w 120"/>
                <a:gd name="T7" fmla="*/ 44148 h 115"/>
                <a:gd name="T8" fmla="*/ 21643 w 120"/>
                <a:gd name="T9" fmla="*/ 44148 h 115"/>
                <a:gd name="T10" fmla="*/ 0 w 120"/>
                <a:gd name="T11" fmla="*/ 0 h 115"/>
                <a:gd name="T12" fmla="*/ 0 60000 65536"/>
                <a:gd name="T13" fmla="*/ 0 60000 65536"/>
                <a:gd name="T14" fmla="*/ 0 60000 65536"/>
                <a:gd name="T15" fmla="*/ 0 60000 65536"/>
                <a:gd name="T16" fmla="*/ 0 60000 65536"/>
                <a:gd name="T17" fmla="*/ 0 60000 65536"/>
                <a:gd name="T18" fmla="*/ 0 w 120"/>
                <a:gd name="T19" fmla="*/ 0 h 115"/>
                <a:gd name="T20" fmla="*/ 120 w 120"/>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20" h="115">
                  <a:moveTo>
                    <a:pt x="0" y="53"/>
                  </a:moveTo>
                  <a:lnTo>
                    <a:pt x="33" y="0"/>
                  </a:lnTo>
                  <a:lnTo>
                    <a:pt x="120" y="9"/>
                  </a:lnTo>
                  <a:lnTo>
                    <a:pt x="109" y="105"/>
                  </a:lnTo>
                  <a:lnTo>
                    <a:pt x="47" y="115"/>
                  </a:lnTo>
                  <a:lnTo>
                    <a:pt x="0" y="53"/>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6" name="Freeform 419">
              <a:extLst>
                <a:ext uri="{FF2B5EF4-FFF2-40B4-BE49-F238E27FC236}">
                  <a16:creationId xmlns:a16="http://schemas.microsoft.com/office/drawing/2014/main" id="{82CE4027-3F37-4C98-9E0B-9B7F3293E10A}"/>
                </a:ext>
              </a:extLst>
            </p:cNvPr>
            <p:cNvSpPr>
              <a:spLocks noChangeAspect="1"/>
            </p:cNvSpPr>
            <p:nvPr/>
          </p:nvSpPr>
          <p:spPr bwMode="auto">
            <a:xfrm>
              <a:off x="2676522" y="4229144"/>
              <a:ext cx="19050" cy="17462"/>
            </a:xfrm>
            <a:custGeom>
              <a:avLst/>
              <a:gdLst>
                <a:gd name="T0" fmla="*/ 0 w 29"/>
                <a:gd name="T1" fmla="*/ 0 h 21"/>
                <a:gd name="T2" fmla="*/ 15205 w 29"/>
                <a:gd name="T3" fmla="*/ 0 h 21"/>
                <a:gd name="T4" fmla="*/ 15205 w 29"/>
                <a:gd name="T5" fmla="*/ 0 h 21"/>
                <a:gd name="T6" fmla="*/ 0 w 29"/>
                <a:gd name="T7" fmla="*/ 0 h 21"/>
                <a:gd name="T8" fmla="*/ 0 60000 65536"/>
                <a:gd name="T9" fmla="*/ 0 60000 65536"/>
                <a:gd name="T10" fmla="*/ 0 60000 65536"/>
                <a:gd name="T11" fmla="*/ 0 60000 65536"/>
                <a:gd name="T12" fmla="*/ 0 w 29"/>
                <a:gd name="T13" fmla="*/ 0 h 21"/>
                <a:gd name="T14" fmla="*/ 29 w 29"/>
                <a:gd name="T15" fmla="*/ 21 h 21"/>
              </a:gdLst>
              <a:ahLst/>
              <a:cxnLst>
                <a:cxn ang="T8">
                  <a:pos x="T0" y="T1"/>
                </a:cxn>
                <a:cxn ang="T9">
                  <a:pos x="T2" y="T3"/>
                </a:cxn>
                <a:cxn ang="T10">
                  <a:pos x="T4" y="T5"/>
                </a:cxn>
                <a:cxn ang="T11">
                  <a:pos x="T6" y="T7"/>
                </a:cxn>
              </a:cxnLst>
              <a:rect l="T12" t="T13" r="T14" b="T15"/>
              <a:pathLst>
                <a:path w="29" h="21">
                  <a:moveTo>
                    <a:pt x="0" y="21"/>
                  </a:moveTo>
                  <a:lnTo>
                    <a:pt x="27" y="17"/>
                  </a:lnTo>
                  <a:lnTo>
                    <a:pt x="29" y="0"/>
                  </a:lnTo>
                  <a:lnTo>
                    <a:pt x="0" y="2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7" name="Freeform 441">
              <a:extLst>
                <a:ext uri="{FF2B5EF4-FFF2-40B4-BE49-F238E27FC236}">
                  <a16:creationId xmlns:a16="http://schemas.microsoft.com/office/drawing/2014/main" id="{FBBCF29A-1287-4403-A034-526A73C14EF1}"/>
                </a:ext>
              </a:extLst>
            </p:cNvPr>
            <p:cNvSpPr>
              <a:spLocks noChangeAspect="1"/>
            </p:cNvSpPr>
            <p:nvPr/>
          </p:nvSpPr>
          <p:spPr bwMode="auto">
            <a:xfrm>
              <a:off x="2747962" y="5210217"/>
              <a:ext cx="106363" cy="123824"/>
            </a:xfrm>
            <a:custGeom>
              <a:avLst/>
              <a:gdLst>
                <a:gd name="T0" fmla="*/ 0 w 152"/>
                <a:gd name="T1" fmla="*/ 43384 h 156"/>
                <a:gd name="T2" fmla="*/ 21817 w 152"/>
                <a:gd name="T3" fmla="*/ 43384 h 156"/>
                <a:gd name="T4" fmla="*/ 21817 w 152"/>
                <a:gd name="T5" fmla="*/ 0 h 156"/>
                <a:gd name="T6" fmla="*/ 87326 w 152"/>
                <a:gd name="T7" fmla="*/ 43384 h 156"/>
                <a:gd name="T8" fmla="*/ 87326 w 152"/>
                <a:gd name="T9" fmla="*/ 43384 h 156"/>
                <a:gd name="T10" fmla="*/ 87326 w 152"/>
                <a:gd name="T11" fmla="*/ 43384 h 156"/>
                <a:gd name="T12" fmla="*/ 65480 w 152"/>
                <a:gd name="T13" fmla="*/ 86820 h 156"/>
                <a:gd name="T14" fmla="*/ 0 w 152"/>
                <a:gd name="T15" fmla="*/ 43384 h 156"/>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156"/>
                <a:gd name="T26" fmla="*/ 152 w 152"/>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156">
                  <a:moveTo>
                    <a:pt x="0" y="126"/>
                  </a:moveTo>
                  <a:lnTo>
                    <a:pt x="24" y="4"/>
                  </a:lnTo>
                  <a:lnTo>
                    <a:pt x="46" y="0"/>
                  </a:lnTo>
                  <a:lnTo>
                    <a:pt x="135" y="61"/>
                  </a:lnTo>
                  <a:lnTo>
                    <a:pt x="152" y="87"/>
                  </a:lnTo>
                  <a:lnTo>
                    <a:pt x="146" y="118"/>
                  </a:lnTo>
                  <a:lnTo>
                    <a:pt x="105" y="156"/>
                  </a:lnTo>
                  <a:lnTo>
                    <a:pt x="0" y="126"/>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8" name="Freeform 442">
              <a:extLst>
                <a:ext uri="{FF2B5EF4-FFF2-40B4-BE49-F238E27FC236}">
                  <a16:creationId xmlns:a16="http://schemas.microsoft.com/office/drawing/2014/main" id="{EB739713-047E-4480-B84E-056636CD37CB}"/>
                </a:ext>
              </a:extLst>
            </p:cNvPr>
            <p:cNvSpPr>
              <a:spLocks noChangeAspect="1"/>
            </p:cNvSpPr>
            <p:nvPr/>
          </p:nvSpPr>
          <p:spPr bwMode="auto">
            <a:xfrm>
              <a:off x="2446340" y="4192631"/>
              <a:ext cx="274638" cy="269874"/>
            </a:xfrm>
            <a:custGeom>
              <a:avLst/>
              <a:gdLst>
                <a:gd name="T0" fmla="*/ 0 w 395"/>
                <a:gd name="T1" fmla="*/ 46586 h 334"/>
                <a:gd name="T2" fmla="*/ 20932 w 395"/>
                <a:gd name="T3" fmla="*/ 139814 h 334"/>
                <a:gd name="T4" fmla="*/ 41891 w 395"/>
                <a:gd name="T5" fmla="*/ 139814 h 334"/>
                <a:gd name="T6" fmla="*/ 62823 w 395"/>
                <a:gd name="T7" fmla="*/ 139814 h 334"/>
                <a:gd name="T8" fmla="*/ 83782 w 395"/>
                <a:gd name="T9" fmla="*/ 139814 h 334"/>
                <a:gd name="T10" fmla="*/ 83782 w 395"/>
                <a:gd name="T11" fmla="*/ 232986 h 334"/>
                <a:gd name="T12" fmla="*/ 104714 w 395"/>
                <a:gd name="T13" fmla="*/ 232986 h 334"/>
                <a:gd name="T14" fmla="*/ 104714 w 395"/>
                <a:gd name="T15" fmla="*/ 232986 h 334"/>
                <a:gd name="T16" fmla="*/ 167565 w 395"/>
                <a:gd name="T17" fmla="*/ 232986 h 334"/>
                <a:gd name="T18" fmla="*/ 146605 w 395"/>
                <a:gd name="T19" fmla="*/ 232986 h 334"/>
                <a:gd name="T20" fmla="*/ 146605 w 395"/>
                <a:gd name="T21" fmla="*/ 139814 h 334"/>
                <a:gd name="T22" fmla="*/ 167565 w 395"/>
                <a:gd name="T23" fmla="*/ 139814 h 334"/>
                <a:gd name="T24" fmla="*/ 188497 w 395"/>
                <a:gd name="T25" fmla="*/ 139814 h 334"/>
                <a:gd name="T26" fmla="*/ 188497 w 395"/>
                <a:gd name="T27" fmla="*/ 139814 h 334"/>
                <a:gd name="T28" fmla="*/ 209456 w 395"/>
                <a:gd name="T29" fmla="*/ 139814 h 334"/>
                <a:gd name="T30" fmla="*/ 188497 w 395"/>
                <a:gd name="T31" fmla="*/ 139814 h 334"/>
                <a:gd name="T32" fmla="*/ 209456 w 395"/>
                <a:gd name="T33" fmla="*/ 46586 h 334"/>
                <a:gd name="T34" fmla="*/ 188497 w 395"/>
                <a:gd name="T35" fmla="*/ 46586 h 334"/>
                <a:gd name="T36" fmla="*/ 188497 w 395"/>
                <a:gd name="T37" fmla="*/ 46586 h 334"/>
                <a:gd name="T38" fmla="*/ 167565 w 395"/>
                <a:gd name="T39" fmla="*/ 46586 h 334"/>
                <a:gd name="T40" fmla="*/ 167565 w 395"/>
                <a:gd name="T41" fmla="*/ 46586 h 334"/>
                <a:gd name="T42" fmla="*/ 83782 w 395"/>
                <a:gd name="T43" fmla="*/ 46586 h 334"/>
                <a:gd name="T44" fmla="*/ 62823 w 395"/>
                <a:gd name="T45" fmla="*/ 0 h 334"/>
                <a:gd name="T46" fmla="*/ 62823 w 395"/>
                <a:gd name="T47" fmla="*/ 46586 h 334"/>
                <a:gd name="T48" fmla="*/ 20932 w 395"/>
                <a:gd name="T49" fmla="*/ 46586 h 334"/>
                <a:gd name="T50" fmla="*/ 41891 w 395"/>
                <a:gd name="T51" fmla="*/ 46586 h 334"/>
                <a:gd name="T52" fmla="*/ 20932 w 395"/>
                <a:gd name="T53" fmla="*/ 46586 h 334"/>
                <a:gd name="T54" fmla="*/ 20932 w 395"/>
                <a:gd name="T55" fmla="*/ 46586 h 334"/>
                <a:gd name="T56" fmla="*/ 41891 w 395"/>
                <a:gd name="T57" fmla="*/ 46586 h 334"/>
                <a:gd name="T58" fmla="*/ 0 w 395"/>
                <a:gd name="T59" fmla="*/ 46586 h 3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5"/>
                <a:gd name="T91" fmla="*/ 0 h 334"/>
                <a:gd name="T92" fmla="*/ 395 w 395"/>
                <a:gd name="T93" fmla="*/ 334 h 3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5" h="334">
                  <a:moveTo>
                    <a:pt x="0" y="91"/>
                  </a:moveTo>
                  <a:lnTo>
                    <a:pt x="36" y="149"/>
                  </a:lnTo>
                  <a:lnTo>
                    <a:pt x="93" y="156"/>
                  </a:lnTo>
                  <a:lnTo>
                    <a:pt x="111" y="180"/>
                  </a:lnTo>
                  <a:lnTo>
                    <a:pt x="168" y="177"/>
                  </a:lnTo>
                  <a:lnTo>
                    <a:pt x="160" y="278"/>
                  </a:lnTo>
                  <a:lnTo>
                    <a:pt x="188" y="320"/>
                  </a:lnTo>
                  <a:lnTo>
                    <a:pt x="220" y="334"/>
                  </a:lnTo>
                  <a:lnTo>
                    <a:pt x="291" y="294"/>
                  </a:lnTo>
                  <a:lnTo>
                    <a:pt x="263" y="289"/>
                  </a:lnTo>
                  <a:lnTo>
                    <a:pt x="249" y="232"/>
                  </a:lnTo>
                  <a:lnTo>
                    <a:pt x="298" y="244"/>
                  </a:lnTo>
                  <a:lnTo>
                    <a:pt x="372" y="208"/>
                  </a:lnTo>
                  <a:lnTo>
                    <a:pt x="352" y="180"/>
                  </a:lnTo>
                  <a:lnTo>
                    <a:pt x="376" y="154"/>
                  </a:lnTo>
                  <a:lnTo>
                    <a:pt x="366" y="136"/>
                  </a:lnTo>
                  <a:lnTo>
                    <a:pt x="395" y="115"/>
                  </a:lnTo>
                  <a:lnTo>
                    <a:pt x="358" y="111"/>
                  </a:lnTo>
                  <a:lnTo>
                    <a:pt x="358" y="85"/>
                  </a:lnTo>
                  <a:lnTo>
                    <a:pt x="301" y="55"/>
                  </a:lnTo>
                  <a:lnTo>
                    <a:pt x="327" y="46"/>
                  </a:lnTo>
                  <a:lnTo>
                    <a:pt x="154" y="53"/>
                  </a:lnTo>
                  <a:lnTo>
                    <a:pt x="97" y="0"/>
                  </a:lnTo>
                  <a:lnTo>
                    <a:pt x="100" y="24"/>
                  </a:lnTo>
                  <a:lnTo>
                    <a:pt x="51" y="44"/>
                  </a:lnTo>
                  <a:lnTo>
                    <a:pt x="65" y="85"/>
                  </a:lnTo>
                  <a:lnTo>
                    <a:pt x="48" y="98"/>
                  </a:lnTo>
                  <a:lnTo>
                    <a:pt x="36" y="62"/>
                  </a:lnTo>
                  <a:lnTo>
                    <a:pt x="55" y="14"/>
                  </a:lnTo>
                  <a:lnTo>
                    <a:pt x="0" y="9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9" name="Freeform 521">
              <a:extLst>
                <a:ext uri="{FF2B5EF4-FFF2-40B4-BE49-F238E27FC236}">
                  <a16:creationId xmlns:a16="http://schemas.microsoft.com/office/drawing/2014/main" id="{46172462-DA86-40BD-8457-D1EA78DBDCDD}"/>
                </a:ext>
              </a:extLst>
            </p:cNvPr>
            <p:cNvSpPr>
              <a:spLocks noChangeAspect="1"/>
            </p:cNvSpPr>
            <p:nvPr/>
          </p:nvSpPr>
          <p:spPr bwMode="auto">
            <a:xfrm>
              <a:off x="2538414" y="5848390"/>
              <a:ext cx="73025" cy="73025"/>
            </a:xfrm>
            <a:custGeom>
              <a:avLst/>
              <a:gdLst>
                <a:gd name="T0" fmla="*/ 0 w 103"/>
                <a:gd name="T1" fmla="*/ 0 h 91"/>
                <a:gd name="T2" fmla="*/ 22801 w 103"/>
                <a:gd name="T3" fmla="*/ 44339 h 91"/>
                <a:gd name="T4" fmla="*/ 68402 w 103"/>
                <a:gd name="T5" fmla="*/ 44339 h 91"/>
                <a:gd name="T6" fmla="*/ 22801 w 103"/>
                <a:gd name="T7" fmla="*/ 0 h 91"/>
                <a:gd name="T8" fmla="*/ 0 w 103"/>
                <a:gd name="T9" fmla="*/ 0 h 91"/>
                <a:gd name="T10" fmla="*/ 0 60000 65536"/>
                <a:gd name="T11" fmla="*/ 0 60000 65536"/>
                <a:gd name="T12" fmla="*/ 0 60000 65536"/>
                <a:gd name="T13" fmla="*/ 0 60000 65536"/>
                <a:gd name="T14" fmla="*/ 0 60000 65536"/>
                <a:gd name="T15" fmla="*/ 0 w 103"/>
                <a:gd name="T16" fmla="*/ 0 h 91"/>
                <a:gd name="T17" fmla="*/ 103 w 103"/>
                <a:gd name="T18" fmla="*/ 91 h 91"/>
              </a:gdLst>
              <a:ahLst/>
              <a:cxnLst>
                <a:cxn ang="T10">
                  <a:pos x="T0" y="T1"/>
                </a:cxn>
                <a:cxn ang="T11">
                  <a:pos x="T2" y="T3"/>
                </a:cxn>
                <a:cxn ang="T12">
                  <a:pos x="T4" y="T5"/>
                </a:cxn>
                <a:cxn ang="T13">
                  <a:pos x="T6" y="T7"/>
                </a:cxn>
                <a:cxn ang="T14">
                  <a:pos x="T8" y="T9"/>
                </a:cxn>
              </a:cxnLst>
              <a:rect l="T15" t="T16" r="T17" b="T18"/>
              <a:pathLst>
                <a:path w="103" h="91">
                  <a:moveTo>
                    <a:pt x="0" y="0"/>
                  </a:moveTo>
                  <a:lnTo>
                    <a:pt x="3" y="91"/>
                  </a:lnTo>
                  <a:lnTo>
                    <a:pt x="103" y="79"/>
                  </a:lnTo>
                  <a:lnTo>
                    <a:pt x="24" y="44"/>
                  </a:lnTo>
                  <a:lnTo>
                    <a:pt x="0" y="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70" name="Freeform 522">
              <a:extLst>
                <a:ext uri="{FF2B5EF4-FFF2-40B4-BE49-F238E27FC236}">
                  <a16:creationId xmlns:a16="http://schemas.microsoft.com/office/drawing/2014/main" id="{01BE7BDE-C737-4A10-B14D-D81B0959DC18}"/>
                </a:ext>
              </a:extLst>
            </p:cNvPr>
            <p:cNvSpPr>
              <a:spLocks noChangeAspect="1"/>
            </p:cNvSpPr>
            <p:nvPr/>
          </p:nvSpPr>
          <p:spPr bwMode="auto">
            <a:xfrm>
              <a:off x="2435226" y="5872202"/>
              <a:ext cx="26988" cy="22225"/>
            </a:xfrm>
            <a:custGeom>
              <a:avLst/>
              <a:gdLst>
                <a:gd name="T0" fmla="*/ 0 w 38"/>
                <a:gd name="T1" fmla="*/ 0 h 26"/>
                <a:gd name="T2" fmla="*/ 21520 w 38"/>
                <a:gd name="T3" fmla="*/ 58351 h 26"/>
                <a:gd name="T4" fmla="*/ 21520 w 38"/>
                <a:gd name="T5" fmla="*/ 58351 h 26"/>
                <a:gd name="T6" fmla="*/ 0 w 38"/>
                <a:gd name="T7" fmla="*/ 0 h 26"/>
                <a:gd name="T8" fmla="*/ 0 60000 65536"/>
                <a:gd name="T9" fmla="*/ 0 60000 65536"/>
                <a:gd name="T10" fmla="*/ 0 60000 65536"/>
                <a:gd name="T11" fmla="*/ 0 60000 65536"/>
                <a:gd name="T12" fmla="*/ 0 w 38"/>
                <a:gd name="T13" fmla="*/ 0 h 26"/>
                <a:gd name="T14" fmla="*/ 38 w 38"/>
                <a:gd name="T15" fmla="*/ 26 h 26"/>
              </a:gdLst>
              <a:ahLst/>
              <a:cxnLst>
                <a:cxn ang="T8">
                  <a:pos x="T0" y="T1"/>
                </a:cxn>
                <a:cxn ang="T9">
                  <a:pos x="T2" y="T3"/>
                </a:cxn>
                <a:cxn ang="T10">
                  <a:pos x="T4" y="T5"/>
                </a:cxn>
                <a:cxn ang="T11">
                  <a:pos x="T6" y="T7"/>
                </a:cxn>
              </a:cxnLst>
              <a:rect l="T12" t="T13" r="T14" b="T15"/>
              <a:pathLst>
                <a:path w="38" h="26">
                  <a:moveTo>
                    <a:pt x="0" y="0"/>
                  </a:moveTo>
                  <a:lnTo>
                    <a:pt x="38" y="6"/>
                  </a:lnTo>
                  <a:lnTo>
                    <a:pt x="38" y="26"/>
                  </a:lnTo>
                  <a:lnTo>
                    <a:pt x="0" y="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71" name="Freeform 523">
              <a:extLst>
                <a:ext uri="{FF2B5EF4-FFF2-40B4-BE49-F238E27FC236}">
                  <a16:creationId xmlns:a16="http://schemas.microsoft.com/office/drawing/2014/main" id="{CC324FA1-DE5D-404E-87AB-8C1A0A7A4F06}"/>
                </a:ext>
              </a:extLst>
            </p:cNvPr>
            <p:cNvSpPr>
              <a:spLocks noChangeAspect="1"/>
            </p:cNvSpPr>
            <p:nvPr/>
          </p:nvSpPr>
          <p:spPr bwMode="auto">
            <a:xfrm>
              <a:off x="2441567" y="5827755"/>
              <a:ext cx="38100" cy="46037"/>
            </a:xfrm>
            <a:custGeom>
              <a:avLst/>
              <a:gdLst>
                <a:gd name="T0" fmla="*/ 0 w 56"/>
                <a:gd name="T1" fmla="*/ 43385 h 58"/>
                <a:gd name="T2" fmla="*/ 20051 w 56"/>
                <a:gd name="T3" fmla="*/ 0 h 58"/>
                <a:gd name="T4" fmla="*/ 20051 w 56"/>
                <a:gd name="T5" fmla="*/ 43385 h 58"/>
                <a:gd name="T6" fmla="*/ 40103 w 56"/>
                <a:gd name="T7" fmla="*/ 43385 h 58"/>
                <a:gd name="T8" fmla="*/ 20051 w 56"/>
                <a:gd name="T9" fmla="*/ 43385 h 58"/>
                <a:gd name="T10" fmla="*/ 0 w 56"/>
                <a:gd name="T11" fmla="*/ 43385 h 58"/>
                <a:gd name="T12" fmla="*/ 0 60000 65536"/>
                <a:gd name="T13" fmla="*/ 0 60000 65536"/>
                <a:gd name="T14" fmla="*/ 0 60000 65536"/>
                <a:gd name="T15" fmla="*/ 0 60000 65536"/>
                <a:gd name="T16" fmla="*/ 0 60000 65536"/>
                <a:gd name="T17" fmla="*/ 0 60000 65536"/>
                <a:gd name="T18" fmla="*/ 0 w 56"/>
                <a:gd name="T19" fmla="*/ 0 h 58"/>
                <a:gd name="T20" fmla="*/ 56 w 56"/>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56" h="58">
                  <a:moveTo>
                    <a:pt x="0" y="8"/>
                  </a:moveTo>
                  <a:lnTo>
                    <a:pt x="15" y="0"/>
                  </a:lnTo>
                  <a:lnTo>
                    <a:pt x="14" y="25"/>
                  </a:lnTo>
                  <a:lnTo>
                    <a:pt x="56" y="35"/>
                  </a:lnTo>
                  <a:lnTo>
                    <a:pt x="29" y="58"/>
                  </a:lnTo>
                  <a:lnTo>
                    <a:pt x="0" y="8"/>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72" name="Freeform 524">
              <a:extLst>
                <a:ext uri="{FF2B5EF4-FFF2-40B4-BE49-F238E27FC236}">
                  <a16:creationId xmlns:a16="http://schemas.microsoft.com/office/drawing/2014/main" id="{B72E819F-9B85-462B-84B6-0B93B359C4C1}"/>
                </a:ext>
              </a:extLst>
            </p:cNvPr>
            <p:cNvSpPr>
              <a:spLocks noChangeAspect="1"/>
            </p:cNvSpPr>
            <p:nvPr/>
          </p:nvSpPr>
          <p:spPr bwMode="auto">
            <a:xfrm>
              <a:off x="2471726" y="5886493"/>
              <a:ext cx="19050" cy="11112"/>
            </a:xfrm>
            <a:custGeom>
              <a:avLst/>
              <a:gdLst>
                <a:gd name="T0" fmla="*/ 0 w 30"/>
                <a:gd name="T1" fmla="*/ 43383 h 14"/>
                <a:gd name="T2" fmla="*/ 12406 w 30"/>
                <a:gd name="T3" fmla="*/ 0 h 14"/>
                <a:gd name="T4" fmla="*/ 12406 w 30"/>
                <a:gd name="T5" fmla="*/ 43383 h 14"/>
                <a:gd name="T6" fmla="*/ 0 w 30"/>
                <a:gd name="T7" fmla="*/ 43383 h 14"/>
                <a:gd name="T8" fmla="*/ 0 60000 65536"/>
                <a:gd name="T9" fmla="*/ 0 60000 65536"/>
                <a:gd name="T10" fmla="*/ 0 60000 65536"/>
                <a:gd name="T11" fmla="*/ 0 60000 65536"/>
                <a:gd name="T12" fmla="*/ 0 w 30"/>
                <a:gd name="T13" fmla="*/ 0 h 14"/>
                <a:gd name="T14" fmla="*/ 30 w 30"/>
                <a:gd name="T15" fmla="*/ 14 h 14"/>
              </a:gdLst>
              <a:ahLst/>
              <a:cxnLst>
                <a:cxn ang="T8">
                  <a:pos x="T0" y="T1"/>
                </a:cxn>
                <a:cxn ang="T9">
                  <a:pos x="T2" y="T3"/>
                </a:cxn>
                <a:cxn ang="T10">
                  <a:pos x="T4" y="T5"/>
                </a:cxn>
                <a:cxn ang="T11">
                  <a:pos x="T6" y="T7"/>
                </a:cxn>
              </a:cxnLst>
              <a:rect l="T12" t="T13" r="T14" b="T15"/>
              <a:pathLst>
                <a:path w="30" h="14">
                  <a:moveTo>
                    <a:pt x="0" y="11"/>
                  </a:moveTo>
                  <a:lnTo>
                    <a:pt x="9" y="0"/>
                  </a:lnTo>
                  <a:lnTo>
                    <a:pt x="30" y="14"/>
                  </a:lnTo>
                  <a:lnTo>
                    <a:pt x="0" y="11"/>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73" name="Freeform 525">
              <a:extLst>
                <a:ext uri="{FF2B5EF4-FFF2-40B4-BE49-F238E27FC236}">
                  <a16:creationId xmlns:a16="http://schemas.microsoft.com/office/drawing/2014/main" id="{76841F4A-9921-42AA-B6D8-DF11173FCFB1}"/>
                </a:ext>
              </a:extLst>
            </p:cNvPr>
            <p:cNvSpPr>
              <a:spLocks noChangeAspect="1"/>
            </p:cNvSpPr>
            <p:nvPr/>
          </p:nvSpPr>
          <p:spPr bwMode="auto">
            <a:xfrm>
              <a:off x="2484435" y="5848371"/>
              <a:ext cx="57150" cy="73025"/>
            </a:xfrm>
            <a:custGeom>
              <a:avLst/>
              <a:gdLst>
                <a:gd name="T0" fmla="*/ 0 w 81"/>
                <a:gd name="T1" fmla="*/ 44339 h 91"/>
                <a:gd name="T2" fmla="*/ 22314 w 81"/>
                <a:gd name="T3" fmla="*/ 0 h 91"/>
                <a:gd name="T4" fmla="*/ 44658 w 81"/>
                <a:gd name="T5" fmla="*/ 44339 h 91"/>
                <a:gd name="T6" fmla="*/ 22314 w 81"/>
                <a:gd name="T7" fmla="*/ 0 h 91"/>
                <a:gd name="T8" fmla="*/ 44658 w 81"/>
                <a:gd name="T9" fmla="*/ 0 h 91"/>
                <a:gd name="T10" fmla="*/ 22314 w 81"/>
                <a:gd name="T11" fmla="*/ 0 h 91"/>
                <a:gd name="T12" fmla="*/ 22314 w 81"/>
                <a:gd name="T13" fmla="*/ 0 h 91"/>
                <a:gd name="T14" fmla="*/ 44658 w 81"/>
                <a:gd name="T15" fmla="*/ 0 h 91"/>
                <a:gd name="T16" fmla="*/ 44658 w 81"/>
                <a:gd name="T17" fmla="*/ 44339 h 91"/>
                <a:gd name="T18" fmla="*/ 0 w 81"/>
                <a:gd name="T19" fmla="*/ 44339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91"/>
                <a:gd name="T32" fmla="*/ 81 w 81"/>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91">
                  <a:moveTo>
                    <a:pt x="0" y="74"/>
                  </a:moveTo>
                  <a:lnTo>
                    <a:pt x="13" y="59"/>
                  </a:lnTo>
                  <a:lnTo>
                    <a:pt x="56" y="68"/>
                  </a:lnTo>
                  <a:lnTo>
                    <a:pt x="37" y="45"/>
                  </a:lnTo>
                  <a:lnTo>
                    <a:pt x="58" y="31"/>
                  </a:lnTo>
                  <a:lnTo>
                    <a:pt x="27" y="27"/>
                  </a:lnTo>
                  <a:lnTo>
                    <a:pt x="27" y="6"/>
                  </a:lnTo>
                  <a:lnTo>
                    <a:pt x="78" y="0"/>
                  </a:lnTo>
                  <a:lnTo>
                    <a:pt x="81" y="91"/>
                  </a:lnTo>
                  <a:lnTo>
                    <a:pt x="0" y="74"/>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74" name="Freeform 526">
              <a:extLst>
                <a:ext uri="{FF2B5EF4-FFF2-40B4-BE49-F238E27FC236}">
                  <a16:creationId xmlns:a16="http://schemas.microsoft.com/office/drawing/2014/main" id="{C5BDB7C4-8048-476F-ACC4-E724EFA5FE46}"/>
                </a:ext>
              </a:extLst>
            </p:cNvPr>
            <p:cNvSpPr>
              <a:spLocks noChangeAspect="1"/>
            </p:cNvSpPr>
            <p:nvPr/>
          </p:nvSpPr>
          <p:spPr bwMode="auto">
            <a:xfrm>
              <a:off x="2513024" y="5930978"/>
              <a:ext cx="42864" cy="14287"/>
            </a:xfrm>
            <a:custGeom>
              <a:avLst/>
              <a:gdLst>
                <a:gd name="T0" fmla="*/ 0 w 61"/>
                <a:gd name="T1" fmla="*/ 0 h 17"/>
                <a:gd name="T2" fmla="*/ 43578 w 61"/>
                <a:gd name="T3" fmla="*/ 61130 h 17"/>
                <a:gd name="T4" fmla="*/ 43578 w 61"/>
                <a:gd name="T5" fmla="*/ 61130 h 17"/>
                <a:gd name="T6" fmla="*/ 0 w 61"/>
                <a:gd name="T7" fmla="*/ 0 h 17"/>
                <a:gd name="T8" fmla="*/ 0 60000 65536"/>
                <a:gd name="T9" fmla="*/ 0 60000 65536"/>
                <a:gd name="T10" fmla="*/ 0 60000 65536"/>
                <a:gd name="T11" fmla="*/ 0 60000 65536"/>
                <a:gd name="T12" fmla="*/ 0 w 61"/>
                <a:gd name="T13" fmla="*/ 0 h 17"/>
                <a:gd name="T14" fmla="*/ 61 w 61"/>
                <a:gd name="T15" fmla="*/ 17 h 17"/>
              </a:gdLst>
              <a:ahLst/>
              <a:cxnLst>
                <a:cxn ang="T8">
                  <a:pos x="T0" y="T1"/>
                </a:cxn>
                <a:cxn ang="T9">
                  <a:pos x="T2" y="T3"/>
                </a:cxn>
                <a:cxn ang="T10">
                  <a:pos x="T4" y="T5"/>
                </a:cxn>
                <a:cxn ang="T11">
                  <a:pos x="T6" y="T7"/>
                </a:cxn>
              </a:cxnLst>
              <a:rect l="T12" t="T13" r="T14" b="T15"/>
              <a:pathLst>
                <a:path w="61" h="17">
                  <a:moveTo>
                    <a:pt x="0" y="0"/>
                  </a:moveTo>
                  <a:lnTo>
                    <a:pt x="54" y="5"/>
                  </a:lnTo>
                  <a:lnTo>
                    <a:pt x="61" y="17"/>
                  </a:lnTo>
                  <a:lnTo>
                    <a:pt x="0" y="0"/>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75" name="Freeform 527">
              <a:extLst>
                <a:ext uri="{FF2B5EF4-FFF2-40B4-BE49-F238E27FC236}">
                  <a16:creationId xmlns:a16="http://schemas.microsoft.com/office/drawing/2014/main" id="{C1A70EC7-4C86-4BE1-8298-F7ABD66B9FDE}"/>
                </a:ext>
              </a:extLst>
            </p:cNvPr>
            <p:cNvSpPr>
              <a:spLocks noChangeAspect="1"/>
            </p:cNvSpPr>
            <p:nvPr/>
          </p:nvSpPr>
          <p:spPr bwMode="auto">
            <a:xfrm>
              <a:off x="2554288" y="5921429"/>
              <a:ext cx="19050" cy="9525"/>
            </a:xfrm>
            <a:custGeom>
              <a:avLst/>
              <a:gdLst>
                <a:gd name="T0" fmla="*/ 0 w 28"/>
                <a:gd name="T1" fmla="*/ 43386 h 12"/>
                <a:gd name="T2" fmla="*/ 18775 w 28"/>
                <a:gd name="T3" fmla="*/ 0 h 12"/>
                <a:gd name="T4" fmla="*/ 18775 w 28"/>
                <a:gd name="T5" fmla="*/ 43386 h 12"/>
                <a:gd name="T6" fmla="*/ 0 w 28"/>
                <a:gd name="T7" fmla="*/ 43386 h 12"/>
                <a:gd name="T8" fmla="*/ 0 60000 65536"/>
                <a:gd name="T9" fmla="*/ 0 60000 65536"/>
                <a:gd name="T10" fmla="*/ 0 60000 65536"/>
                <a:gd name="T11" fmla="*/ 0 60000 65536"/>
                <a:gd name="T12" fmla="*/ 0 w 28"/>
                <a:gd name="T13" fmla="*/ 0 h 12"/>
                <a:gd name="T14" fmla="*/ 28 w 28"/>
                <a:gd name="T15" fmla="*/ 12 h 12"/>
              </a:gdLst>
              <a:ahLst/>
              <a:cxnLst>
                <a:cxn ang="T8">
                  <a:pos x="T0" y="T1"/>
                </a:cxn>
                <a:cxn ang="T9">
                  <a:pos x="T2" y="T3"/>
                </a:cxn>
                <a:cxn ang="T10">
                  <a:pos x="T4" y="T5"/>
                </a:cxn>
                <a:cxn ang="T11">
                  <a:pos x="T6" y="T7"/>
                </a:cxn>
              </a:cxnLst>
              <a:rect l="T12" t="T13" r="T14" b="T15"/>
              <a:pathLst>
                <a:path w="28" h="12">
                  <a:moveTo>
                    <a:pt x="0" y="12"/>
                  </a:moveTo>
                  <a:lnTo>
                    <a:pt x="6" y="0"/>
                  </a:lnTo>
                  <a:lnTo>
                    <a:pt x="28" y="12"/>
                  </a:lnTo>
                  <a:lnTo>
                    <a:pt x="0" y="12"/>
                  </a:lnTo>
                  <a:close/>
                </a:path>
              </a:pathLst>
            </a:custGeom>
            <a:grpFill/>
            <a:ln w="9525">
              <a:solidFill>
                <a:schemeClr val="accent1">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76" name="Group 75">
            <a:extLst>
              <a:ext uri="{FF2B5EF4-FFF2-40B4-BE49-F238E27FC236}">
                <a16:creationId xmlns:a16="http://schemas.microsoft.com/office/drawing/2014/main" id="{BFE6838F-39F3-4C4B-A179-0B550EAF4FB4}"/>
              </a:ext>
            </a:extLst>
          </p:cNvPr>
          <p:cNvGrpSpPr/>
          <p:nvPr>
            <p:custDataLst>
              <p:tags r:id="rId3"/>
            </p:custDataLst>
          </p:nvPr>
        </p:nvGrpSpPr>
        <p:grpSpPr>
          <a:xfrm>
            <a:off x="2428993" y="1765354"/>
            <a:ext cx="2135679" cy="1763318"/>
            <a:chOff x="2451100" y="1816154"/>
            <a:chExt cx="2203451" cy="1819274"/>
          </a:xfrm>
          <a:solidFill>
            <a:schemeClr val="accent1">
              <a:lumMod val="20000"/>
              <a:lumOff val="80000"/>
            </a:schemeClr>
          </a:solidFill>
        </p:grpSpPr>
        <p:sp>
          <p:nvSpPr>
            <p:cNvPr id="77" name="Freeform 281">
              <a:extLst>
                <a:ext uri="{FF2B5EF4-FFF2-40B4-BE49-F238E27FC236}">
                  <a16:creationId xmlns:a16="http://schemas.microsoft.com/office/drawing/2014/main" id="{12AFDC09-41E5-4720-B5CE-DF00584FB05C}"/>
                </a:ext>
              </a:extLst>
            </p:cNvPr>
            <p:cNvSpPr>
              <a:spLocks noChangeAspect="1"/>
            </p:cNvSpPr>
            <p:nvPr/>
          </p:nvSpPr>
          <p:spPr bwMode="auto">
            <a:xfrm>
              <a:off x="4138613" y="3233791"/>
              <a:ext cx="157163" cy="69850"/>
            </a:xfrm>
            <a:custGeom>
              <a:avLst/>
              <a:gdLst>
                <a:gd name="T0" fmla="*/ 0 w 224"/>
                <a:gd name="T1" fmla="*/ 49837 h 86"/>
                <a:gd name="T2" fmla="*/ 21936 w 224"/>
                <a:gd name="T3" fmla="*/ 49837 h 86"/>
                <a:gd name="T4" fmla="*/ 21936 w 224"/>
                <a:gd name="T5" fmla="*/ 99615 h 86"/>
                <a:gd name="T6" fmla="*/ 21936 w 224"/>
                <a:gd name="T7" fmla="*/ 99615 h 86"/>
                <a:gd name="T8" fmla="*/ 43900 w 224"/>
                <a:gd name="T9" fmla="*/ 99615 h 86"/>
                <a:gd name="T10" fmla="*/ 65836 w 224"/>
                <a:gd name="T11" fmla="*/ 99615 h 86"/>
                <a:gd name="T12" fmla="*/ 109736 w 224"/>
                <a:gd name="T13" fmla="*/ 99615 h 86"/>
                <a:gd name="T14" fmla="*/ 131701 w 224"/>
                <a:gd name="T15" fmla="*/ 49837 h 86"/>
                <a:gd name="T16" fmla="*/ 109736 w 224"/>
                <a:gd name="T17" fmla="*/ 0 h 86"/>
                <a:gd name="T18" fmla="*/ 65836 w 224"/>
                <a:gd name="T19" fmla="*/ 49837 h 86"/>
                <a:gd name="T20" fmla="*/ 65836 w 224"/>
                <a:gd name="T21" fmla="*/ 49837 h 86"/>
                <a:gd name="T22" fmla="*/ 0 w 224"/>
                <a:gd name="T23" fmla="*/ 49837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4"/>
                <a:gd name="T37" fmla="*/ 0 h 86"/>
                <a:gd name="T38" fmla="*/ 224 w 224"/>
                <a:gd name="T39" fmla="*/ 86 h 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4" h="86">
                  <a:moveTo>
                    <a:pt x="0" y="49"/>
                  </a:moveTo>
                  <a:lnTo>
                    <a:pt x="4" y="52"/>
                  </a:lnTo>
                  <a:lnTo>
                    <a:pt x="4" y="68"/>
                  </a:lnTo>
                  <a:lnTo>
                    <a:pt x="30" y="72"/>
                  </a:lnTo>
                  <a:lnTo>
                    <a:pt x="74" y="64"/>
                  </a:lnTo>
                  <a:lnTo>
                    <a:pt x="125" y="86"/>
                  </a:lnTo>
                  <a:lnTo>
                    <a:pt x="195" y="71"/>
                  </a:lnTo>
                  <a:lnTo>
                    <a:pt x="224" y="27"/>
                  </a:lnTo>
                  <a:lnTo>
                    <a:pt x="212" y="0"/>
                  </a:lnTo>
                  <a:lnTo>
                    <a:pt x="126" y="1"/>
                  </a:lnTo>
                  <a:lnTo>
                    <a:pt x="99" y="48"/>
                  </a:lnTo>
                  <a:lnTo>
                    <a:pt x="0" y="49"/>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78" name="Freeform 283">
              <a:extLst>
                <a:ext uri="{FF2B5EF4-FFF2-40B4-BE49-F238E27FC236}">
                  <a16:creationId xmlns:a16="http://schemas.microsoft.com/office/drawing/2014/main" id="{D63275D1-0918-4C15-B925-251ECB895607}"/>
                </a:ext>
              </a:extLst>
            </p:cNvPr>
            <p:cNvSpPr>
              <a:spLocks noChangeAspect="1"/>
            </p:cNvSpPr>
            <p:nvPr/>
          </p:nvSpPr>
          <p:spPr bwMode="auto">
            <a:xfrm>
              <a:off x="4003675" y="3154416"/>
              <a:ext cx="65088" cy="57150"/>
            </a:xfrm>
            <a:custGeom>
              <a:avLst/>
              <a:gdLst>
                <a:gd name="T0" fmla="*/ 0 w 96"/>
                <a:gd name="T1" fmla="*/ 52933 h 69"/>
                <a:gd name="T2" fmla="*/ 18922 w 96"/>
                <a:gd name="T3" fmla="*/ 52933 h 69"/>
                <a:gd name="T4" fmla="*/ 37870 w 96"/>
                <a:gd name="T5" fmla="*/ 0 h 69"/>
                <a:gd name="T6" fmla="*/ 37870 w 96"/>
                <a:gd name="T7" fmla="*/ 52933 h 69"/>
                <a:gd name="T8" fmla="*/ 37870 w 96"/>
                <a:gd name="T9" fmla="*/ 52933 h 69"/>
                <a:gd name="T10" fmla="*/ 37870 w 96"/>
                <a:gd name="T11" fmla="*/ 105927 h 69"/>
                <a:gd name="T12" fmla="*/ 0 w 96"/>
                <a:gd name="T13" fmla="*/ 52933 h 69"/>
                <a:gd name="T14" fmla="*/ 0 60000 65536"/>
                <a:gd name="T15" fmla="*/ 0 60000 65536"/>
                <a:gd name="T16" fmla="*/ 0 60000 65536"/>
                <a:gd name="T17" fmla="*/ 0 60000 65536"/>
                <a:gd name="T18" fmla="*/ 0 60000 65536"/>
                <a:gd name="T19" fmla="*/ 0 60000 65536"/>
                <a:gd name="T20" fmla="*/ 0 60000 65536"/>
                <a:gd name="T21" fmla="*/ 0 w 96"/>
                <a:gd name="T22" fmla="*/ 0 h 69"/>
                <a:gd name="T23" fmla="*/ 96 w 96"/>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69">
                  <a:moveTo>
                    <a:pt x="0" y="13"/>
                  </a:moveTo>
                  <a:lnTo>
                    <a:pt x="21" y="3"/>
                  </a:lnTo>
                  <a:lnTo>
                    <a:pt x="64" y="0"/>
                  </a:lnTo>
                  <a:lnTo>
                    <a:pt x="93" y="28"/>
                  </a:lnTo>
                  <a:lnTo>
                    <a:pt x="96" y="49"/>
                  </a:lnTo>
                  <a:lnTo>
                    <a:pt x="85" y="69"/>
                  </a:lnTo>
                  <a:lnTo>
                    <a:pt x="0" y="13"/>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79" name="Freeform 322">
              <a:extLst>
                <a:ext uri="{FF2B5EF4-FFF2-40B4-BE49-F238E27FC236}">
                  <a16:creationId xmlns:a16="http://schemas.microsoft.com/office/drawing/2014/main" id="{CAFCFAD6-14F0-47B1-A598-82ACF9B74ECF}"/>
                </a:ext>
              </a:extLst>
            </p:cNvPr>
            <p:cNvSpPr>
              <a:spLocks noChangeAspect="1"/>
            </p:cNvSpPr>
            <p:nvPr/>
          </p:nvSpPr>
          <p:spPr bwMode="auto">
            <a:xfrm>
              <a:off x="4113213" y="2951216"/>
              <a:ext cx="52388" cy="93662"/>
            </a:xfrm>
            <a:custGeom>
              <a:avLst/>
              <a:gdLst>
                <a:gd name="T0" fmla="*/ 0 w 77"/>
                <a:gd name="T1" fmla="*/ 92964 h 116"/>
                <a:gd name="T2" fmla="*/ 18562 w 77"/>
                <a:gd name="T3" fmla="*/ 46454 h 116"/>
                <a:gd name="T4" fmla="*/ 37098 w 77"/>
                <a:gd name="T5" fmla="*/ 0 h 116"/>
                <a:gd name="T6" fmla="*/ 18562 w 77"/>
                <a:gd name="T7" fmla="*/ 46454 h 116"/>
                <a:gd name="T8" fmla="*/ 37098 w 77"/>
                <a:gd name="T9" fmla="*/ 46454 h 116"/>
                <a:gd name="T10" fmla="*/ 18562 w 77"/>
                <a:gd name="T11" fmla="*/ 92964 h 116"/>
                <a:gd name="T12" fmla="*/ 18562 w 77"/>
                <a:gd name="T13" fmla="*/ 92964 h 116"/>
                <a:gd name="T14" fmla="*/ 18562 w 77"/>
                <a:gd name="T15" fmla="*/ 92964 h 116"/>
                <a:gd name="T16" fmla="*/ 0 w 77"/>
                <a:gd name="T17" fmla="*/ 92964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116"/>
                <a:gd name="T29" fmla="*/ 77 w 77"/>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116">
                  <a:moveTo>
                    <a:pt x="0" y="88"/>
                  </a:moveTo>
                  <a:lnTo>
                    <a:pt x="4" y="33"/>
                  </a:lnTo>
                  <a:lnTo>
                    <a:pt x="67" y="0"/>
                  </a:lnTo>
                  <a:lnTo>
                    <a:pt x="54" y="45"/>
                  </a:lnTo>
                  <a:lnTo>
                    <a:pt x="77" y="58"/>
                  </a:lnTo>
                  <a:lnTo>
                    <a:pt x="38" y="84"/>
                  </a:lnTo>
                  <a:lnTo>
                    <a:pt x="37" y="116"/>
                  </a:lnTo>
                  <a:lnTo>
                    <a:pt x="13" y="116"/>
                  </a:lnTo>
                  <a:lnTo>
                    <a:pt x="0" y="88"/>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0" name="Freeform 323">
              <a:extLst>
                <a:ext uri="{FF2B5EF4-FFF2-40B4-BE49-F238E27FC236}">
                  <a16:creationId xmlns:a16="http://schemas.microsoft.com/office/drawing/2014/main" id="{1B7B5EF0-FDEA-48FB-97BC-D061198EDF40}"/>
                </a:ext>
              </a:extLst>
            </p:cNvPr>
            <p:cNvSpPr>
              <a:spLocks noChangeAspect="1"/>
            </p:cNvSpPr>
            <p:nvPr/>
          </p:nvSpPr>
          <p:spPr bwMode="auto">
            <a:xfrm>
              <a:off x="4148138" y="3022654"/>
              <a:ext cx="19050" cy="9525"/>
            </a:xfrm>
            <a:custGeom>
              <a:avLst/>
              <a:gdLst>
                <a:gd name="T0" fmla="*/ 0 w 28"/>
                <a:gd name="T1" fmla="*/ 0 h 13"/>
                <a:gd name="T2" fmla="*/ 18775 w 28"/>
                <a:gd name="T3" fmla="*/ 0 h 13"/>
                <a:gd name="T4" fmla="*/ 18775 w 28"/>
                <a:gd name="T5" fmla="*/ 0 h 13"/>
                <a:gd name="T6" fmla="*/ 0 w 28"/>
                <a:gd name="T7" fmla="*/ 0 h 13"/>
                <a:gd name="T8" fmla="*/ 0 60000 65536"/>
                <a:gd name="T9" fmla="*/ 0 60000 65536"/>
                <a:gd name="T10" fmla="*/ 0 60000 65536"/>
                <a:gd name="T11" fmla="*/ 0 60000 65536"/>
                <a:gd name="T12" fmla="*/ 0 w 28"/>
                <a:gd name="T13" fmla="*/ 0 h 13"/>
                <a:gd name="T14" fmla="*/ 28 w 28"/>
                <a:gd name="T15" fmla="*/ 13 h 13"/>
              </a:gdLst>
              <a:ahLst/>
              <a:cxnLst>
                <a:cxn ang="T8">
                  <a:pos x="T0" y="T1"/>
                </a:cxn>
                <a:cxn ang="T9">
                  <a:pos x="T2" y="T3"/>
                </a:cxn>
                <a:cxn ang="T10">
                  <a:pos x="T4" y="T5"/>
                </a:cxn>
                <a:cxn ang="T11">
                  <a:pos x="T6" y="T7"/>
                </a:cxn>
              </a:cxnLst>
              <a:rect l="T12" t="T13" r="T14" b="T15"/>
              <a:pathLst>
                <a:path w="28" h="13">
                  <a:moveTo>
                    <a:pt x="0" y="13"/>
                  </a:moveTo>
                  <a:lnTo>
                    <a:pt x="21" y="0"/>
                  </a:lnTo>
                  <a:lnTo>
                    <a:pt x="28" y="10"/>
                  </a:lnTo>
                  <a:lnTo>
                    <a:pt x="0" y="13"/>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1" name="Freeform 324">
              <a:extLst>
                <a:ext uri="{FF2B5EF4-FFF2-40B4-BE49-F238E27FC236}">
                  <a16:creationId xmlns:a16="http://schemas.microsoft.com/office/drawing/2014/main" id="{40623691-7DCE-4EA5-98FB-90D18BB4702B}"/>
                </a:ext>
              </a:extLst>
            </p:cNvPr>
            <p:cNvSpPr>
              <a:spLocks noChangeAspect="1"/>
            </p:cNvSpPr>
            <p:nvPr/>
          </p:nvSpPr>
          <p:spPr bwMode="auto">
            <a:xfrm>
              <a:off x="4175125" y="2998841"/>
              <a:ext cx="28575" cy="42862"/>
            </a:xfrm>
            <a:custGeom>
              <a:avLst/>
              <a:gdLst>
                <a:gd name="T0" fmla="*/ 0 w 45"/>
                <a:gd name="T1" fmla="*/ 56732 h 51"/>
                <a:gd name="T2" fmla="*/ 0 w 45"/>
                <a:gd name="T3" fmla="*/ 56732 h 51"/>
                <a:gd name="T4" fmla="*/ 0 w 45"/>
                <a:gd name="T5" fmla="*/ 56732 h 51"/>
                <a:gd name="T6" fmla="*/ 0 w 45"/>
                <a:gd name="T7" fmla="*/ 0 h 51"/>
                <a:gd name="T8" fmla="*/ 0 w 45"/>
                <a:gd name="T9" fmla="*/ 56732 h 51"/>
                <a:gd name="T10" fmla="*/ 0 60000 65536"/>
                <a:gd name="T11" fmla="*/ 0 60000 65536"/>
                <a:gd name="T12" fmla="*/ 0 60000 65536"/>
                <a:gd name="T13" fmla="*/ 0 60000 65536"/>
                <a:gd name="T14" fmla="*/ 0 60000 65536"/>
                <a:gd name="T15" fmla="*/ 0 w 45"/>
                <a:gd name="T16" fmla="*/ 0 h 51"/>
                <a:gd name="T17" fmla="*/ 45 w 45"/>
                <a:gd name="T18" fmla="*/ 51 h 51"/>
              </a:gdLst>
              <a:ahLst/>
              <a:cxnLst>
                <a:cxn ang="T10">
                  <a:pos x="T0" y="T1"/>
                </a:cxn>
                <a:cxn ang="T11">
                  <a:pos x="T2" y="T3"/>
                </a:cxn>
                <a:cxn ang="T12">
                  <a:pos x="T4" y="T5"/>
                </a:cxn>
                <a:cxn ang="T13">
                  <a:pos x="T6" y="T7"/>
                </a:cxn>
                <a:cxn ang="T14">
                  <a:pos x="T8" y="T9"/>
                </a:cxn>
              </a:cxnLst>
              <a:rect l="T15" t="T16" r="T17" b="T18"/>
              <a:pathLst>
                <a:path w="45" h="51">
                  <a:moveTo>
                    <a:pt x="0" y="27"/>
                  </a:moveTo>
                  <a:lnTo>
                    <a:pt x="34" y="51"/>
                  </a:lnTo>
                  <a:lnTo>
                    <a:pt x="45" y="25"/>
                  </a:lnTo>
                  <a:lnTo>
                    <a:pt x="36" y="0"/>
                  </a:lnTo>
                  <a:lnTo>
                    <a:pt x="0" y="27"/>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2" name="Freeform 330">
              <a:extLst>
                <a:ext uri="{FF2B5EF4-FFF2-40B4-BE49-F238E27FC236}">
                  <a16:creationId xmlns:a16="http://schemas.microsoft.com/office/drawing/2014/main" id="{5031AE47-747B-4D4E-AECE-90C990104AEB}"/>
                </a:ext>
              </a:extLst>
            </p:cNvPr>
            <p:cNvSpPr>
              <a:spLocks noChangeAspect="1"/>
            </p:cNvSpPr>
            <p:nvPr/>
          </p:nvSpPr>
          <p:spPr bwMode="auto">
            <a:xfrm>
              <a:off x="4367213" y="2489254"/>
              <a:ext cx="220663" cy="385762"/>
            </a:xfrm>
            <a:custGeom>
              <a:avLst/>
              <a:gdLst>
                <a:gd name="T0" fmla="*/ 0 w 320"/>
                <a:gd name="T1" fmla="*/ 0 h 480"/>
                <a:gd name="T2" fmla="*/ 19959 w 320"/>
                <a:gd name="T3" fmla="*/ 0 h 480"/>
                <a:gd name="T4" fmla="*/ 39891 w 320"/>
                <a:gd name="T5" fmla="*/ 45240 h 480"/>
                <a:gd name="T6" fmla="*/ 59850 w 320"/>
                <a:gd name="T7" fmla="*/ 45240 h 480"/>
                <a:gd name="T8" fmla="*/ 79783 w 320"/>
                <a:gd name="T9" fmla="*/ 0 h 480"/>
                <a:gd name="T10" fmla="*/ 79783 w 320"/>
                <a:gd name="T11" fmla="*/ 0 h 480"/>
                <a:gd name="T12" fmla="*/ 99742 w 320"/>
                <a:gd name="T13" fmla="*/ 0 h 480"/>
                <a:gd name="T14" fmla="*/ 119675 w 320"/>
                <a:gd name="T15" fmla="*/ 0 h 480"/>
                <a:gd name="T16" fmla="*/ 119675 w 320"/>
                <a:gd name="T17" fmla="*/ 0 h 480"/>
                <a:gd name="T18" fmla="*/ 119675 w 320"/>
                <a:gd name="T19" fmla="*/ 45240 h 480"/>
                <a:gd name="T20" fmla="*/ 119675 w 320"/>
                <a:gd name="T21" fmla="*/ 45240 h 480"/>
                <a:gd name="T22" fmla="*/ 119675 w 320"/>
                <a:gd name="T23" fmla="*/ 90481 h 480"/>
                <a:gd name="T24" fmla="*/ 139633 w 320"/>
                <a:gd name="T25" fmla="*/ 135666 h 480"/>
                <a:gd name="T26" fmla="*/ 119675 w 320"/>
                <a:gd name="T27" fmla="*/ 135666 h 480"/>
                <a:gd name="T28" fmla="*/ 159566 w 320"/>
                <a:gd name="T29" fmla="*/ 226146 h 480"/>
                <a:gd name="T30" fmla="*/ 99742 w 320"/>
                <a:gd name="T31" fmla="*/ 316627 h 480"/>
                <a:gd name="T32" fmla="*/ 39891 w 320"/>
                <a:gd name="T33" fmla="*/ 316627 h 480"/>
                <a:gd name="T34" fmla="*/ 39891 w 320"/>
                <a:gd name="T35" fmla="*/ 316627 h 480"/>
                <a:gd name="T36" fmla="*/ 19959 w 320"/>
                <a:gd name="T37" fmla="*/ 271387 h 480"/>
                <a:gd name="T38" fmla="*/ 19959 w 320"/>
                <a:gd name="T39" fmla="*/ 226146 h 480"/>
                <a:gd name="T40" fmla="*/ 59850 w 320"/>
                <a:gd name="T41" fmla="*/ 135666 h 480"/>
                <a:gd name="T42" fmla="*/ 59850 w 320"/>
                <a:gd name="T43" fmla="*/ 135666 h 480"/>
                <a:gd name="T44" fmla="*/ 39891 w 320"/>
                <a:gd name="T45" fmla="*/ 45240 h 480"/>
                <a:gd name="T46" fmla="*/ 0 w 320"/>
                <a:gd name="T47" fmla="*/ 0 h 4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0"/>
                <a:gd name="T73" fmla="*/ 0 h 480"/>
                <a:gd name="T74" fmla="*/ 320 w 320"/>
                <a:gd name="T75" fmla="*/ 480 h 4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0" h="480">
                  <a:moveTo>
                    <a:pt x="0" y="50"/>
                  </a:moveTo>
                  <a:lnTo>
                    <a:pt x="21" y="34"/>
                  </a:lnTo>
                  <a:lnTo>
                    <a:pt x="55" y="64"/>
                  </a:lnTo>
                  <a:lnTo>
                    <a:pt x="118" y="70"/>
                  </a:lnTo>
                  <a:lnTo>
                    <a:pt x="151" y="51"/>
                  </a:lnTo>
                  <a:lnTo>
                    <a:pt x="160" y="12"/>
                  </a:lnTo>
                  <a:lnTo>
                    <a:pt x="219" y="0"/>
                  </a:lnTo>
                  <a:lnTo>
                    <a:pt x="251" y="16"/>
                  </a:lnTo>
                  <a:lnTo>
                    <a:pt x="246" y="50"/>
                  </a:lnTo>
                  <a:lnTo>
                    <a:pt x="235" y="84"/>
                  </a:lnTo>
                  <a:lnTo>
                    <a:pt x="276" y="125"/>
                  </a:lnTo>
                  <a:lnTo>
                    <a:pt x="252" y="154"/>
                  </a:lnTo>
                  <a:lnTo>
                    <a:pt x="283" y="208"/>
                  </a:lnTo>
                  <a:lnTo>
                    <a:pt x="269" y="255"/>
                  </a:lnTo>
                  <a:lnTo>
                    <a:pt x="320" y="355"/>
                  </a:lnTo>
                  <a:lnTo>
                    <a:pt x="207" y="449"/>
                  </a:lnTo>
                  <a:lnTo>
                    <a:pt x="72" y="480"/>
                  </a:lnTo>
                  <a:lnTo>
                    <a:pt x="64" y="460"/>
                  </a:lnTo>
                  <a:lnTo>
                    <a:pt x="21" y="444"/>
                  </a:lnTo>
                  <a:lnTo>
                    <a:pt x="16" y="352"/>
                  </a:lnTo>
                  <a:lnTo>
                    <a:pt x="144" y="251"/>
                  </a:lnTo>
                  <a:lnTo>
                    <a:pt x="102" y="201"/>
                  </a:lnTo>
                  <a:lnTo>
                    <a:pt x="86" y="101"/>
                  </a:lnTo>
                  <a:lnTo>
                    <a:pt x="0" y="50"/>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3" name="Freeform 331">
              <a:extLst>
                <a:ext uri="{FF2B5EF4-FFF2-40B4-BE49-F238E27FC236}">
                  <a16:creationId xmlns:a16="http://schemas.microsoft.com/office/drawing/2014/main" id="{C6361D09-2BFF-47C1-B863-3D7F56304886}"/>
                </a:ext>
              </a:extLst>
            </p:cNvPr>
            <p:cNvSpPr>
              <a:spLocks noChangeAspect="1"/>
            </p:cNvSpPr>
            <p:nvPr/>
          </p:nvSpPr>
          <p:spPr bwMode="auto">
            <a:xfrm>
              <a:off x="3852863" y="3163941"/>
              <a:ext cx="258763" cy="258762"/>
            </a:xfrm>
            <a:custGeom>
              <a:avLst/>
              <a:gdLst>
                <a:gd name="T0" fmla="*/ 0 w 369"/>
                <a:gd name="T1" fmla="*/ 95276 h 319"/>
                <a:gd name="T2" fmla="*/ 21922 w 369"/>
                <a:gd name="T3" fmla="*/ 95276 h 319"/>
                <a:gd name="T4" fmla="*/ 43815 w 369"/>
                <a:gd name="T5" fmla="*/ 142914 h 319"/>
                <a:gd name="T6" fmla="*/ 43815 w 369"/>
                <a:gd name="T7" fmla="*/ 142914 h 319"/>
                <a:gd name="T8" fmla="*/ 65737 w 369"/>
                <a:gd name="T9" fmla="*/ 142914 h 319"/>
                <a:gd name="T10" fmla="*/ 65737 w 369"/>
                <a:gd name="T11" fmla="*/ 190552 h 319"/>
                <a:gd name="T12" fmla="*/ 43815 w 369"/>
                <a:gd name="T13" fmla="*/ 238189 h 319"/>
                <a:gd name="T14" fmla="*/ 87630 w 369"/>
                <a:gd name="T15" fmla="*/ 238189 h 319"/>
                <a:gd name="T16" fmla="*/ 109551 w 369"/>
                <a:gd name="T17" fmla="*/ 238189 h 319"/>
                <a:gd name="T18" fmla="*/ 131444 w 369"/>
                <a:gd name="T19" fmla="*/ 238189 h 319"/>
                <a:gd name="T20" fmla="*/ 131444 w 369"/>
                <a:gd name="T21" fmla="*/ 238189 h 319"/>
                <a:gd name="T22" fmla="*/ 153366 w 369"/>
                <a:gd name="T23" fmla="*/ 238189 h 319"/>
                <a:gd name="T24" fmla="*/ 175259 w 369"/>
                <a:gd name="T25" fmla="*/ 238189 h 319"/>
                <a:gd name="T26" fmla="*/ 197181 w 369"/>
                <a:gd name="T27" fmla="*/ 238189 h 319"/>
                <a:gd name="T28" fmla="*/ 197181 w 369"/>
                <a:gd name="T29" fmla="*/ 190552 h 319"/>
                <a:gd name="T30" fmla="*/ 197181 w 369"/>
                <a:gd name="T31" fmla="*/ 142914 h 319"/>
                <a:gd name="T32" fmla="*/ 175259 w 369"/>
                <a:gd name="T33" fmla="*/ 142914 h 319"/>
                <a:gd name="T34" fmla="*/ 197181 w 369"/>
                <a:gd name="T35" fmla="*/ 95276 h 319"/>
                <a:gd name="T36" fmla="*/ 197181 w 369"/>
                <a:gd name="T37" fmla="*/ 95276 h 319"/>
                <a:gd name="T38" fmla="*/ 175259 w 369"/>
                <a:gd name="T39" fmla="*/ 47638 h 319"/>
                <a:gd name="T40" fmla="*/ 175259 w 369"/>
                <a:gd name="T41" fmla="*/ 47638 h 319"/>
                <a:gd name="T42" fmla="*/ 109551 w 369"/>
                <a:gd name="T43" fmla="*/ 0 h 319"/>
                <a:gd name="T44" fmla="*/ 109551 w 369"/>
                <a:gd name="T45" fmla="*/ 47638 h 319"/>
                <a:gd name="T46" fmla="*/ 87630 w 369"/>
                <a:gd name="T47" fmla="*/ 47638 h 319"/>
                <a:gd name="T48" fmla="*/ 43815 w 369"/>
                <a:gd name="T49" fmla="*/ 47638 h 319"/>
                <a:gd name="T50" fmla="*/ 43815 w 369"/>
                <a:gd name="T51" fmla="*/ 95276 h 319"/>
                <a:gd name="T52" fmla="*/ 0 w 369"/>
                <a:gd name="T53" fmla="*/ 95276 h 3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9"/>
                <a:gd name="T82" fmla="*/ 0 h 319"/>
                <a:gd name="T83" fmla="*/ 369 w 369"/>
                <a:gd name="T84" fmla="*/ 319 h 3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9" h="319">
                  <a:moveTo>
                    <a:pt x="0" y="97"/>
                  </a:moveTo>
                  <a:lnTo>
                    <a:pt x="11" y="124"/>
                  </a:lnTo>
                  <a:lnTo>
                    <a:pt x="88" y="144"/>
                  </a:lnTo>
                  <a:lnTo>
                    <a:pt x="75" y="161"/>
                  </a:lnTo>
                  <a:lnTo>
                    <a:pt x="103" y="181"/>
                  </a:lnTo>
                  <a:lnTo>
                    <a:pt x="115" y="218"/>
                  </a:lnTo>
                  <a:lnTo>
                    <a:pt x="83" y="285"/>
                  </a:lnTo>
                  <a:lnTo>
                    <a:pt x="174" y="311"/>
                  </a:lnTo>
                  <a:lnTo>
                    <a:pt x="184" y="315"/>
                  </a:lnTo>
                  <a:lnTo>
                    <a:pt x="228" y="319"/>
                  </a:lnTo>
                  <a:lnTo>
                    <a:pt x="228" y="292"/>
                  </a:lnTo>
                  <a:lnTo>
                    <a:pt x="252" y="278"/>
                  </a:lnTo>
                  <a:lnTo>
                    <a:pt x="314" y="295"/>
                  </a:lnTo>
                  <a:lnTo>
                    <a:pt x="352" y="268"/>
                  </a:lnTo>
                  <a:lnTo>
                    <a:pt x="330" y="230"/>
                  </a:lnTo>
                  <a:lnTo>
                    <a:pt x="338" y="192"/>
                  </a:lnTo>
                  <a:lnTo>
                    <a:pt x="308" y="172"/>
                  </a:lnTo>
                  <a:lnTo>
                    <a:pt x="352" y="128"/>
                  </a:lnTo>
                  <a:lnTo>
                    <a:pt x="369" y="82"/>
                  </a:lnTo>
                  <a:lnTo>
                    <a:pt x="316" y="60"/>
                  </a:lnTo>
                  <a:lnTo>
                    <a:pt x="300" y="56"/>
                  </a:lnTo>
                  <a:lnTo>
                    <a:pt x="215" y="0"/>
                  </a:lnTo>
                  <a:lnTo>
                    <a:pt x="187" y="10"/>
                  </a:lnTo>
                  <a:lnTo>
                    <a:pt x="153" y="62"/>
                  </a:lnTo>
                  <a:lnTo>
                    <a:pt x="82" y="53"/>
                  </a:lnTo>
                  <a:lnTo>
                    <a:pt x="92" y="96"/>
                  </a:lnTo>
                  <a:lnTo>
                    <a:pt x="0" y="97"/>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4" name="Freeform 332">
              <a:extLst>
                <a:ext uri="{FF2B5EF4-FFF2-40B4-BE49-F238E27FC236}">
                  <a16:creationId xmlns:a16="http://schemas.microsoft.com/office/drawing/2014/main" id="{749AF86F-37C7-46CD-AECC-58F10DF55D98}"/>
                </a:ext>
              </a:extLst>
            </p:cNvPr>
            <p:cNvSpPr>
              <a:spLocks noChangeAspect="1"/>
            </p:cNvSpPr>
            <p:nvPr/>
          </p:nvSpPr>
          <p:spPr bwMode="auto">
            <a:xfrm>
              <a:off x="4121150" y="3402066"/>
              <a:ext cx="15875" cy="50800"/>
            </a:xfrm>
            <a:custGeom>
              <a:avLst/>
              <a:gdLst>
                <a:gd name="T0" fmla="*/ 0 w 23"/>
                <a:gd name="T1" fmla="*/ 54329 h 61"/>
                <a:gd name="T2" fmla="*/ 18877 w 23"/>
                <a:gd name="T3" fmla="*/ 54329 h 61"/>
                <a:gd name="T4" fmla="*/ 18877 w 23"/>
                <a:gd name="T5" fmla="*/ 0 h 61"/>
                <a:gd name="T6" fmla="*/ 0 w 23"/>
                <a:gd name="T7" fmla="*/ 54329 h 61"/>
                <a:gd name="T8" fmla="*/ 0 60000 65536"/>
                <a:gd name="T9" fmla="*/ 0 60000 65536"/>
                <a:gd name="T10" fmla="*/ 0 60000 65536"/>
                <a:gd name="T11" fmla="*/ 0 60000 65536"/>
                <a:gd name="T12" fmla="*/ 0 w 23"/>
                <a:gd name="T13" fmla="*/ 0 h 61"/>
                <a:gd name="T14" fmla="*/ 23 w 23"/>
                <a:gd name="T15" fmla="*/ 61 h 61"/>
              </a:gdLst>
              <a:ahLst/>
              <a:cxnLst>
                <a:cxn ang="T8">
                  <a:pos x="T0" y="T1"/>
                </a:cxn>
                <a:cxn ang="T9">
                  <a:pos x="T2" y="T3"/>
                </a:cxn>
                <a:cxn ang="T10">
                  <a:pos x="T4" y="T5"/>
                </a:cxn>
                <a:cxn ang="T11">
                  <a:pos x="T6" y="T7"/>
                </a:cxn>
              </a:cxnLst>
              <a:rect l="T12" t="T13" r="T14" b="T15"/>
              <a:pathLst>
                <a:path w="23" h="61">
                  <a:moveTo>
                    <a:pt x="0" y="31"/>
                  </a:moveTo>
                  <a:lnTo>
                    <a:pt x="20" y="61"/>
                  </a:lnTo>
                  <a:lnTo>
                    <a:pt x="23" y="0"/>
                  </a:lnTo>
                  <a:lnTo>
                    <a:pt x="0" y="31"/>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5" name="Freeform 334">
              <a:extLst>
                <a:ext uri="{FF2B5EF4-FFF2-40B4-BE49-F238E27FC236}">
                  <a16:creationId xmlns:a16="http://schemas.microsoft.com/office/drawing/2014/main" id="{D6654181-45F5-40C6-AFFD-49C7E60041D9}"/>
                </a:ext>
              </a:extLst>
            </p:cNvPr>
            <p:cNvSpPr>
              <a:spLocks noChangeAspect="1"/>
            </p:cNvSpPr>
            <p:nvPr/>
          </p:nvSpPr>
          <p:spPr bwMode="auto">
            <a:xfrm>
              <a:off x="4067175" y="3044879"/>
              <a:ext cx="177800" cy="228600"/>
            </a:xfrm>
            <a:custGeom>
              <a:avLst/>
              <a:gdLst>
                <a:gd name="T0" fmla="*/ 0 w 256"/>
                <a:gd name="T1" fmla="*/ 45880 h 284"/>
                <a:gd name="T2" fmla="*/ 20943 w 256"/>
                <a:gd name="T3" fmla="*/ 91814 h 284"/>
                <a:gd name="T4" fmla="*/ 20943 w 256"/>
                <a:gd name="T5" fmla="*/ 91814 h 284"/>
                <a:gd name="T6" fmla="*/ 20943 w 256"/>
                <a:gd name="T7" fmla="*/ 137694 h 284"/>
                <a:gd name="T8" fmla="*/ 41885 w 256"/>
                <a:gd name="T9" fmla="*/ 137694 h 284"/>
                <a:gd name="T10" fmla="*/ 20943 w 256"/>
                <a:gd name="T11" fmla="*/ 183574 h 284"/>
                <a:gd name="T12" fmla="*/ 62828 w 256"/>
                <a:gd name="T13" fmla="*/ 183574 h 284"/>
                <a:gd name="T14" fmla="*/ 104741 w 256"/>
                <a:gd name="T15" fmla="*/ 183574 h 284"/>
                <a:gd name="T16" fmla="*/ 125684 w 256"/>
                <a:gd name="T17" fmla="*/ 137694 h 284"/>
                <a:gd name="T18" fmla="*/ 83798 w 256"/>
                <a:gd name="T19" fmla="*/ 91814 h 284"/>
                <a:gd name="T20" fmla="*/ 125684 w 256"/>
                <a:gd name="T21" fmla="*/ 91814 h 284"/>
                <a:gd name="T22" fmla="*/ 146626 w 256"/>
                <a:gd name="T23" fmla="*/ 91814 h 284"/>
                <a:gd name="T24" fmla="*/ 125684 w 256"/>
                <a:gd name="T25" fmla="*/ 45880 h 284"/>
                <a:gd name="T26" fmla="*/ 104741 w 256"/>
                <a:gd name="T27" fmla="*/ 45880 h 284"/>
                <a:gd name="T28" fmla="*/ 83798 w 256"/>
                <a:gd name="T29" fmla="*/ 45880 h 284"/>
                <a:gd name="T30" fmla="*/ 83798 w 256"/>
                <a:gd name="T31" fmla="*/ 45880 h 284"/>
                <a:gd name="T32" fmla="*/ 62828 w 256"/>
                <a:gd name="T33" fmla="*/ 0 h 284"/>
                <a:gd name="T34" fmla="*/ 41885 w 256"/>
                <a:gd name="T35" fmla="*/ 0 h 284"/>
                <a:gd name="T36" fmla="*/ 41885 w 256"/>
                <a:gd name="T37" fmla="*/ 45880 h 284"/>
                <a:gd name="T38" fmla="*/ 20943 w 256"/>
                <a:gd name="T39" fmla="*/ 45880 h 284"/>
                <a:gd name="T40" fmla="*/ 20943 w 256"/>
                <a:gd name="T41" fmla="*/ 45880 h 284"/>
                <a:gd name="T42" fmla="*/ 20943 w 256"/>
                <a:gd name="T43" fmla="*/ 45880 h 284"/>
                <a:gd name="T44" fmla="*/ 0 w 256"/>
                <a:gd name="T45" fmla="*/ 45880 h 2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284"/>
                <a:gd name="T71" fmla="*/ 256 w 256"/>
                <a:gd name="T72" fmla="*/ 284 h 2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284">
                  <a:moveTo>
                    <a:pt x="0" y="118"/>
                  </a:moveTo>
                  <a:lnTo>
                    <a:pt x="1" y="164"/>
                  </a:lnTo>
                  <a:lnTo>
                    <a:pt x="4" y="185"/>
                  </a:lnTo>
                  <a:lnTo>
                    <a:pt x="9" y="209"/>
                  </a:lnTo>
                  <a:lnTo>
                    <a:pt x="62" y="231"/>
                  </a:lnTo>
                  <a:lnTo>
                    <a:pt x="45" y="277"/>
                  </a:lnTo>
                  <a:lnTo>
                    <a:pt x="102" y="284"/>
                  </a:lnTo>
                  <a:lnTo>
                    <a:pt x="201" y="283"/>
                  </a:lnTo>
                  <a:lnTo>
                    <a:pt x="228" y="236"/>
                  </a:lnTo>
                  <a:lnTo>
                    <a:pt x="176" y="178"/>
                  </a:lnTo>
                  <a:lnTo>
                    <a:pt x="238" y="147"/>
                  </a:lnTo>
                  <a:lnTo>
                    <a:pt x="256" y="157"/>
                  </a:lnTo>
                  <a:lnTo>
                    <a:pt x="238" y="44"/>
                  </a:lnTo>
                  <a:lnTo>
                    <a:pt x="191" y="16"/>
                  </a:lnTo>
                  <a:lnTo>
                    <a:pt x="139" y="35"/>
                  </a:lnTo>
                  <a:lnTo>
                    <a:pt x="147" y="23"/>
                  </a:lnTo>
                  <a:lnTo>
                    <a:pt x="102" y="0"/>
                  </a:lnTo>
                  <a:lnTo>
                    <a:pt x="78" y="0"/>
                  </a:lnTo>
                  <a:lnTo>
                    <a:pt x="78" y="64"/>
                  </a:lnTo>
                  <a:lnTo>
                    <a:pt x="52" y="45"/>
                  </a:lnTo>
                  <a:lnTo>
                    <a:pt x="35" y="65"/>
                  </a:lnTo>
                  <a:lnTo>
                    <a:pt x="31" y="103"/>
                  </a:lnTo>
                  <a:lnTo>
                    <a:pt x="0" y="118"/>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6" name="Freeform 335">
              <a:extLst>
                <a:ext uri="{FF2B5EF4-FFF2-40B4-BE49-F238E27FC236}">
                  <a16:creationId xmlns:a16="http://schemas.microsoft.com/office/drawing/2014/main" id="{E60BCA3B-5A35-4C34-BF74-B873EB53A971}"/>
                </a:ext>
              </a:extLst>
            </p:cNvPr>
            <p:cNvSpPr>
              <a:spLocks noChangeAspect="1"/>
            </p:cNvSpPr>
            <p:nvPr/>
          </p:nvSpPr>
          <p:spPr bwMode="auto">
            <a:xfrm>
              <a:off x="4359275" y="3438579"/>
              <a:ext cx="127000" cy="147637"/>
            </a:xfrm>
            <a:custGeom>
              <a:avLst/>
              <a:gdLst>
                <a:gd name="T0" fmla="*/ 0 w 184"/>
                <a:gd name="T1" fmla="*/ 45825 h 183"/>
                <a:gd name="T2" fmla="*/ 20055 w 184"/>
                <a:gd name="T3" fmla="*/ 0 h 183"/>
                <a:gd name="T4" fmla="*/ 40136 w 184"/>
                <a:gd name="T5" fmla="*/ 0 h 183"/>
                <a:gd name="T6" fmla="*/ 80245 w 184"/>
                <a:gd name="T7" fmla="*/ 0 h 183"/>
                <a:gd name="T8" fmla="*/ 100300 w 184"/>
                <a:gd name="T9" fmla="*/ 0 h 183"/>
                <a:gd name="T10" fmla="*/ 80245 w 184"/>
                <a:gd name="T11" fmla="*/ 0 h 183"/>
                <a:gd name="T12" fmla="*/ 60190 w 184"/>
                <a:gd name="T13" fmla="*/ 0 h 183"/>
                <a:gd name="T14" fmla="*/ 60190 w 184"/>
                <a:gd name="T15" fmla="*/ 0 h 183"/>
                <a:gd name="T16" fmla="*/ 40136 w 184"/>
                <a:gd name="T17" fmla="*/ 0 h 183"/>
                <a:gd name="T18" fmla="*/ 40136 w 184"/>
                <a:gd name="T19" fmla="*/ 45825 h 183"/>
                <a:gd name="T20" fmla="*/ 40136 w 184"/>
                <a:gd name="T21" fmla="*/ 45825 h 183"/>
                <a:gd name="T22" fmla="*/ 60190 w 184"/>
                <a:gd name="T23" fmla="*/ 45825 h 183"/>
                <a:gd name="T24" fmla="*/ 60190 w 184"/>
                <a:gd name="T25" fmla="*/ 91595 h 183"/>
                <a:gd name="T26" fmla="*/ 40136 w 184"/>
                <a:gd name="T27" fmla="*/ 91595 h 183"/>
                <a:gd name="T28" fmla="*/ 40136 w 184"/>
                <a:gd name="T29" fmla="*/ 91595 h 183"/>
                <a:gd name="T30" fmla="*/ 20055 w 184"/>
                <a:gd name="T31" fmla="*/ 91595 h 183"/>
                <a:gd name="T32" fmla="*/ 20055 w 184"/>
                <a:gd name="T33" fmla="*/ 91595 h 183"/>
                <a:gd name="T34" fmla="*/ 40136 w 184"/>
                <a:gd name="T35" fmla="*/ 45825 h 183"/>
                <a:gd name="T36" fmla="*/ 20055 w 184"/>
                <a:gd name="T37" fmla="*/ 45825 h 183"/>
                <a:gd name="T38" fmla="*/ 0 w 184"/>
                <a:gd name="T39" fmla="*/ 45825 h 1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4"/>
                <a:gd name="T61" fmla="*/ 0 h 183"/>
                <a:gd name="T62" fmla="*/ 184 w 184"/>
                <a:gd name="T63" fmla="*/ 183 h 18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4" h="183">
                  <a:moveTo>
                    <a:pt x="0" y="72"/>
                  </a:moveTo>
                  <a:lnTo>
                    <a:pt x="25" y="31"/>
                  </a:lnTo>
                  <a:lnTo>
                    <a:pt x="83" y="17"/>
                  </a:lnTo>
                  <a:lnTo>
                    <a:pt x="155" y="19"/>
                  </a:lnTo>
                  <a:lnTo>
                    <a:pt x="184" y="0"/>
                  </a:lnTo>
                  <a:lnTo>
                    <a:pt x="172" y="38"/>
                  </a:lnTo>
                  <a:lnTo>
                    <a:pt x="124" y="31"/>
                  </a:lnTo>
                  <a:lnTo>
                    <a:pt x="99" y="62"/>
                  </a:lnTo>
                  <a:lnTo>
                    <a:pt x="72" y="45"/>
                  </a:lnTo>
                  <a:lnTo>
                    <a:pt x="90" y="92"/>
                  </a:lnTo>
                  <a:lnTo>
                    <a:pt x="68" y="102"/>
                  </a:lnTo>
                  <a:lnTo>
                    <a:pt x="113" y="123"/>
                  </a:lnTo>
                  <a:lnTo>
                    <a:pt x="113" y="142"/>
                  </a:lnTo>
                  <a:lnTo>
                    <a:pt x="75" y="149"/>
                  </a:lnTo>
                  <a:lnTo>
                    <a:pt x="87" y="183"/>
                  </a:lnTo>
                  <a:lnTo>
                    <a:pt x="44" y="171"/>
                  </a:lnTo>
                  <a:lnTo>
                    <a:pt x="29" y="139"/>
                  </a:lnTo>
                  <a:lnTo>
                    <a:pt x="87" y="126"/>
                  </a:lnTo>
                  <a:lnTo>
                    <a:pt x="29" y="120"/>
                  </a:lnTo>
                  <a:lnTo>
                    <a:pt x="0" y="72"/>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7" name="Freeform 336">
              <a:extLst>
                <a:ext uri="{FF2B5EF4-FFF2-40B4-BE49-F238E27FC236}">
                  <a16:creationId xmlns:a16="http://schemas.microsoft.com/office/drawing/2014/main" id="{A639DDBC-E980-4330-A80E-CEB1E5C3D9CD}"/>
                </a:ext>
              </a:extLst>
            </p:cNvPr>
            <p:cNvSpPr>
              <a:spLocks noChangeAspect="1"/>
            </p:cNvSpPr>
            <p:nvPr/>
          </p:nvSpPr>
          <p:spPr bwMode="auto">
            <a:xfrm>
              <a:off x="4427538" y="3611616"/>
              <a:ext cx="58738" cy="9525"/>
            </a:xfrm>
            <a:custGeom>
              <a:avLst/>
              <a:gdLst>
                <a:gd name="T0" fmla="*/ 0 w 87"/>
                <a:gd name="T1" fmla="*/ 73148 h 11"/>
                <a:gd name="T2" fmla="*/ 17729 w 87"/>
                <a:gd name="T3" fmla="*/ 0 h 11"/>
                <a:gd name="T4" fmla="*/ 35481 w 87"/>
                <a:gd name="T5" fmla="*/ 73148 h 11"/>
                <a:gd name="T6" fmla="*/ 17729 w 87"/>
                <a:gd name="T7" fmla="*/ 73148 h 11"/>
                <a:gd name="T8" fmla="*/ 0 w 87"/>
                <a:gd name="T9" fmla="*/ 73148 h 11"/>
                <a:gd name="T10" fmla="*/ 0 60000 65536"/>
                <a:gd name="T11" fmla="*/ 0 60000 65536"/>
                <a:gd name="T12" fmla="*/ 0 60000 65536"/>
                <a:gd name="T13" fmla="*/ 0 60000 65536"/>
                <a:gd name="T14" fmla="*/ 0 60000 65536"/>
                <a:gd name="T15" fmla="*/ 0 w 87"/>
                <a:gd name="T16" fmla="*/ 0 h 11"/>
                <a:gd name="T17" fmla="*/ 87 w 87"/>
                <a:gd name="T18" fmla="*/ 11 h 11"/>
              </a:gdLst>
              <a:ahLst/>
              <a:cxnLst>
                <a:cxn ang="T10">
                  <a:pos x="T0" y="T1"/>
                </a:cxn>
                <a:cxn ang="T11">
                  <a:pos x="T2" y="T3"/>
                </a:cxn>
                <a:cxn ang="T12">
                  <a:pos x="T4" y="T5"/>
                </a:cxn>
                <a:cxn ang="T13">
                  <a:pos x="T6" y="T7"/>
                </a:cxn>
                <a:cxn ang="T14">
                  <a:pos x="T8" y="T9"/>
                </a:cxn>
              </a:cxnLst>
              <a:rect l="T15" t="T16" r="T17" b="T18"/>
              <a:pathLst>
                <a:path w="87" h="11">
                  <a:moveTo>
                    <a:pt x="0" y="11"/>
                  </a:moveTo>
                  <a:lnTo>
                    <a:pt x="7" y="0"/>
                  </a:lnTo>
                  <a:lnTo>
                    <a:pt x="87" y="11"/>
                  </a:lnTo>
                  <a:lnTo>
                    <a:pt x="29" y="11"/>
                  </a:lnTo>
                  <a:lnTo>
                    <a:pt x="0" y="11"/>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8" name="Freeform 337">
              <a:extLst>
                <a:ext uri="{FF2B5EF4-FFF2-40B4-BE49-F238E27FC236}">
                  <a16:creationId xmlns:a16="http://schemas.microsoft.com/office/drawing/2014/main" id="{C3418DFE-B938-4B4F-B0F8-677DEAC4982F}"/>
                </a:ext>
              </a:extLst>
            </p:cNvPr>
            <p:cNvSpPr>
              <a:spLocks noChangeAspect="1"/>
            </p:cNvSpPr>
            <p:nvPr/>
          </p:nvSpPr>
          <p:spPr bwMode="auto">
            <a:xfrm>
              <a:off x="2451100" y="1816154"/>
              <a:ext cx="1243013" cy="1050925"/>
            </a:xfrm>
            <a:custGeom>
              <a:avLst/>
              <a:gdLst>
                <a:gd name="T0" fmla="*/ 105843 w 1783"/>
                <a:gd name="T1" fmla="*/ 233127 h 1301"/>
                <a:gd name="T2" fmla="*/ 127028 w 1783"/>
                <a:gd name="T3" fmla="*/ 186501 h 1301"/>
                <a:gd name="T4" fmla="*/ 84686 w 1783"/>
                <a:gd name="T5" fmla="*/ 186501 h 1301"/>
                <a:gd name="T6" fmla="*/ 190529 w 1783"/>
                <a:gd name="T7" fmla="*/ 93251 h 1301"/>
                <a:gd name="T8" fmla="*/ 275214 w 1783"/>
                <a:gd name="T9" fmla="*/ 93251 h 1301"/>
                <a:gd name="T10" fmla="*/ 338742 w 1783"/>
                <a:gd name="T11" fmla="*/ 139876 h 1301"/>
                <a:gd name="T12" fmla="*/ 338742 w 1783"/>
                <a:gd name="T13" fmla="*/ 93251 h 1301"/>
                <a:gd name="T14" fmla="*/ 444584 w 1783"/>
                <a:gd name="T15" fmla="*/ 93251 h 1301"/>
                <a:gd name="T16" fmla="*/ 508113 w 1783"/>
                <a:gd name="T17" fmla="*/ 93251 h 1301"/>
                <a:gd name="T18" fmla="*/ 423427 w 1783"/>
                <a:gd name="T19" fmla="*/ 46625 h 1301"/>
                <a:gd name="T20" fmla="*/ 529270 w 1783"/>
                <a:gd name="T21" fmla="*/ 46625 h 1301"/>
                <a:gd name="T22" fmla="*/ 508113 w 1783"/>
                <a:gd name="T23" fmla="*/ 46625 h 1301"/>
                <a:gd name="T24" fmla="*/ 719798 w 1783"/>
                <a:gd name="T25" fmla="*/ 46625 h 1301"/>
                <a:gd name="T26" fmla="*/ 740984 w 1783"/>
                <a:gd name="T27" fmla="*/ 46625 h 1301"/>
                <a:gd name="T28" fmla="*/ 804484 w 1783"/>
                <a:gd name="T29" fmla="*/ 93251 h 1301"/>
                <a:gd name="T30" fmla="*/ 613955 w 1783"/>
                <a:gd name="T31" fmla="*/ 93251 h 1301"/>
                <a:gd name="T32" fmla="*/ 719798 w 1783"/>
                <a:gd name="T33" fmla="*/ 139876 h 1301"/>
                <a:gd name="T34" fmla="*/ 825669 w 1783"/>
                <a:gd name="T35" fmla="*/ 139876 h 1301"/>
                <a:gd name="T36" fmla="*/ 910354 w 1783"/>
                <a:gd name="T37" fmla="*/ 93251 h 1301"/>
                <a:gd name="T38" fmla="*/ 804484 w 1783"/>
                <a:gd name="T39" fmla="*/ 186501 h 1301"/>
                <a:gd name="T40" fmla="*/ 868012 w 1783"/>
                <a:gd name="T41" fmla="*/ 186501 h 1301"/>
                <a:gd name="T42" fmla="*/ 804484 w 1783"/>
                <a:gd name="T43" fmla="*/ 279752 h 1301"/>
                <a:gd name="T44" fmla="*/ 825669 w 1783"/>
                <a:gd name="T45" fmla="*/ 326378 h 1301"/>
                <a:gd name="T46" fmla="*/ 804484 w 1783"/>
                <a:gd name="T47" fmla="*/ 326378 h 1301"/>
                <a:gd name="T48" fmla="*/ 846826 w 1783"/>
                <a:gd name="T49" fmla="*/ 373003 h 1301"/>
                <a:gd name="T50" fmla="*/ 783327 w 1783"/>
                <a:gd name="T51" fmla="*/ 419572 h 1301"/>
                <a:gd name="T52" fmla="*/ 825669 w 1783"/>
                <a:gd name="T53" fmla="*/ 466198 h 1301"/>
                <a:gd name="T54" fmla="*/ 825669 w 1783"/>
                <a:gd name="T55" fmla="*/ 466198 h 1301"/>
                <a:gd name="T56" fmla="*/ 719798 w 1783"/>
                <a:gd name="T57" fmla="*/ 512823 h 1301"/>
                <a:gd name="T58" fmla="*/ 740984 w 1783"/>
                <a:gd name="T59" fmla="*/ 559448 h 1301"/>
                <a:gd name="T60" fmla="*/ 804484 w 1783"/>
                <a:gd name="T61" fmla="*/ 559448 h 1301"/>
                <a:gd name="T62" fmla="*/ 783327 w 1783"/>
                <a:gd name="T63" fmla="*/ 606073 h 1301"/>
                <a:gd name="T64" fmla="*/ 719798 w 1783"/>
                <a:gd name="T65" fmla="*/ 559448 h 1301"/>
                <a:gd name="T66" fmla="*/ 740984 w 1783"/>
                <a:gd name="T67" fmla="*/ 606073 h 1301"/>
                <a:gd name="T68" fmla="*/ 740984 w 1783"/>
                <a:gd name="T69" fmla="*/ 699324 h 1301"/>
                <a:gd name="T70" fmla="*/ 635113 w 1783"/>
                <a:gd name="T71" fmla="*/ 699324 h 1301"/>
                <a:gd name="T72" fmla="*/ 571612 w 1783"/>
                <a:gd name="T73" fmla="*/ 792575 h 1301"/>
                <a:gd name="T74" fmla="*/ 550427 w 1783"/>
                <a:gd name="T75" fmla="*/ 745949 h 1301"/>
                <a:gd name="T76" fmla="*/ 486928 w 1783"/>
                <a:gd name="T77" fmla="*/ 792575 h 1301"/>
                <a:gd name="T78" fmla="*/ 486928 w 1783"/>
                <a:gd name="T79" fmla="*/ 839200 h 1301"/>
                <a:gd name="T80" fmla="*/ 486928 w 1783"/>
                <a:gd name="T81" fmla="*/ 885826 h 1301"/>
                <a:gd name="T82" fmla="*/ 465770 w 1783"/>
                <a:gd name="T83" fmla="*/ 979077 h 1301"/>
                <a:gd name="T84" fmla="*/ 381085 w 1783"/>
                <a:gd name="T85" fmla="*/ 932451 h 1301"/>
                <a:gd name="T86" fmla="*/ 381085 w 1783"/>
                <a:gd name="T87" fmla="*/ 932451 h 1301"/>
                <a:gd name="T88" fmla="*/ 338742 w 1783"/>
                <a:gd name="T89" fmla="*/ 839200 h 1301"/>
                <a:gd name="T90" fmla="*/ 338742 w 1783"/>
                <a:gd name="T91" fmla="*/ 792575 h 1301"/>
                <a:gd name="T92" fmla="*/ 317557 w 1783"/>
                <a:gd name="T93" fmla="*/ 699324 h 1301"/>
                <a:gd name="T94" fmla="*/ 317557 w 1783"/>
                <a:gd name="T95" fmla="*/ 699324 h 1301"/>
                <a:gd name="T96" fmla="*/ 317557 w 1783"/>
                <a:gd name="T97" fmla="*/ 606073 h 1301"/>
                <a:gd name="T98" fmla="*/ 338742 w 1783"/>
                <a:gd name="T99" fmla="*/ 606073 h 1301"/>
                <a:gd name="T100" fmla="*/ 338742 w 1783"/>
                <a:gd name="T101" fmla="*/ 559448 h 1301"/>
                <a:gd name="T102" fmla="*/ 296399 w 1783"/>
                <a:gd name="T103" fmla="*/ 559448 h 1301"/>
                <a:gd name="T104" fmla="*/ 275214 w 1783"/>
                <a:gd name="T105" fmla="*/ 559448 h 1301"/>
                <a:gd name="T106" fmla="*/ 254056 w 1783"/>
                <a:gd name="T107" fmla="*/ 466198 h 1301"/>
                <a:gd name="T108" fmla="*/ 190529 w 1783"/>
                <a:gd name="T109" fmla="*/ 373003 h 1301"/>
                <a:gd name="T110" fmla="*/ 105843 w 1783"/>
                <a:gd name="T111" fmla="*/ 373003 h 1301"/>
                <a:gd name="T112" fmla="*/ 21157 w 1783"/>
                <a:gd name="T113" fmla="*/ 326378 h 1301"/>
                <a:gd name="T114" fmla="*/ 105843 w 1783"/>
                <a:gd name="T115" fmla="*/ 326378 h 13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83"/>
                <a:gd name="T175" fmla="*/ 0 h 1301"/>
                <a:gd name="T176" fmla="*/ 1783 w 1783"/>
                <a:gd name="T177" fmla="*/ 1301 h 13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83" h="1301">
                  <a:moveTo>
                    <a:pt x="0" y="366"/>
                  </a:moveTo>
                  <a:lnTo>
                    <a:pt x="10" y="347"/>
                  </a:lnTo>
                  <a:lnTo>
                    <a:pt x="124" y="308"/>
                  </a:lnTo>
                  <a:lnTo>
                    <a:pt x="199" y="308"/>
                  </a:lnTo>
                  <a:lnTo>
                    <a:pt x="240" y="280"/>
                  </a:lnTo>
                  <a:lnTo>
                    <a:pt x="228" y="270"/>
                  </a:lnTo>
                  <a:lnTo>
                    <a:pt x="253" y="260"/>
                  </a:lnTo>
                  <a:lnTo>
                    <a:pt x="232" y="253"/>
                  </a:lnTo>
                  <a:lnTo>
                    <a:pt x="271" y="242"/>
                  </a:lnTo>
                  <a:lnTo>
                    <a:pt x="257" y="232"/>
                  </a:lnTo>
                  <a:lnTo>
                    <a:pt x="205" y="250"/>
                  </a:lnTo>
                  <a:lnTo>
                    <a:pt x="154" y="226"/>
                  </a:lnTo>
                  <a:lnTo>
                    <a:pt x="221" y="211"/>
                  </a:lnTo>
                  <a:lnTo>
                    <a:pt x="256" y="170"/>
                  </a:lnTo>
                  <a:lnTo>
                    <a:pt x="335" y="168"/>
                  </a:lnTo>
                  <a:lnTo>
                    <a:pt x="331" y="123"/>
                  </a:lnTo>
                  <a:lnTo>
                    <a:pt x="390" y="123"/>
                  </a:lnTo>
                  <a:lnTo>
                    <a:pt x="451" y="154"/>
                  </a:lnTo>
                  <a:lnTo>
                    <a:pt x="381" y="113"/>
                  </a:lnTo>
                  <a:lnTo>
                    <a:pt x="514" y="85"/>
                  </a:lnTo>
                  <a:lnTo>
                    <a:pt x="548" y="105"/>
                  </a:lnTo>
                  <a:lnTo>
                    <a:pt x="552" y="144"/>
                  </a:lnTo>
                  <a:lnTo>
                    <a:pt x="569" y="110"/>
                  </a:lnTo>
                  <a:lnTo>
                    <a:pt x="655" y="136"/>
                  </a:lnTo>
                  <a:lnTo>
                    <a:pt x="625" y="116"/>
                  </a:lnTo>
                  <a:lnTo>
                    <a:pt x="668" y="119"/>
                  </a:lnTo>
                  <a:lnTo>
                    <a:pt x="632" y="96"/>
                  </a:lnTo>
                  <a:lnTo>
                    <a:pt x="620" y="79"/>
                  </a:lnTo>
                  <a:lnTo>
                    <a:pt x="640" y="75"/>
                  </a:lnTo>
                  <a:lnTo>
                    <a:pt x="812" y="129"/>
                  </a:lnTo>
                  <a:lnTo>
                    <a:pt x="800" y="110"/>
                  </a:lnTo>
                  <a:lnTo>
                    <a:pt x="836" y="108"/>
                  </a:lnTo>
                  <a:lnTo>
                    <a:pt x="812" y="93"/>
                  </a:lnTo>
                  <a:lnTo>
                    <a:pt x="869" y="96"/>
                  </a:lnTo>
                  <a:lnTo>
                    <a:pt x="778" y="57"/>
                  </a:lnTo>
                  <a:lnTo>
                    <a:pt x="944" y="79"/>
                  </a:lnTo>
                  <a:lnTo>
                    <a:pt x="907" y="55"/>
                  </a:lnTo>
                  <a:lnTo>
                    <a:pt x="809" y="52"/>
                  </a:lnTo>
                  <a:lnTo>
                    <a:pt x="842" y="50"/>
                  </a:lnTo>
                  <a:lnTo>
                    <a:pt x="781" y="30"/>
                  </a:lnTo>
                  <a:lnTo>
                    <a:pt x="853" y="35"/>
                  </a:lnTo>
                  <a:lnTo>
                    <a:pt x="824" y="25"/>
                  </a:lnTo>
                  <a:lnTo>
                    <a:pt x="855" y="20"/>
                  </a:lnTo>
                  <a:lnTo>
                    <a:pt x="978" y="57"/>
                  </a:lnTo>
                  <a:lnTo>
                    <a:pt x="965" y="42"/>
                  </a:lnTo>
                  <a:lnTo>
                    <a:pt x="1019" y="30"/>
                  </a:lnTo>
                  <a:lnTo>
                    <a:pt x="972" y="25"/>
                  </a:lnTo>
                  <a:lnTo>
                    <a:pt x="971" y="8"/>
                  </a:lnTo>
                  <a:lnTo>
                    <a:pt x="1002" y="0"/>
                  </a:lnTo>
                  <a:lnTo>
                    <a:pt x="1330" y="10"/>
                  </a:lnTo>
                  <a:lnTo>
                    <a:pt x="1354" y="20"/>
                  </a:lnTo>
                  <a:lnTo>
                    <a:pt x="1345" y="25"/>
                  </a:lnTo>
                  <a:lnTo>
                    <a:pt x="1124" y="28"/>
                  </a:lnTo>
                  <a:lnTo>
                    <a:pt x="1149" y="40"/>
                  </a:lnTo>
                  <a:lnTo>
                    <a:pt x="1063" y="50"/>
                  </a:lnTo>
                  <a:lnTo>
                    <a:pt x="1376" y="30"/>
                  </a:lnTo>
                  <a:lnTo>
                    <a:pt x="1386" y="47"/>
                  </a:lnTo>
                  <a:lnTo>
                    <a:pt x="1345" y="58"/>
                  </a:lnTo>
                  <a:lnTo>
                    <a:pt x="1417" y="51"/>
                  </a:lnTo>
                  <a:lnTo>
                    <a:pt x="1499" y="71"/>
                  </a:lnTo>
                  <a:lnTo>
                    <a:pt x="1376" y="105"/>
                  </a:lnTo>
                  <a:lnTo>
                    <a:pt x="1176" y="102"/>
                  </a:lnTo>
                  <a:lnTo>
                    <a:pt x="1224" y="108"/>
                  </a:lnTo>
                  <a:lnTo>
                    <a:pt x="1141" y="123"/>
                  </a:lnTo>
                  <a:lnTo>
                    <a:pt x="1141" y="140"/>
                  </a:lnTo>
                  <a:lnTo>
                    <a:pt x="1357" y="113"/>
                  </a:lnTo>
                  <a:lnTo>
                    <a:pt x="1377" y="123"/>
                  </a:lnTo>
                  <a:lnTo>
                    <a:pt x="1330" y="150"/>
                  </a:lnTo>
                  <a:lnTo>
                    <a:pt x="1472" y="108"/>
                  </a:lnTo>
                  <a:lnTo>
                    <a:pt x="1479" y="149"/>
                  </a:lnTo>
                  <a:lnTo>
                    <a:pt x="1410" y="218"/>
                  </a:lnTo>
                  <a:lnTo>
                    <a:pt x="1543" y="139"/>
                  </a:lnTo>
                  <a:lnTo>
                    <a:pt x="1543" y="150"/>
                  </a:lnTo>
                  <a:lnTo>
                    <a:pt x="1606" y="149"/>
                  </a:lnTo>
                  <a:lnTo>
                    <a:pt x="1626" y="123"/>
                  </a:lnTo>
                  <a:lnTo>
                    <a:pt x="1696" y="119"/>
                  </a:lnTo>
                  <a:lnTo>
                    <a:pt x="1783" y="143"/>
                  </a:lnTo>
                  <a:lnTo>
                    <a:pt x="1698" y="177"/>
                  </a:lnTo>
                  <a:lnTo>
                    <a:pt x="1704" y="191"/>
                  </a:lnTo>
                  <a:lnTo>
                    <a:pt x="1510" y="211"/>
                  </a:lnTo>
                  <a:lnTo>
                    <a:pt x="1666" y="214"/>
                  </a:lnTo>
                  <a:lnTo>
                    <a:pt x="1538" y="243"/>
                  </a:lnTo>
                  <a:lnTo>
                    <a:pt x="1546" y="265"/>
                  </a:lnTo>
                  <a:lnTo>
                    <a:pt x="1630" y="243"/>
                  </a:lnTo>
                  <a:lnTo>
                    <a:pt x="1570" y="270"/>
                  </a:lnTo>
                  <a:lnTo>
                    <a:pt x="1561" y="306"/>
                  </a:lnTo>
                  <a:lnTo>
                    <a:pt x="1582" y="297"/>
                  </a:lnTo>
                  <a:lnTo>
                    <a:pt x="1523" y="328"/>
                  </a:lnTo>
                  <a:lnTo>
                    <a:pt x="1502" y="395"/>
                  </a:lnTo>
                  <a:lnTo>
                    <a:pt x="1533" y="381"/>
                  </a:lnTo>
                  <a:lnTo>
                    <a:pt x="1578" y="395"/>
                  </a:lnTo>
                  <a:lnTo>
                    <a:pt x="1537" y="395"/>
                  </a:lnTo>
                  <a:lnTo>
                    <a:pt x="1537" y="413"/>
                  </a:lnTo>
                  <a:lnTo>
                    <a:pt x="1605" y="423"/>
                  </a:lnTo>
                  <a:lnTo>
                    <a:pt x="1606" y="447"/>
                  </a:lnTo>
                  <a:lnTo>
                    <a:pt x="1505" y="441"/>
                  </a:lnTo>
                  <a:lnTo>
                    <a:pt x="1533" y="453"/>
                  </a:lnTo>
                  <a:lnTo>
                    <a:pt x="1476" y="460"/>
                  </a:lnTo>
                  <a:lnTo>
                    <a:pt x="1505" y="487"/>
                  </a:lnTo>
                  <a:lnTo>
                    <a:pt x="1557" y="488"/>
                  </a:lnTo>
                  <a:lnTo>
                    <a:pt x="1526" y="504"/>
                  </a:lnTo>
                  <a:lnTo>
                    <a:pt x="1567" y="518"/>
                  </a:lnTo>
                  <a:lnTo>
                    <a:pt x="1565" y="552"/>
                  </a:lnTo>
                  <a:lnTo>
                    <a:pt x="1490" y="532"/>
                  </a:lnTo>
                  <a:lnTo>
                    <a:pt x="1536" y="549"/>
                  </a:lnTo>
                  <a:lnTo>
                    <a:pt x="1507" y="560"/>
                  </a:lnTo>
                  <a:lnTo>
                    <a:pt x="1533" y="559"/>
                  </a:lnTo>
                  <a:lnTo>
                    <a:pt x="1526" y="580"/>
                  </a:lnTo>
                  <a:lnTo>
                    <a:pt x="1581" y="591"/>
                  </a:lnTo>
                  <a:lnTo>
                    <a:pt x="1495" y="586"/>
                  </a:lnTo>
                  <a:lnTo>
                    <a:pt x="1479" y="597"/>
                  </a:lnTo>
                  <a:lnTo>
                    <a:pt x="1543" y="624"/>
                  </a:lnTo>
                  <a:lnTo>
                    <a:pt x="1536" y="646"/>
                  </a:lnTo>
                  <a:lnTo>
                    <a:pt x="1482" y="659"/>
                  </a:lnTo>
                  <a:lnTo>
                    <a:pt x="1431" y="628"/>
                  </a:lnTo>
                  <a:lnTo>
                    <a:pt x="1352" y="656"/>
                  </a:lnTo>
                  <a:lnTo>
                    <a:pt x="1407" y="672"/>
                  </a:lnTo>
                  <a:lnTo>
                    <a:pt x="1354" y="688"/>
                  </a:lnTo>
                  <a:lnTo>
                    <a:pt x="1412" y="690"/>
                  </a:lnTo>
                  <a:lnTo>
                    <a:pt x="1393" y="723"/>
                  </a:lnTo>
                  <a:lnTo>
                    <a:pt x="1417" y="703"/>
                  </a:lnTo>
                  <a:lnTo>
                    <a:pt x="1479" y="730"/>
                  </a:lnTo>
                  <a:lnTo>
                    <a:pt x="1461" y="753"/>
                  </a:lnTo>
                  <a:lnTo>
                    <a:pt x="1495" y="743"/>
                  </a:lnTo>
                  <a:lnTo>
                    <a:pt x="1479" y="767"/>
                  </a:lnTo>
                  <a:lnTo>
                    <a:pt x="1502" y="755"/>
                  </a:lnTo>
                  <a:lnTo>
                    <a:pt x="1506" y="811"/>
                  </a:lnTo>
                  <a:lnTo>
                    <a:pt x="1479" y="791"/>
                  </a:lnTo>
                  <a:lnTo>
                    <a:pt x="1479" y="811"/>
                  </a:lnTo>
                  <a:lnTo>
                    <a:pt x="1451" y="809"/>
                  </a:lnTo>
                  <a:lnTo>
                    <a:pt x="1417" y="764"/>
                  </a:lnTo>
                  <a:lnTo>
                    <a:pt x="1332" y="740"/>
                  </a:lnTo>
                  <a:lnTo>
                    <a:pt x="1391" y="768"/>
                  </a:lnTo>
                  <a:lnTo>
                    <a:pt x="1312" y="784"/>
                  </a:lnTo>
                  <a:lnTo>
                    <a:pt x="1291" y="811"/>
                  </a:lnTo>
                  <a:lnTo>
                    <a:pt x="1363" y="818"/>
                  </a:lnTo>
                  <a:lnTo>
                    <a:pt x="1301" y="833"/>
                  </a:lnTo>
                  <a:lnTo>
                    <a:pt x="1394" y="813"/>
                  </a:lnTo>
                  <a:lnTo>
                    <a:pt x="1485" y="837"/>
                  </a:lnTo>
                  <a:lnTo>
                    <a:pt x="1367" y="903"/>
                  </a:lnTo>
                  <a:lnTo>
                    <a:pt x="1254" y="929"/>
                  </a:lnTo>
                  <a:lnTo>
                    <a:pt x="1213" y="931"/>
                  </a:lnTo>
                  <a:lnTo>
                    <a:pt x="1186" y="904"/>
                  </a:lnTo>
                  <a:lnTo>
                    <a:pt x="1199" y="931"/>
                  </a:lnTo>
                  <a:lnTo>
                    <a:pt x="1166" y="948"/>
                  </a:lnTo>
                  <a:lnTo>
                    <a:pt x="1124" y="1017"/>
                  </a:lnTo>
                  <a:lnTo>
                    <a:pt x="1090" y="1016"/>
                  </a:lnTo>
                  <a:lnTo>
                    <a:pt x="1081" y="1037"/>
                  </a:lnTo>
                  <a:lnTo>
                    <a:pt x="1047" y="1041"/>
                  </a:lnTo>
                  <a:lnTo>
                    <a:pt x="1030" y="1033"/>
                  </a:lnTo>
                  <a:lnTo>
                    <a:pt x="1053" y="1019"/>
                  </a:lnTo>
                  <a:lnTo>
                    <a:pt x="1029" y="1016"/>
                  </a:lnTo>
                  <a:lnTo>
                    <a:pt x="1018" y="1051"/>
                  </a:lnTo>
                  <a:lnTo>
                    <a:pt x="964" y="1054"/>
                  </a:lnTo>
                  <a:lnTo>
                    <a:pt x="965" y="1082"/>
                  </a:lnTo>
                  <a:lnTo>
                    <a:pt x="931" y="1085"/>
                  </a:lnTo>
                  <a:lnTo>
                    <a:pt x="961" y="1109"/>
                  </a:lnTo>
                  <a:lnTo>
                    <a:pt x="923" y="1113"/>
                  </a:lnTo>
                  <a:lnTo>
                    <a:pt x="951" y="1137"/>
                  </a:lnTo>
                  <a:lnTo>
                    <a:pt x="924" y="1137"/>
                  </a:lnTo>
                  <a:lnTo>
                    <a:pt x="945" y="1144"/>
                  </a:lnTo>
                  <a:lnTo>
                    <a:pt x="924" y="1173"/>
                  </a:lnTo>
                  <a:lnTo>
                    <a:pt x="907" y="1167"/>
                  </a:lnTo>
                  <a:lnTo>
                    <a:pt x="923" y="1178"/>
                  </a:lnTo>
                  <a:lnTo>
                    <a:pt x="884" y="1191"/>
                  </a:lnTo>
                  <a:lnTo>
                    <a:pt x="907" y="1229"/>
                  </a:lnTo>
                  <a:lnTo>
                    <a:pt x="884" y="1282"/>
                  </a:lnTo>
                  <a:lnTo>
                    <a:pt x="859" y="1283"/>
                  </a:lnTo>
                  <a:lnTo>
                    <a:pt x="880" y="1301"/>
                  </a:lnTo>
                  <a:lnTo>
                    <a:pt x="819" y="1301"/>
                  </a:lnTo>
                  <a:lnTo>
                    <a:pt x="812" y="1266"/>
                  </a:lnTo>
                  <a:lnTo>
                    <a:pt x="729" y="1272"/>
                  </a:lnTo>
                  <a:lnTo>
                    <a:pt x="747" y="1260"/>
                  </a:lnTo>
                  <a:lnTo>
                    <a:pt x="703" y="1246"/>
                  </a:lnTo>
                  <a:lnTo>
                    <a:pt x="726" y="1241"/>
                  </a:lnTo>
                  <a:lnTo>
                    <a:pt x="695" y="1241"/>
                  </a:lnTo>
                  <a:lnTo>
                    <a:pt x="705" y="1214"/>
                  </a:lnTo>
                  <a:lnTo>
                    <a:pt x="688" y="1218"/>
                  </a:lnTo>
                  <a:lnTo>
                    <a:pt x="632" y="1144"/>
                  </a:lnTo>
                  <a:lnTo>
                    <a:pt x="632" y="1122"/>
                  </a:lnTo>
                  <a:lnTo>
                    <a:pt x="674" y="1096"/>
                  </a:lnTo>
                  <a:lnTo>
                    <a:pt x="655" y="1091"/>
                  </a:lnTo>
                  <a:lnTo>
                    <a:pt x="614" y="1118"/>
                  </a:lnTo>
                  <a:lnTo>
                    <a:pt x="614" y="1062"/>
                  </a:lnTo>
                  <a:lnTo>
                    <a:pt x="574" y="1033"/>
                  </a:lnTo>
                  <a:lnTo>
                    <a:pt x="586" y="989"/>
                  </a:lnTo>
                  <a:lnTo>
                    <a:pt x="562" y="972"/>
                  </a:lnTo>
                  <a:lnTo>
                    <a:pt x="594" y="934"/>
                  </a:lnTo>
                  <a:lnTo>
                    <a:pt x="574" y="929"/>
                  </a:lnTo>
                  <a:lnTo>
                    <a:pt x="647" y="929"/>
                  </a:lnTo>
                  <a:lnTo>
                    <a:pt x="638" y="915"/>
                  </a:lnTo>
                  <a:lnTo>
                    <a:pt x="591" y="917"/>
                  </a:lnTo>
                  <a:lnTo>
                    <a:pt x="662" y="883"/>
                  </a:lnTo>
                  <a:lnTo>
                    <a:pt x="647" y="870"/>
                  </a:lnTo>
                  <a:lnTo>
                    <a:pt x="662" y="833"/>
                  </a:lnTo>
                  <a:lnTo>
                    <a:pt x="604" y="832"/>
                  </a:lnTo>
                  <a:lnTo>
                    <a:pt x="538" y="801"/>
                  </a:lnTo>
                  <a:lnTo>
                    <a:pt x="655" y="818"/>
                  </a:lnTo>
                  <a:lnTo>
                    <a:pt x="635" y="804"/>
                  </a:lnTo>
                  <a:lnTo>
                    <a:pt x="655" y="798"/>
                  </a:lnTo>
                  <a:lnTo>
                    <a:pt x="610" y="775"/>
                  </a:lnTo>
                  <a:lnTo>
                    <a:pt x="625" y="764"/>
                  </a:lnTo>
                  <a:lnTo>
                    <a:pt x="601" y="772"/>
                  </a:lnTo>
                  <a:lnTo>
                    <a:pt x="617" y="757"/>
                  </a:lnTo>
                  <a:lnTo>
                    <a:pt x="587" y="758"/>
                  </a:lnTo>
                  <a:lnTo>
                    <a:pt x="620" y="746"/>
                  </a:lnTo>
                  <a:lnTo>
                    <a:pt x="569" y="727"/>
                  </a:lnTo>
                  <a:lnTo>
                    <a:pt x="557" y="757"/>
                  </a:lnTo>
                  <a:lnTo>
                    <a:pt x="514" y="758"/>
                  </a:lnTo>
                  <a:lnTo>
                    <a:pt x="506" y="746"/>
                  </a:lnTo>
                  <a:lnTo>
                    <a:pt x="535" y="727"/>
                  </a:lnTo>
                  <a:lnTo>
                    <a:pt x="511" y="727"/>
                  </a:lnTo>
                  <a:lnTo>
                    <a:pt x="538" y="680"/>
                  </a:lnTo>
                  <a:lnTo>
                    <a:pt x="509" y="671"/>
                  </a:lnTo>
                  <a:lnTo>
                    <a:pt x="523" y="649"/>
                  </a:lnTo>
                  <a:lnTo>
                    <a:pt x="474" y="590"/>
                  </a:lnTo>
                  <a:lnTo>
                    <a:pt x="491" y="588"/>
                  </a:lnTo>
                  <a:lnTo>
                    <a:pt x="426" y="536"/>
                  </a:lnTo>
                  <a:lnTo>
                    <a:pt x="426" y="518"/>
                  </a:lnTo>
                  <a:lnTo>
                    <a:pt x="354" y="492"/>
                  </a:lnTo>
                  <a:lnTo>
                    <a:pt x="287" y="478"/>
                  </a:lnTo>
                  <a:lnTo>
                    <a:pt x="226" y="502"/>
                  </a:lnTo>
                  <a:lnTo>
                    <a:pt x="178" y="487"/>
                  </a:lnTo>
                  <a:lnTo>
                    <a:pt x="195" y="506"/>
                  </a:lnTo>
                  <a:lnTo>
                    <a:pt x="143" y="497"/>
                  </a:lnTo>
                  <a:lnTo>
                    <a:pt x="99" y="477"/>
                  </a:lnTo>
                  <a:lnTo>
                    <a:pt x="143" y="460"/>
                  </a:lnTo>
                  <a:lnTo>
                    <a:pt x="44" y="441"/>
                  </a:lnTo>
                  <a:lnTo>
                    <a:pt x="80" y="424"/>
                  </a:lnTo>
                  <a:lnTo>
                    <a:pt x="199" y="430"/>
                  </a:lnTo>
                  <a:lnTo>
                    <a:pt x="213" y="424"/>
                  </a:lnTo>
                  <a:lnTo>
                    <a:pt x="194" y="412"/>
                  </a:lnTo>
                  <a:lnTo>
                    <a:pt x="212" y="403"/>
                  </a:lnTo>
                  <a:lnTo>
                    <a:pt x="106" y="410"/>
                  </a:lnTo>
                  <a:lnTo>
                    <a:pt x="0" y="366"/>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9" name="Freeform 343">
              <a:extLst>
                <a:ext uri="{FF2B5EF4-FFF2-40B4-BE49-F238E27FC236}">
                  <a16:creationId xmlns:a16="http://schemas.microsoft.com/office/drawing/2014/main" id="{AED4BACF-059F-4D23-8C48-EB05B4A558CB}"/>
                </a:ext>
              </a:extLst>
            </p:cNvPr>
            <p:cNvSpPr>
              <a:spLocks noChangeAspect="1"/>
            </p:cNvSpPr>
            <p:nvPr/>
          </p:nvSpPr>
          <p:spPr bwMode="auto">
            <a:xfrm>
              <a:off x="3443288" y="2630541"/>
              <a:ext cx="225425" cy="117475"/>
            </a:xfrm>
            <a:custGeom>
              <a:avLst/>
              <a:gdLst>
                <a:gd name="T0" fmla="*/ 0 w 325"/>
                <a:gd name="T1" fmla="*/ 45202 h 147"/>
                <a:gd name="T2" fmla="*/ 20496 w 325"/>
                <a:gd name="T3" fmla="*/ 45202 h 147"/>
                <a:gd name="T4" fmla="*/ 20496 w 325"/>
                <a:gd name="T5" fmla="*/ 45202 h 147"/>
                <a:gd name="T6" fmla="*/ 20496 w 325"/>
                <a:gd name="T7" fmla="*/ 45202 h 147"/>
                <a:gd name="T8" fmla="*/ 20496 w 325"/>
                <a:gd name="T9" fmla="*/ 45202 h 147"/>
                <a:gd name="T10" fmla="*/ 40991 w 325"/>
                <a:gd name="T11" fmla="*/ 45202 h 147"/>
                <a:gd name="T12" fmla="*/ 20496 w 325"/>
                <a:gd name="T13" fmla="*/ 45202 h 147"/>
                <a:gd name="T14" fmla="*/ 40991 w 325"/>
                <a:gd name="T15" fmla="*/ 45202 h 147"/>
                <a:gd name="T16" fmla="*/ 40991 w 325"/>
                <a:gd name="T17" fmla="*/ 45202 h 147"/>
                <a:gd name="T18" fmla="*/ 61486 w 325"/>
                <a:gd name="T19" fmla="*/ 45202 h 147"/>
                <a:gd name="T20" fmla="*/ 61486 w 325"/>
                <a:gd name="T21" fmla="*/ 45202 h 147"/>
                <a:gd name="T22" fmla="*/ 81955 w 325"/>
                <a:gd name="T23" fmla="*/ 45202 h 147"/>
                <a:gd name="T24" fmla="*/ 102450 w 325"/>
                <a:gd name="T25" fmla="*/ 45202 h 147"/>
                <a:gd name="T26" fmla="*/ 102450 w 325"/>
                <a:gd name="T27" fmla="*/ 45202 h 147"/>
                <a:gd name="T28" fmla="*/ 122946 w 325"/>
                <a:gd name="T29" fmla="*/ 45202 h 147"/>
                <a:gd name="T30" fmla="*/ 122946 w 325"/>
                <a:gd name="T31" fmla="*/ 0 h 147"/>
                <a:gd name="T32" fmla="*/ 122946 w 325"/>
                <a:gd name="T33" fmla="*/ 45202 h 147"/>
                <a:gd name="T34" fmla="*/ 143441 w 325"/>
                <a:gd name="T35" fmla="*/ 45202 h 147"/>
                <a:gd name="T36" fmla="*/ 122946 w 325"/>
                <a:gd name="T37" fmla="*/ 45202 h 147"/>
                <a:gd name="T38" fmla="*/ 163937 w 325"/>
                <a:gd name="T39" fmla="*/ 90405 h 147"/>
                <a:gd name="T40" fmla="*/ 143441 w 325"/>
                <a:gd name="T41" fmla="*/ 90405 h 147"/>
                <a:gd name="T42" fmla="*/ 81955 w 325"/>
                <a:gd name="T43" fmla="*/ 135608 h 147"/>
                <a:gd name="T44" fmla="*/ 40991 w 325"/>
                <a:gd name="T45" fmla="*/ 90405 h 147"/>
                <a:gd name="T46" fmla="*/ 40991 w 325"/>
                <a:gd name="T47" fmla="*/ 90405 h 147"/>
                <a:gd name="T48" fmla="*/ 20496 w 325"/>
                <a:gd name="T49" fmla="*/ 90405 h 147"/>
                <a:gd name="T50" fmla="*/ 40991 w 325"/>
                <a:gd name="T51" fmla="*/ 90405 h 147"/>
                <a:gd name="T52" fmla="*/ 40991 w 325"/>
                <a:gd name="T53" fmla="*/ 45202 h 147"/>
                <a:gd name="T54" fmla="*/ 40991 w 325"/>
                <a:gd name="T55" fmla="*/ 45202 h 147"/>
                <a:gd name="T56" fmla="*/ 0 w 325"/>
                <a:gd name="T57" fmla="*/ 45202 h 1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5"/>
                <a:gd name="T88" fmla="*/ 0 h 147"/>
                <a:gd name="T89" fmla="*/ 325 w 325"/>
                <a:gd name="T90" fmla="*/ 147 h 1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5" h="147">
                  <a:moveTo>
                    <a:pt x="0" y="52"/>
                  </a:moveTo>
                  <a:lnTo>
                    <a:pt x="22" y="45"/>
                  </a:lnTo>
                  <a:lnTo>
                    <a:pt x="10" y="32"/>
                  </a:lnTo>
                  <a:lnTo>
                    <a:pt x="39" y="41"/>
                  </a:lnTo>
                  <a:lnTo>
                    <a:pt x="24" y="17"/>
                  </a:lnTo>
                  <a:lnTo>
                    <a:pt x="57" y="31"/>
                  </a:lnTo>
                  <a:lnTo>
                    <a:pt x="40" y="1"/>
                  </a:lnTo>
                  <a:lnTo>
                    <a:pt x="92" y="24"/>
                  </a:lnTo>
                  <a:lnTo>
                    <a:pt x="95" y="62"/>
                  </a:lnTo>
                  <a:lnTo>
                    <a:pt x="121" y="19"/>
                  </a:lnTo>
                  <a:lnTo>
                    <a:pt x="148" y="35"/>
                  </a:lnTo>
                  <a:lnTo>
                    <a:pt x="169" y="15"/>
                  </a:lnTo>
                  <a:lnTo>
                    <a:pt x="187" y="42"/>
                  </a:lnTo>
                  <a:lnTo>
                    <a:pt x="183" y="17"/>
                  </a:lnTo>
                  <a:lnTo>
                    <a:pt x="235" y="17"/>
                  </a:lnTo>
                  <a:lnTo>
                    <a:pt x="244" y="0"/>
                  </a:lnTo>
                  <a:lnTo>
                    <a:pt x="265" y="15"/>
                  </a:lnTo>
                  <a:lnTo>
                    <a:pt x="295" y="8"/>
                  </a:lnTo>
                  <a:lnTo>
                    <a:pt x="274" y="19"/>
                  </a:lnTo>
                  <a:lnTo>
                    <a:pt x="325" y="66"/>
                  </a:lnTo>
                  <a:lnTo>
                    <a:pt x="282" y="107"/>
                  </a:lnTo>
                  <a:lnTo>
                    <a:pt x="162" y="147"/>
                  </a:lnTo>
                  <a:lnTo>
                    <a:pt x="56" y="128"/>
                  </a:lnTo>
                  <a:lnTo>
                    <a:pt x="80" y="90"/>
                  </a:lnTo>
                  <a:lnTo>
                    <a:pt x="17" y="77"/>
                  </a:lnTo>
                  <a:lnTo>
                    <a:pt x="80" y="73"/>
                  </a:lnTo>
                  <a:lnTo>
                    <a:pt x="57" y="63"/>
                  </a:lnTo>
                  <a:lnTo>
                    <a:pt x="80" y="52"/>
                  </a:lnTo>
                  <a:lnTo>
                    <a:pt x="0" y="52"/>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0" name="Freeform 357">
              <a:extLst>
                <a:ext uri="{FF2B5EF4-FFF2-40B4-BE49-F238E27FC236}">
                  <a16:creationId xmlns:a16="http://schemas.microsoft.com/office/drawing/2014/main" id="{5F64EC5F-F662-41E2-82BF-2EEC24FE5F99}"/>
                </a:ext>
              </a:extLst>
            </p:cNvPr>
            <p:cNvSpPr>
              <a:spLocks noChangeAspect="1"/>
            </p:cNvSpPr>
            <p:nvPr/>
          </p:nvSpPr>
          <p:spPr bwMode="auto">
            <a:xfrm>
              <a:off x="4083050" y="3284591"/>
              <a:ext cx="239713" cy="261937"/>
            </a:xfrm>
            <a:custGeom>
              <a:avLst/>
              <a:gdLst>
                <a:gd name="T0" fmla="*/ 0 w 344"/>
                <a:gd name="T1" fmla="*/ 96947 h 322"/>
                <a:gd name="T2" fmla="*/ 21050 w 344"/>
                <a:gd name="T3" fmla="*/ 48444 h 322"/>
                <a:gd name="T4" fmla="*/ 21050 w 344"/>
                <a:gd name="T5" fmla="*/ 48444 h 322"/>
                <a:gd name="T6" fmla="*/ 42099 w 344"/>
                <a:gd name="T7" fmla="*/ 48444 h 322"/>
                <a:gd name="T8" fmla="*/ 63149 w 344"/>
                <a:gd name="T9" fmla="*/ 48444 h 322"/>
                <a:gd name="T10" fmla="*/ 84199 w 344"/>
                <a:gd name="T11" fmla="*/ 0 h 322"/>
                <a:gd name="T12" fmla="*/ 105248 w 344"/>
                <a:gd name="T13" fmla="*/ 48444 h 322"/>
                <a:gd name="T14" fmla="*/ 105248 w 344"/>
                <a:gd name="T15" fmla="*/ 48444 h 322"/>
                <a:gd name="T16" fmla="*/ 84199 w 344"/>
                <a:gd name="T17" fmla="*/ 48444 h 322"/>
                <a:gd name="T18" fmla="*/ 84199 w 344"/>
                <a:gd name="T19" fmla="*/ 96947 h 322"/>
                <a:gd name="T20" fmla="*/ 126298 w 344"/>
                <a:gd name="T21" fmla="*/ 145391 h 322"/>
                <a:gd name="T22" fmla="*/ 126298 w 344"/>
                <a:gd name="T23" fmla="*/ 145391 h 322"/>
                <a:gd name="T24" fmla="*/ 126298 w 344"/>
                <a:gd name="T25" fmla="*/ 193893 h 322"/>
                <a:gd name="T26" fmla="*/ 189447 w 344"/>
                <a:gd name="T27" fmla="*/ 193893 h 322"/>
                <a:gd name="T28" fmla="*/ 168397 w 344"/>
                <a:gd name="T29" fmla="*/ 193893 h 322"/>
                <a:gd name="T30" fmla="*/ 168397 w 344"/>
                <a:gd name="T31" fmla="*/ 242338 h 322"/>
                <a:gd name="T32" fmla="*/ 126298 w 344"/>
                <a:gd name="T33" fmla="*/ 290841 h 322"/>
                <a:gd name="T34" fmla="*/ 126298 w 344"/>
                <a:gd name="T35" fmla="*/ 193893 h 322"/>
                <a:gd name="T36" fmla="*/ 63149 w 344"/>
                <a:gd name="T37" fmla="*/ 145391 h 322"/>
                <a:gd name="T38" fmla="*/ 63149 w 344"/>
                <a:gd name="T39" fmla="*/ 96947 h 322"/>
                <a:gd name="T40" fmla="*/ 42099 w 344"/>
                <a:gd name="T41" fmla="*/ 96947 h 322"/>
                <a:gd name="T42" fmla="*/ 21050 w 344"/>
                <a:gd name="T43" fmla="*/ 96947 h 322"/>
                <a:gd name="T44" fmla="*/ 0 w 344"/>
                <a:gd name="T45" fmla="*/ 96947 h 3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4"/>
                <a:gd name="T70" fmla="*/ 0 h 322"/>
                <a:gd name="T71" fmla="*/ 344 w 344"/>
                <a:gd name="T72" fmla="*/ 322 h 3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4" h="322">
                  <a:moveTo>
                    <a:pt x="0" y="80"/>
                  </a:moveTo>
                  <a:lnTo>
                    <a:pt x="8" y="42"/>
                  </a:lnTo>
                  <a:lnTo>
                    <a:pt x="49" y="25"/>
                  </a:lnTo>
                  <a:lnTo>
                    <a:pt x="68" y="42"/>
                  </a:lnTo>
                  <a:lnTo>
                    <a:pt x="109" y="8"/>
                  </a:lnTo>
                  <a:lnTo>
                    <a:pt x="153" y="0"/>
                  </a:lnTo>
                  <a:lnTo>
                    <a:pt x="204" y="22"/>
                  </a:lnTo>
                  <a:lnTo>
                    <a:pt x="204" y="56"/>
                  </a:lnTo>
                  <a:lnTo>
                    <a:pt x="164" y="63"/>
                  </a:lnTo>
                  <a:lnTo>
                    <a:pt x="167" y="107"/>
                  </a:lnTo>
                  <a:lnTo>
                    <a:pt x="233" y="179"/>
                  </a:lnTo>
                  <a:lnTo>
                    <a:pt x="274" y="184"/>
                  </a:lnTo>
                  <a:lnTo>
                    <a:pt x="270" y="199"/>
                  </a:lnTo>
                  <a:lnTo>
                    <a:pt x="344" y="247"/>
                  </a:lnTo>
                  <a:lnTo>
                    <a:pt x="293" y="240"/>
                  </a:lnTo>
                  <a:lnTo>
                    <a:pt x="303" y="285"/>
                  </a:lnTo>
                  <a:lnTo>
                    <a:pt x="274" y="322"/>
                  </a:lnTo>
                  <a:lnTo>
                    <a:pt x="260" y="249"/>
                  </a:lnTo>
                  <a:lnTo>
                    <a:pt x="131" y="167"/>
                  </a:lnTo>
                  <a:lnTo>
                    <a:pt x="100" y="114"/>
                  </a:lnTo>
                  <a:lnTo>
                    <a:pt x="59" y="96"/>
                  </a:lnTo>
                  <a:lnTo>
                    <a:pt x="22" y="118"/>
                  </a:lnTo>
                  <a:lnTo>
                    <a:pt x="0" y="80"/>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1" name="Freeform 358">
              <a:extLst>
                <a:ext uri="{FF2B5EF4-FFF2-40B4-BE49-F238E27FC236}">
                  <a16:creationId xmlns:a16="http://schemas.microsoft.com/office/drawing/2014/main" id="{A4F4EC43-658B-4998-A407-A15475556C29}"/>
                </a:ext>
              </a:extLst>
            </p:cNvPr>
            <p:cNvSpPr>
              <a:spLocks noChangeAspect="1"/>
            </p:cNvSpPr>
            <p:nvPr/>
          </p:nvSpPr>
          <p:spPr bwMode="auto">
            <a:xfrm>
              <a:off x="4113213" y="3452866"/>
              <a:ext cx="31750" cy="61912"/>
            </a:xfrm>
            <a:custGeom>
              <a:avLst/>
              <a:gdLst>
                <a:gd name="T0" fmla="*/ 0 w 42"/>
                <a:gd name="T1" fmla="*/ 46886 h 77"/>
                <a:gd name="T2" fmla="*/ 32570 w 42"/>
                <a:gd name="T3" fmla="*/ 93772 h 77"/>
                <a:gd name="T4" fmla="*/ 32570 w 42"/>
                <a:gd name="T5" fmla="*/ 93772 h 77"/>
                <a:gd name="T6" fmla="*/ 65140 w 42"/>
                <a:gd name="T7" fmla="*/ 46886 h 77"/>
                <a:gd name="T8" fmla="*/ 32570 w 42"/>
                <a:gd name="T9" fmla="*/ 0 h 77"/>
                <a:gd name="T10" fmla="*/ 0 w 42"/>
                <a:gd name="T11" fmla="*/ 46886 h 77"/>
                <a:gd name="T12" fmla="*/ 0 60000 65536"/>
                <a:gd name="T13" fmla="*/ 0 60000 65536"/>
                <a:gd name="T14" fmla="*/ 0 60000 65536"/>
                <a:gd name="T15" fmla="*/ 0 60000 65536"/>
                <a:gd name="T16" fmla="*/ 0 60000 65536"/>
                <a:gd name="T17" fmla="*/ 0 60000 65536"/>
                <a:gd name="T18" fmla="*/ 0 w 42"/>
                <a:gd name="T19" fmla="*/ 0 h 77"/>
                <a:gd name="T20" fmla="*/ 42 w 42"/>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42" h="77">
                  <a:moveTo>
                    <a:pt x="0" y="12"/>
                  </a:moveTo>
                  <a:lnTo>
                    <a:pt x="7" y="72"/>
                  </a:lnTo>
                  <a:lnTo>
                    <a:pt x="27" y="77"/>
                  </a:lnTo>
                  <a:lnTo>
                    <a:pt x="42" y="31"/>
                  </a:lnTo>
                  <a:lnTo>
                    <a:pt x="27" y="0"/>
                  </a:lnTo>
                  <a:lnTo>
                    <a:pt x="0" y="12"/>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2" name="Freeform 359">
              <a:extLst>
                <a:ext uri="{FF2B5EF4-FFF2-40B4-BE49-F238E27FC236}">
                  <a16:creationId xmlns:a16="http://schemas.microsoft.com/office/drawing/2014/main" id="{76201E91-D638-4E86-8E2F-883313A73951}"/>
                </a:ext>
              </a:extLst>
            </p:cNvPr>
            <p:cNvSpPr>
              <a:spLocks noChangeAspect="1"/>
            </p:cNvSpPr>
            <p:nvPr/>
          </p:nvSpPr>
          <p:spPr bwMode="auto">
            <a:xfrm>
              <a:off x="4200525" y="3537004"/>
              <a:ext cx="65088" cy="41275"/>
            </a:xfrm>
            <a:custGeom>
              <a:avLst/>
              <a:gdLst>
                <a:gd name="T0" fmla="*/ 0 w 90"/>
                <a:gd name="T1" fmla="*/ 43385 h 52"/>
                <a:gd name="T2" fmla="*/ 51547 w 90"/>
                <a:gd name="T3" fmla="*/ 43385 h 52"/>
                <a:gd name="T4" fmla="*/ 77337 w 90"/>
                <a:gd name="T5" fmla="*/ 0 h 52"/>
                <a:gd name="T6" fmla="*/ 0 w 90"/>
                <a:gd name="T7" fmla="*/ 43385 h 52"/>
                <a:gd name="T8" fmla="*/ 0 60000 65536"/>
                <a:gd name="T9" fmla="*/ 0 60000 65536"/>
                <a:gd name="T10" fmla="*/ 0 60000 65536"/>
                <a:gd name="T11" fmla="*/ 0 60000 65536"/>
                <a:gd name="T12" fmla="*/ 0 w 90"/>
                <a:gd name="T13" fmla="*/ 0 h 52"/>
                <a:gd name="T14" fmla="*/ 90 w 90"/>
                <a:gd name="T15" fmla="*/ 52 h 52"/>
              </a:gdLst>
              <a:ahLst/>
              <a:cxnLst>
                <a:cxn ang="T8">
                  <a:pos x="T0" y="T1"/>
                </a:cxn>
                <a:cxn ang="T9">
                  <a:pos x="T2" y="T3"/>
                </a:cxn>
                <a:cxn ang="T10">
                  <a:pos x="T4" y="T5"/>
                </a:cxn>
                <a:cxn ang="T11">
                  <a:pos x="T6" y="T7"/>
                </a:cxn>
              </a:cxnLst>
              <a:rect l="T12" t="T13" r="T14" b="T15"/>
              <a:pathLst>
                <a:path w="90" h="52">
                  <a:moveTo>
                    <a:pt x="0" y="13"/>
                  </a:moveTo>
                  <a:lnTo>
                    <a:pt x="76" y="52"/>
                  </a:lnTo>
                  <a:lnTo>
                    <a:pt x="90" y="0"/>
                  </a:lnTo>
                  <a:lnTo>
                    <a:pt x="0" y="13"/>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3" name="Freeform 367">
              <a:extLst>
                <a:ext uri="{FF2B5EF4-FFF2-40B4-BE49-F238E27FC236}">
                  <a16:creationId xmlns:a16="http://schemas.microsoft.com/office/drawing/2014/main" id="{1BF23360-3984-4273-AE73-C69B798CEDAE}"/>
                </a:ext>
              </a:extLst>
            </p:cNvPr>
            <p:cNvSpPr>
              <a:spLocks noChangeAspect="1"/>
            </p:cNvSpPr>
            <p:nvPr/>
          </p:nvSpPr>
          <p:spPr bwMode="auto">
            <a:xfrm>
              <a:off x="4064000" y="3194104"/>
              <a:ext cx="11113" cy="19050"/>
            </a:xfrm>
            <a:custGeom>
              <a:avLst/>
              <a:gdLst>
                <a:gd name="T0" fmla="*/ 0 w 16"/>
                <a:gd name="T1" fmla="*/ 43384 h 24"/>
                <a:gd name="T2" fmla="*/ 22470 w 16"/>
                <a:gd name="T3" fmla="*/ 0 h 24"/>
                <a:gd name="T4" fmla="*/ 22470 w 16"/>
                <a:gd name="T5" fmla="*/ 43384 h 24"/>
                <a:gd name="T6" fmla="*/ 0 w 16"/>
                <a:gd name="T7" fmla="*/ 43384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0" y="20"/>
                  </a:moveTo>
                  <a:lnTo>
                    <a:pt x="11" y="0"/>
                  </a:lnTo>
                  <a:lnTo>
                    <a:pt x="16" y="24"/>
                  </a:lnTo>
                  <a:lnTo>
                    <a:pt x="0" y="20"/>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4" name="Freeform 374">
              <a:extLst>
                <a:ext uri="{FF2B5EF4-FFF2-40B4-BE49-F238E27FC236}">
                  <a16:creationId xmlns:a16="http://schemas.microsoft.com/office/drawing/2014/main" id="{AD83B830-ECBD-4D7B-B92A-7889EE4F8C1A}"/>
                </a:ext>
              </a:extLst>
            </p:cNvPr>
            <p:cNvSpPr>
              <a:spLocks noChangeAspect="1"/>
            </p:cNvSpPr>
            <p:nvPr/>
          </p:nvSpPr>
          <p:spPr bwMode="auto">
            <a:xfrm>
              <a:off x="4017963" y="3097266"/>
              <a:ext cx="74613" cy="79375"/>
            </a:xfrm>
            <a:custGeom>
              <a:avLst/>
              <a:gdLst>
                <a:gd name="T0" fmla="*/ 0 w 106"/>
                <a:gd name="T1" fmla="*/ 44278 h 99"/>
                <a:gd name="T2" fmla="*/ 22443 w 106"/>
                <a:gd name="T3" fmla="*/ 0 h 99"/>
                <a:gd name="T4" fmla="*/ 22443 w 106"/>
                <a:gd name="T5" fmla="*/ 0 h 99"/>
                <a:gd name="T6" fmla="*/ 22443 w 106"/>
                <a:gd name="T7" fmla="*/ 0 h 99"/>
                <a:gd name="T8" fmla="*/ 44885 w 106"/>
                <a:gd name="T9" fmla="*/ 0 h 99"/>
                <a:gd name="T10" fmla="*/ 44885 w 106"/>
                <a:gd name="T11" fmla="*/ 0 h 99"/>
                <a:gd name="T12" fmla="*/ 67327 w 106"/>
                <a:gd name="T13" fmla="*/ 0 h 99"/>
                <a:gd name="T14" fmla="*/ 67327 w 106"/>
                <a:gd name="T15" fmla="*/ 0 h 99"/>
                <a:gd name="T16" fmla="*/ 44885 w 106"/>
                <a:gd name="T17" fmla="*/ 0 h 99"/>
                <a:gd name="T18" fmla="*/ 44885 w 106"/>
                <a:gd name="T19" fmla="*/ 44278 h 99"/>
                <a:gd name="T20" fmla="*/ 22443 w 106"/>
                <a:gd name="T21" fmla="*/ 44278 h 99"/>
                <a:gd name="T22" fmla="*/ 0 w 106"/>
                <a:gd name="T23" fmla="*/ 44278 h 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
                <a:gd name="T37" fmla="*/ 0 h 99"/>
                <a:gd name="T38" fmla="*/ 106 w 106"/>
                <a:gd name="T39" fmla="*/ 99 h 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 h="99">
                  <a:moveTo>
                    <a:pt x="0" y="74"/>
                  </a:moveTo>
                  <a:lnTo>
                    <a:pt x="41" y="62"/>
                  </a:lnTo>
                  <a:lnTo>
                    <a:pt x="20" y="50"/>
                  </a:lnTo>
                  <a:lnTo>
                    <a:pt x="40" y="16"/>
                  </a:lnTo>
                  <a:lnTo>
                    <a:pt x="57" y="38"/>
                  </a:lnTo>
                  <a:lnTo>
                    <a:pt x="58" y="0"/>
                  </a:lnTo>
                  <a:lnTo>
                    <a:pt x="106" y="0"/>
                  </a:lnTo>
                  <a:lnTo>
                    <a:pt x="102" y="38"/>
                  </a:lnTo>
                  <a:lnTo>
                    <a:pt x="71" y="53"/>
                  </a:lnTo>
                  <a:lnTo>
                    <a:pt x="72" y="99"/>
                  </a:lnTo>
                  <a:lnTo>
                    <a:pt x="43" y="71"/>
                  </a:lnTo>
                  <a:lnTo>
                    <a:pt x="0" y="74"/>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5" name="Freeform 378">
              <a:extLst>
                <a:ext uri="{FF2B5EF4-FFF2-40B4-BE49-F238E27FC236}">
                  <a16:creationId xmlns:a16="http://schemas.microsoft.com/office/drawing/2014/main" id="{5B53B295-1BB9-4BD2-9548-EA24AEBE5188}"/>
                </a:ext>
              </a:extLst>
            </p:cNvPr>
            <p:cNvSpPr>
              <a:spLocks noChangeAspect="1"/>
            </p:cNvSpPr>
            <p:nvPr/>
          </p:nvSpPr>
          <p:spPr bwMode="auto">
            <a:xfrm>
              <a:off x="4048125" y="2444804"/>
              <a:ext cx="531813" cy="488950"/>
            </a:xfrm>
            <a:custGeom>
              <a:avLst/>
              <a:gdLst>
                <a:gd name="T0" fmla="*/ 21517 w 760"/>
                <a:gd name="T1" fmla="*/ 321128 h 607"/>
                <a:gd name="T2" fmla="*/ 43034 w 760"/>
                <a:gd name="T3" fmla="*/ 321128 h 607"/>
                <a:gd name="T4" fmla="*/ 21517 w 760"/>
                <a:gd name="T5" fmla="*/ 321128 h 607"/>
                <a:gd name="T6" fmla="*/ 43034 w 760"/>
                <a:gd name="T7" fmla="*/ 321128 h 607"/>
                <a:gd name="T8" fmla="*/ 21517 w 760"/>
                <a:gd name="T9" fmla="*/ 367011 h 607"/>
                <a:gd name="T10" fmla="*/ 43034 w 760"/>
                <a:gd name="T11" fmla="*/ 412895 h 607"/>
                <a:gd name="T12" fmla="*/ 86067 w 760"/>
                <a:gd name="T13" fmla="*/ 367011 h 607"/>
                <a:gd name="T14" fmla="*/ 107584 w 760"/>
                <a:gd name="T15" fmla="*/ 367011 h 607"/>
                <a:gd name="T16" fmla="*/ 129101 w 760"/>
                <a:gd name="T17" fmla="*/ 321128 h 607"/>
                <a:gd name="T18" fmla="*/ 107584 w 760"/>
                <a:gd name="T19" fmla="*/ 229417 h 607"/>
                <a:gd name="T20" fmla="*/ 150618 w 760"/>
                <a:gd name="T21" fmla="*/ 183533 h 607"/>
                <a:gd name="T22" fmla="*/ 172106 w 760"/>
                <a:gd name="T23" fmla="*/ 137650 h 607"/>
                <a:gd name="T24" fmla="*/ 215140 w 760"/>
                <a:gd name="T25" fmla="*/ 91767 h 607"/>
                <a:gd name="T26" fmla="*/ 236656 w 760"/>
                <a:gd name="T27" fmla="*/ 91767 h 607"/>
                <a:gd name="T28" fmla="*/ 258173 w 760"/>
                <a:gd name="T29" fmla="*/ 45883 h 607"/>
                <a:gd name="T30" fmla="*/ 279690 w 760"/>
                <a:gd name="T31" fmla="*/ 45883 h 607"/>
                <a:gd name="T32" fmla="*/ 322724 w 760"/>
                <a:gd name="T33" fmla="*/ 45883 h 607"/>
                <a:gd name="T34" fmla="*/ 365757 w 760"/>
                <a:gd name="T35" fmla="*/ 0 h 607"/>
                <a:gd name="T36" fmla="*/ 387274 w 760"/>
                <a:gd name="T37" fmla="*/ 45883 h 607"/>
                <a:gd name="T38" fmla="*/ 387274 w 760"/>
                <a:gd name="T39" fmla="*/ 45883 h 607"/>
                <a:gd name="T40" fmla="*/ 387274 w 760"/>
                <a:gd name="T41" fmla="*/ 0 h 607"/>
                <a:gd name="T42" fmla="*/ 387274 w 760"/>
                <a:gd name="T43" fmla="*/ 0 h 607"/>
                <a:gd name="T44" fmla="*/ 387274 w 760"/>
                <a:gd name="T45" fmla="*/ 0 h 607"/>
                <a:gd name="T46" fmla="*/ 344240 w 760"/>
                <a:gd name="T47" fmla="*/ 0 h 607"/>
                <a:gd name="T48" fmla="*/ 344240 w 760"/>
                <a:gd name="T49" fmla="*/ 0 h 607"/>
                <a:gd name="T50" fmla="*/ 344240 w 760"/>
                <a:gd name="T51" fmla="*/ 0 h 607"/>
                <a:gd name="T52" fmla="*/ 301207 w 760"/>
                <a:gd name="T53" fmla="*/ 0 h 607"/>
                <a:gd name="T54" fmla="*/ 258173 w 760"/>
                <a:gd name="T55" fmla="*/ 45883 h 607"/>
                <a:gd name="T56" fmla="*/ 236656 w 760"/>
                <a:gd name="T57" fmla="*/ 45883 h 607"/>
                <a:gd name="T58" fmla="*/ 236656 w 760"/>
                <a:gd name="T59" fmla="*/ 45883 h 607"/>
                <a:gd name="T60" fmla="*/ 236656 w 760"/>
                <a:gd name="T61" fmla="*/ 45883 h 607"/>
                <a:gd name="T62" fmla="*/ 215140 w 760"/>
                <a:gd name="T63" fmla="*/ 45883 h 607"/>
                <a:gd name="T64" fmla="*/ 193623 w 760"/>
                <a:gd name="T65" fmla="*/ 91767 h 607"/>
                <a:gd name="T66" fmla="*/ 172106 w 760"/>
                <a:gd name="T67" fmla="*/ 91767 h 607"/>
                <a:gd name="T68" fmla="*/ 129101 w 760"/>
                <a:gd name="T69" fmla="*/ 137650 h 607"/>
                <a:gd name="T70" fmla="*/ 86067 w 760"/>
                <a:gd name="T71" fmla="*/ 229417 h 607"/>
                <a:gd name="T72" fmla="*/ 107584 w 760"/>
                <a:gd name="T73" fmla="*/ 229417 h 607"/>
                <a:gd name="T74" fmla="*/ 43034 w 760"/>
                <a:gd name="T75" fmla="*/ 275300 h 607"/>
                <a:gd name="T76" fmla="*/ 21517 w 760"/>
                <a:gd name="T77" fmla="*/ 275300 h 607"/>
                <a:gd name="T78" fmla="*/ 21517 w 760"/>
                <a:gd name="T79" fmla="*/ 275300 h 607"/>
                <a:gd name="T80" fmla="*/ 0 w 760"/>
                <a:gd name="T81" fmla="*/ 321128 h 6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60"/>
                <a:gd name="T124" fmla="*/ 0 h 607"/>
                <a:gd name="T125" fmla="*/ 760 w 760"/>
                <a:gd name="T126" fmla="*/ 607 h 6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60" h="607">
                  <a:moveTo>
                    <a:pt x="0" y="456"/>
                  </a:moveTo>
                  <a:lnTo>
                    <a:pt x="3" y="480"/>
                  </a:lnTo>
                  <a:lnTo>
                    <a:pt x="72" y="463"/>
                  </a:lnTo>
                  <a:lnTo>
                    <a:pt x="75" y="473"/>
                  </a:lnTo>
                  <a:lnTo>
                    <a:pt x="2" y="491"/>
                  </a:lnTo>
                  <a:lnTo>
                    <a:pt x="20" y="499"/>
                  </a:lnTo>
                  <a:lnTo>
                    <a:pt x="13" y="533"/>
                  </a:lnTo>
                  <a:lnTo>
                    <a:pt x="61" y="505"/>
                  </a:lnTo>
                  <a:lnTo>
                    <a:pt x="9" y="550"/>
                  </a:lnTo>
                  <a:lnTo>
                    <a:pt x="37" y="550"/>
                  </a:lnTo>
                  <a:lnTo>
                    <a:pt x="20" y="591"/>
                  </a:lnTo>
                  <a:lnTo>
                    <a:pt x="92" y="607"/>
                  </a:lnTo>
                  <a:lnTo>
                    <a:pt x="150" y="569"/>
                  </a:lnTo>
                  <a:lnTo>
                    <a:pt x="162" y="535"/>
                  </a:lnTo>
                  <a:lnTo>
                    <a:pt x="181" y="569"/>
                  </a:lnTo>
                  <a:lnTo>
                    <a:pt x="215" y="525"/>
                  </a:lnTo>
                  <a:lnTo>
                    <a:pt x="208" y="487"/>
                  </a:lnTo>
                  <a:lnTo>
                    <a:pt x="224" y="470"/>
                  </a:lnTo>
                  <a:lnTo>
                    <a:pt x="208" y="453"/>
                  </a:lnTo>
                  <a:lnTo>
                    <a:pt x="211" y="365"/>
                  </a:lnTo>
                  <a:lnTo>
                    <a:pt x="265" y="345"/>
                  </a:lnTo>
                  <a:lnTo>
                    <a:pt x="255" y="317"/>
                  </a:lnTo>
                  <a:lnTo>
                    <a:pt x="279" y="252"/>
                  </a:lnTo>
                  <a:lnTo>
                    <a:pt x="329" y="204"/>
                  </a:lnTo>
                  <a:lnTo>
                    <a:pt x="340" y="164"/>
                  </a:lnTo>
                  <a:lnTo>
                    <a:pt x="377" y="156"/>
                  </a:lnTo>
                  <a:lnTo>
                    <a:pt x="388" y="130"/>
                  </a:lnTo>
                  <a:lnTo>
                    <a:pt x="442" y="137"/>
                  </a:lnTo>
                  <a:lnTo>
                    <a:pt x="443" y="105"/>
                  </a:lnTo>
                  <a:lnTo>
                    <a:pt x="456" y="105"/>
                  </a:lnTo>
                  <a:lnTo>
                    <a:pt x="477" y="89"/>
                  </a:lnTo>
                  <a:lnTo>
                    <a:pt x="511" y="119"/>
                  </a:lnTo>
                  <a:lnTo>
                    <a:pt x="574" y="125"/>
                  </a:lnTo>
                  <a:lnTo>
                    <a:pt x="607" y="106"/>
                  </a:lnTo>
                  <a:lnTo>
                    <a:pt x="616" y="67"/>
                  </a:lnTo>
                  <a:lnTo>
                    <a:pt x="675" y="55"/>
                  </a:lnTo>
                  <a:lnTo>
                    <a:pt x="707" y="71"/>
                  </a:lnTo>
                  <a:lnTo>
                    <a:pt x="702" y="105"/>
                  </a:lnTo>
                  <a:lnTo>
                    <a:pt x="758" y="67"/>
                  </a:lnTo>
                  <a:lnTo>
                    <a:pt x="721" y="71"/>
                  </a:lnTo>
                  <a:lnTo>
                    <a:pt x="731" y="62"/>
                  </a:lnTo>
                  <a:lnTo>
                    <a:pt x="694" y="51"/>
                  </a:lnTo>
                  <a:lnTo>
                    <a:pt x="760" y="33"/>
                  </a:lnTo>
                  <a:lnTo>
                    <a:pt x="707" y="10"/>
                  </a:lnTo>
                  <a:lnTo>
                    <a:pt x="671" y="33"/>
                  </a:lnTo>
                  <a:lnTo>
                    <a:pt x="690" y="3"/>
                  </a:lnTo>
                  <a:lnTo>
                    <a:pt x="661" y="0"/>
                  </a:lnTo>
                  <a:lnTo>
                    <a:pt x="643" y="33"/>
                  </a:lnTo>
                  <a:lnTo>
                    <a:pt x="634" y="35"/>
                  </a:lnTo>
                  <a:lnTo>
                    <a:pt x="634" y="6"/>
                  </a:lnTo>
                  <a:lnTo>
                    <a:pt x="586" y="55"/>
                  </a:lnTo>
                  <a:lnTo>
                    <a:pt x="612" y="11"/>
                  </a:lnTo>
                  <a:lnTo>
                    <a:pt x="586" y="4"/>
                  </a:lnTo>
                  <a:lnTo>
                    <a:pt x="532" y="57"/>
                  </a:lnTo>
                  <a:lnTo>
                    <a:pt x="484" y="41"/>
                  </a:lnTo>
                  <a:lnTo>
                    <a:pt x="497" y="71"/>
                  </a:lnTo>
                  <a:lnTo>
                    <a:pt x="477" y="55"/>
                  </a:lnTo>
                  <a:lnTo>
                    <a:pt x="443" y="91"/>
                  </a:lnTo>
                  <a:lnTo>
                    <a:pt x="448" y="61"/>
                  </a:lnTo>
                  <a:lnTo>
                    <a:pt x="429" y="86"/>
                  </a:lnTo>
                  <a:lnTo>
                    <a:pt x="412" y="68"/>
                  </a:lnTo>
                  <a:lnTo>
                    <a:pt x="423" y="95"/>
                  </a:lnTo>
                  <a:lnTo>
                    <a:pt x="384" y="85"/>
                  </a:lnTo>
                  <a:lnTo>
                    <a:pt x="372" y="120"/>
                  </a:lnTo>
                  <a:lnTo>
                    <a:pt x="337" y="133"/>
                  </a:lnTo>
                  <a:lnTo>
                    <a:pt x="370" y="136"/>
                  </a:lnTo>
                  <a:lnTo>
                    <a:pt x="310" y="153"/>
                  </a:lnTo>
                  <a:lnTo>
                    <a:pt x="299" y="180"/>
                  </a:lnTo>
                  <a:lnTo>
                    <a:pt x="317" y="180"/>
                  </a:lnTo>
                  <a:lnTo>
                    <a:pt x="244" y="222"/>
                  </a:lnTo>
                  <a:lnTo>
                    <a:pt x="215" y="294"/>
                  </a:lnTo>
                  <a:lnTo>
                    <a:pt x="136" y="355"/>
                  </a:lnTo>
                  <a:lnTo>
                    <a:pt x="150" y="371"/>
                  </a:lnTo>
                  <a:lnTo>
                    <a:pt x="186" y="358"/>
                  </a:lnTo>
                  <a:lnTo>
                    <a:pt x="105" y="376"/>
                  </a:lnTo>
                  <a:lnTo>
                    <a:pt x="61" y="400"/>
                  </a:lnTo>
                  <a:lnTo>
                    <a:pt x="72" y="415"/>
                  </a:lnTo>
                  <a:lnTo>
                    <a:pt x="40" y="415"/>
                  </a:lnTo>
                  <a:lnTo>
                    <a:pt x="43" y="434"/>
                  </a:lnTo>
                  <a:lnTo>
                    <a:pt x="4" y="434"/>
                  </a:lnTo>
                  <a:lnTo>
                    <a:pt x="40" y="443"/>
                  </a:lnTo>
                  <a:lnTo>
                    <a:pt x="0" y="456"/>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6" name="Freeform 393">
              <a:extLst>
                <a:ext uri="{FF2B5EF4-FFF2-40B4-BE49-F238E27FC236}">
                  <a16:creationId xmlns:a16="http://schemas.microsoft.com/office/drawing/2014/main" id="{900AF52B-D797-4F44-BAF5-7FC440074284}"/>
                </a:ext>
              </a:extLst>
            </p:cNvPr>
            <p:cNvSpPr>
              <a:spLocks noChangeAspect="1"/>
            </p:cNvSpPr>
            <p:nvPr/>
          </p:nvSpPr>
          <p:spPr bwMode="auto">
            <a:xfrm>
              <a:off x="3757613" y="3438579"/>
              <a:ext cx="66675" cy="130175"/>
            </a:xfrm>
            <a:custGeom>
              <a:avLst/>
              <a:gdLst>
                <a:gd name="T0" fmla="*/ 0 w 91"/>
                <a:gd name="T1" fmla="*/ 43920 h 163"/>
                <a:gd name="T2" fmla="*/ 27623 w 91"/>
                <a:gd name="T3" fmla="*/ 0 h 163"/>
                <a:gd name="T4" fmla="*/ 82905 w 91"/>
                <a:gd name="T5" fmla="*/ 0 h 163"/>
                <a:gd name="T6" fmla="*/ 55282 w 91"/>
                <a:gd name="T7" fmla="*/ 43920 h 163"/>
                <a:gd name="T8" fmla="*/ 55282 w 91"/>
                <a:gd name="T9" fmla="*/ 87841 h 163"/>
                <a:gd name="T10" fmla="*/ 27623 w 91"/>
                <a:gd name="T11" fmla="*/ 87841 h 163"/>
                <a:gd name="T12" fmla="*/ 27623 w 91"/>
                <a:gd name="T13" fmla="*/ 43920 h 163"/>
                <a:gd name="T14" fmla="*/ 0 w 91"/>
                <a:gd name="T15" fmla="*/ 43920 h 163"/>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63"/>
                <a:gd name="T26" fmla="*/ 91 w 91"/>
                <a:gd name="T27" fmla="*/ 163 h 1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63">
                  <a:moveTo>
                    <a:pt x="0" y="106"/>
                  </a:moveTo>
                  <a:lnTo>
                    <a:pt x="14" y="0"/>
                  </a:lnTo>
                  <a:lnTo>
                    <a:pt x="91" y="7"/>
                  </a:lnTo>
                  <a:lnTo>
                    <a:pt x="57" y="74"/>
                  </a:lnTo>
                  <a:lnTo>
                    <a:pt x="57" y="157"/>
                  </a:lnTo>
                  <a:lnTo>
                    <a:pt x="13" y="163"/>
                  </a:lnTo>
                  <a:lnTo>
                    <a:pt x="18" y="113"/>
                  </a:lnTo>
                  <a:lnTo>
                    <a:pt x="0" y="106"/>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7" name="Freeform 410">
              <a:extLst>
                <a:ext uri="{FF2B5EF4-FFF2-40B4-BE49-F238E27FC236}">
                  <a16:creationId xmlns:a16="http://schemas.microsoft.com/office/drawing/2014/main" id="{9E0A3AA0-AA43-4DDC-B7C3-5122557990FD}"/>
                </a:ext>
              </a:extLst>
            </p:cNvPr>
            <p:cNvSpPr>
              <a:spLocks noChangeAspect="1"/>
            </p:cNvSpPr>
            <p:nvPr/>
          </p:nvSpPr>
          <p:spPr bwMode="auto">
            <a:xfrm>
              <a:off x="3759200" y="3386191"/>
              <a:ext cx="252413" cy="209550"/>
            </a:xfrm>
            <a:custGeom>
              <a:avLst/>
              <a:gdLst>
                <a:gd name="T0" fmla="*/ 0 w 363"/>
                <a:gd name="T1" fmla="*/ 46115 h 260"/>
                <a:gd name="T2" fmla="*/ 20814 w 363"/>
                <a:gd name="T3" fmla="*/ 46115 h 260"/>
                <a:gd name="T4" fmla="*/ 41628 w 363"/>
                <a:gd name="T5" fmla="*/ 46115 h 260"/>
                <a:gd name="T6" fmla="*/ 41628 w 363"/>
                <a:gd name="T7" fmla="*/ 92286 h 260"/>
                <a:gd name="T8" fmla="*/ 41628 w 363"/>
                <a:gd name="T9" fmla="*/ 138401 h 260"/>
                <a:gd name="T10" fmla="*/ 62442 w 363"/>
                <a:gd name="T11" fmla="*/ 184517 h 260"/>
                <a:gd name="T12" fmla="*/ 104069 w 363"/>
                <a:gd name="T13" fmla="*/ 138401 h 260"/>
                <a:gd name="T14" fmla="*/ 124883 w 363"/>
                <a:gd name="T15" fmla="*/ 92286 h 260"/>
                <a:gd name="T16" fmla="*/ 124883 w 363"/>
                <a:gd name="T17" fmla="*/ 92286 h 260"/>
                <a:gd name="T18" fmla="*/ 145669 w 363"/>
                <a:gd name="T19" fmla="*/ 46115 h 260"/>
                <a:gd name="T20" fmla="*/ 187297 w 363"/>
                <a:gd name="T21" fmla="*/ 46115 h 260"/>
                <a:gd name="T22" fmla="*/ 187297 w 363"/>
                <a:gd name="T23" fmla="*/ 46115 h 260"/>
                <a:gd name="T24" fmla="*/ 166483 w 363"/>
                <a:gd name="T25" fmla="*/ 46115 h 260"/>
                <a:gd name="T26" fmla="*/ 166483 w 363"/>
                <a:gd name="T27" fmla="*/ 46115 h 260"/>
                <a:gd name="T28" fmla="*/ 104069 w 363"/>
                <a:gd name="T29" fmla="*/ 46115 h 260"/>
                <a:gd name="T30" fmla="*/ 20814 w 363"/>
                <a:gd name="T31" fmla="*/ 0 h 260"/>
                <a:gd name="T32" fmla="*/ 0 w 363"/>
                <a:gd name="T33" fmla="*/ 46115 h 2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3"/>
                <a:gd name="T52" fmla="*/ 0 h 260"/>
                <a:gd name="T53" fmla="*/ 363 w 363"/>
                <a:gd name="T54" fmla="*/ 260 h 2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3" h="260">
                  <a:moveTo>
                    <a:pt x="0" y="23"/>
                  </a:moveTo>
                  <a:lnTo>
                    <a:pt x="13" y="65"/>
                  </a:lnTo>
                  <a:lnTo>
                    <a:pt x="90" y="72"/>
                  </a:lnTo>
                  <a:lnTo>
                    <a:pt x="56" y="139"/>
                  </a:lnTo>
                  <a:lnTo>
                    <a:pt x="56" y="222"/>
                  </a:lnTo>
                  <a:lnTo>
                    <a:pt x="109" y="260"/>
                  </a:lnTo>
                  <a:lnTo>
                    <a:pt x="216" y="236"/>
                  </a:lnTo>
                  <a:lnTo>
                    <a:pt x="274" y="174"/>
                  </a:lnTo>
                  <a:lnTo>
                    <a:pt x="262" y="149"/>
                  </a:lnTo>
                  <a:lnTo>
                    <a:pt x="293" y="102"/>
                  </a:lnTo>
                  <a:lnTo>
                    <a:pt x="361" y="67"/>
                  </a:lnTo>
                  <a:lnTo>
                    <a:pt x="363" y="45"/>
                  </a:lnTo>
                  <a:lnTo>
                    <a:pt x="319" y="41"/>
                  </a:lnTo>
                  <a:lnTo>
                    <a:pt x="309" y="37"/>
                  </a:lnTo>
                  <a:lnTo>
                    <a:pt x="218" y="11"/>
                  </a:lnTo>
                  <a:lnTo>
                    <a:pt x="33" y="0"/>
                  </a:lnTo>
                  <a:lnTo>
                    <a:pt x="0" y="23"/>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8" name="Freeform 412">
              <a:extLst>
                <a:ext uri="{FF2B5EF4-FFF2-40B4-BE49-F238E27FC236}">
                  <a16:creationId xmlns:a16="http://schemas.microsoft.com/office/drawing/2014/main" id="{E42A78D3-E735-48C8-AAAE-9CE063966584}"/>
                </a:ext>
              </a:extLst>
            </p:cNvPr>
            <p:cNvSpPr>
              <a:spLocks noChangeAspect="1"/>
            </p:cNvSpPr>
            <p:nvPr/>
          </p:nvSpPr>
          <p:spPr bwMode="auto">
            <a:xfrm>
              <a:off x="4165600" y="2013004"/>
              <a:ext cx="217488" cy="177800"/>
            </a:xfrm>
            <a:custGeom>
              <a:avLst/>
              <a:gdLst>
                <a:gd name="T0" fmla="*/ 0 w 310"/>
                <a:gd name="T1" fmla="*/ 0 h 221"/>
                <a:gd name="T2" fmla="*/ 21735 w 310"/>
                <a:gd name="T3" fmla="*/ 0 h 221"/>
                <a:gd name="T4" fmla="*/ 21735 w 310"/>
                <a:gd name="T5" fmla="*/ 0 h 221"/>
                <a:gd name="T6" fmla="*/ 21735 w 310"/>
                <a:gd name="T7" fmla="*/ 45416 h 221"/>
                <a:gd name="T8" fmla="*/ 21735 w 310"/>
                <a:gd name="T9" fmla="*/ 45416 h 221"/>
                <a:gd name="T10" fmla="*/ 21735 w 310"/>
                <a:gd name="T11" fmla="*/ 45416 h 221"/>
                <a:gd name="T12" fmla="*/ 43440 w 310"/>
                <a:gd name="T13" fmla="*/ 45416 h 221"/>
                <a:gd name="T14" fmla="*/ 21735 w 310"/>
                <a:gd name="T15" fmla="*/ 45416 h 221"/>
                <a:gd name="T16" fmla="*/ 43440 w 310"/>
                <a:gd name="T17" fmla="*/ 45416 h 221"/>
                <a:gd name="T18" fmla="*/ 65175 w 310"/>
                <a:gd name="T19" fmla="*/ 45416 h 221"/>
                <a:gd name="T20" fmla="*/ 65175 w 310"/>
                <a:gd name="T21" fmla="*/ 45416 h 221"/>
                <a:gd name="T22" fmla="*/ 86910 w 310"/>
                <a:gd name="T23" fmla="*/ 45416 h 221"/>
                <a:gd name="T24" fmla="*/ 86910 w 310"/>
                <a:gd name="T25" fmla="*/ 45416 h 221"/>
                <a:gd name="T26" fmla="*/ 86910 w 310"/>
                <a:gd name="T27" fmla="*/ 45416 h 221"/>
                <a:gd name="T28" fmla="*/ 86910 w 310"/>
                <a:gd name="T29" fmla="*/ 45416 h 221"/>
                <a:gd name="T30" fmla="*/ 108616 w 310"/>
                <a:gd name="T31" fmla="*/ 45416 h 221"/>
                <a:gd name="T32" fmla="*/ 43440 w 310"/>
                <a:gd name="T33" fmla="*/ 90778 h 221"/>
                <a:gd name="T34" fmla="*/ 43440 w 310"/>
                <a:gd name="T35" fmla="*/ 90778 h 221"/>
                <a:gd name="T36" fmla="*/ 86910 w 310"/>
                <a:gd name="T37" fmla="*/ 90778 h 221"/>
                <a:gd name="T38" fmla="*/ 65175 w 310"/>
                <a:gd name="T39" fmla="*/ 90778 h 221"/>
                <a:gd name="T40" fmla="*/ 86910 w 310"/>
                <a:gd name="T41" fmla="*/ 90778 h 221"/>
                <a:gd name="T42" fmla="*/ 43440 w 310"/>
                <a:gd name="T43" fmla="*/ 90778 h 221"/>
                <a:gd name="T44" fmla="*/ 108616 w 310"/>
                <a:gd name="T45" fmla="*/ 136194 h 221"/>
                <a:gd name="T46" fmla="*/ 130350 w 310"/>
                <a:gd name="T47" fmla="*/ 45416 h 221"/>
                <a:gd name="T48" fmla="*/ 173820 w 310"/>
                <a:gd name="T49" fmla="*/ 45416 h 221"/>
                <a:gd name="T50" fmla="*/ 130350 w 310"/>
                <a:gd name="T51" fmla="*/ 0 h 221"/>
                <a:gd name="T52" fmla="*/ 130350 w 310"/>
                <a:gd name="T53" fmla="*/ 0 h 221"/>
                <a:gd name="T54" fmla="*/ 108616 w 310"/>
                <a:gd name="T55" fmla="*/ 0 h 221"/>
                <a:gd name="T56" fmla="*/ 108616 w 310"/>
                <a:gd name="T57" fmla="*/ 0 h 221"/>
                <a:gd name="T58" fmla="*/ 86910 w 310"/>
                <a:gd name="T59" fmla="*/ 0 h 221"/>
                <a:gd name="T60" fmla="*/ 86910 w 310"/>
                <a:gd name="T61" fmla="*/ 0 h 221"/>
                <a:gd name="T62" fmla="*/ 86910 w 310"/>
                <a:gd name="T63" fmla="*/ 45416 h 221"/>
                <a:gd name="T64" fmla="*/ 65175 w 310"/>
                <a:gd name="T65" fmla="*/ 0 h 221"/>
                <a:gd name="T66" fmla="*/ 43440 w 310"/>
                <a:gd name="T67" fmla="*/ 0 h 221"/>
                <a:gd name="T68" fmla="*/ 65175 w 310"/>
                <a:gd name="T69" fmla="*/ 0 h 221"/>
                <a:gd name="T70" fmla="*/ 21735 w 310"/>
                <a:gd name="T71" fmla="*/ 0 h 221"/>
                <a:gd name="T72" fmla="*/ 43440 w 310"/>
                <a:gd name="T73" fmla="*/ 0 h 221"/>
                <a:gd name="T74" fmla="*/ 0 w 310"/>
                <a:gd name="T75" fmla="*/ 0 h 2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0"/>
                <a:gd name="T115" fmla="*/ 0 h 221"/>
                <a:gd name="T116" fmla="*/ 310 w 310"/>
                <a:gd name="T117" fmla="*/ 221 h 2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0" h="221">
                  <a:moveTo>
                    <a:pt x="0" y="27"/>
                  </a:moveTo>
                  <a:lnTo>
                    <a:pt x="2" y="54"/>
                  </a:lnTo>
                  <a:lnTo>
                    <a:pt x="34" y="54"/>
                  </a:lnTo>
                  <a:lnTo>
                    <a:pt x="24" y="67"/>
                  </a:lnTo>
                  <a:lnTo>
                    <a:pt x="46" y="75"/>
                  </a:lnTo>
                  <a:lnTo>
                    <a:pt x="17" y="74"/>
                  </a:lnTo>
                  <a:lnTo>
                    <a:pt x="73" y="98"/>
                  </a:lnTo>
                  <a:lnTo>
                    <a:pt x="48" y="106"/>
                  </a:lnTo>
                  <a:lnTo>
                    <a:pt x="65" y="123"/>
                  </a:lnTo>
                  <a:lnTo>
                    <a:pt x="114" y="112"/>
                  </a:lnTo>
                  <a:lnTo>
                    <a:pt x="113" y="89"/>
                  </a:lnTo>
                  <a:lnTo>
                    <a:pt x="137" y="82"/>
                  </a:lnTo>
                  <a:lnTo>
                    <a:pt x="141" y="106"/>
                  </a:lnTo>
                  <a:lnTo>
                    <a:pt x="171" y="89"/>
                  </a:lnTo>
                  <a:lnTo>
                    <a:pt x="165" y="106"/>
                  </a:lnTo>
                  <a:lnTo>
                    <a:pt x="194" y="108"/>
                  </a:lnTo>
                  <a:lnTo>
                    <a:pt x="86" y="133"/>
                  </a:lnTo>
                  <a:lnTo>
                    <a:pt x="90" y="153"/>
                  </a:lnTo>
                  <a:lnTo>
                    <a:pt x="178" y="139"/>
                  </a:lnTo>
                  <a:lnTo>
                    <a:pt x="117" y="156"/>
                  </a:lnTo>
                  <a:lnTo>
                    <a:pt x="154" y="167"/>
                  </a:lnTo>
                  <a:lnTo>
                    <a:pt x="93" y="176"/>
                  </a:lnTo>
                  <a:lnTo>
                    <a:pt x="184" y="221"/>
                  </a:lnTo>
                  <a:lnTo>
                    <a:pt x="240" y="106"/>
                  </a:lnTo>
                  <a:lnTo>
                    <a:pt x="310" y="81"/>
                  </a:lnTo>
                  <a:lnTo>
                    <a:pt x="235" y="61"/>
                  </a:lnTo>
                  <a:lnTo>
                    <a:pt x="223" y="31"/>
                  </a:lnTo>
                  <a:lnTo>
                    <a:pt x="201" y="48"/>
                  </a:lnTo>
                  <a:lnTo>
                    <a:pt x="212" y="23"/>
                  </a:lnTo>
                  <a:lnTo>
                    <a:pt x="158" y="0"/>
                  </a:lnTo>
                  <a:lnTo>
                    <a:pt x="143" y="23"/>
                  </a:lnTo>
                  <a:lnTo>
                    <a:pt x="167" y="75"/>
                  </a:lnTo>
                  <a:lnTo>
                    <a:pt x="109" y="22"/>
                  </a:lnTo>
                  <a:lnTo>
                    <a:pt x="90" y="31"/>
                  </a:lnTo>
                  <a:lnTo>
                    <a:pt x="102" y="60"/>
                  </a:lnTo>
                  <a:lnTo>
                    <a:pt x="46" y="34"/>
                  </a:lnTo>
                  <a:lnTo>
                    <a:pt x="86" y="19"/>
                  </a:lnTo>
                  <a:lnTo>
                    <a:pt x="0" y="27"/>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9" name="Freeform 413">
              <a:extLst>
                <a:ext uri="{FF2B5EF4-FFF2-40B4-BE49-F238E27FC236}">
                  <a16:creationId xmlns:a16="http://schemas.microsoft.com/office/drawing/2014/main" id="{D576CB27-DF62-4730-B49F-EF3E631396A3}"/>
                </a:ext>
              </a:extLst>
            </p:cNvPr>
            <p:cNvSpPr>
              <a:spLocks noChangeAspect="1"/>
            </p:cNvSpPr>
            <p:nvPr/>
          </p:nvSpPr>
          <p:spPr bwMode="auto">
            <a:xfrm>
              <a:off x="4305300" y="1987604"/>
              <a:ext cx="195263" cy="74612"/>
            </a:xfrm>
            <a:custGeom>
              <a:avLst/>
              <a:gdLst>
                <a:gd name="T0" fmla="*/ 0 w 282"/>
                <a:gd name="T1" fmla="*/ 43384 h 94"/>
                <a:gd name="T2" fmla="*/ 20402 w 282"/>
                <a:gd name="T3" fmla="*/ 43384 h 94"/>
                <a:gd name="T4" fmla="*/ 20402 w 282"/>
                <a:gd name="T5" fmla="*/ 43384 h 94"/>
                <a:gd name="T6" fmla="*/ 20402 w 282"/>
                <a:gd name="T7" fmla="*/ 43384 h 94"/>
                <a:gd name="T8" fmla="*/ 61180 w 282"/>
                <a:gd name="T9" fmla="*/ 43384 h 94"/>
                <a:gd name="T10" fmla="*/ 40778 w 282"/>
                <a:gd name="T11" fmla="*/ 43384 h 94"/>
                <a:gd name="T12" fmla="*/ 81555 w 282"/>
                <a:gd name="T13" fmla="*/ 43384 h 94"/>
                <a:gd name="T14" fmla="*/ 122360 w 282"/>
                <a:gd name="T15" fmla="*/ 43384 h 94"/>
                <a:gd name="T16" fmla="*/ 142735 w 282"/>
                <a:gd name="T17" fmla="*/ 43384 h 94"/>
                <a:gd name="T18" fmla="*/ 122360 w 282"/>
                <a:gd name="T19" fmla="*/ 43384 h 94"/>
                <a:gd name="T20" fmla="*/ 101957 w 282"/>
                <a:gd name="T21" fmla="*/ 43384 h 94"/>
                <a:gd name="T22" fmla="*/ 101957 w 282"/>
                <a:gd name="T23" fmla="*/ 43384 h 94"/>
                <a:gd name="T24" fmla="*/ 81555 w 282"/>
                <a:gd name="T25" fmla="*/ 43384 h 94"/>
                <a:gd name="T26" fmla="*/ 81555 w 282"/>
                <a:gd name="T27" fmla="*/ 0 h 94"/>
                <a:gd name="T28" fmla="*/ 61180 w 282"/>
                <a:gd name="T29" fmla="*/ 43384 h 94"/>
                <a:gd name="T30" fmla="*/ 40778 w 282"/>
                <a:gd name="T31" fmla="*/ 0 h 94"/>
                <a:gd name="T32" fmla="*/ 40778 w 282"/>
                <a:gd name="T33" fmla="*/ 43384 h 94"/>
                <a:gd name="T34" fmla="*/ 20402 w 282"/>
                <a:gd name="T35" fmla="*/ 43384 h 94"/>
                <a:gd name="T36" fmla="*/ 40778 w 282"/>
                <a:gd name="T37" fmla="*/ 43384 h 94"/>
                <a:gd name="T38" fmla="*/ 0 w 282"/>
                <a:gd name="T39" fmla="*/ 4338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2"/>
                <a:gd name="T61" fmla="*/ 0 h 94"/>
                <a:gd name="T62" fmla="*/ 282 w 282"/>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2" h="94">
                  <a:moveTo>
                    <a:pt x="0" y="26"/>
                  </a:moveTo>
                  <a:lnTo>
                    <a:pt x="41" y="34"/>
                  </a:lnTo>
                  <a:lnTo>
                    <a:pt x="14" y="44"/>
                  </a:lnTo>
                  <a:lnTo>
                    <a:pt x="26" y="53"/>
                  </a:lnTo>
                  <a:lnTo>
                    <a:pt x="129" y="51"/>
                  </a:lnTo>
                  <a:lnTo>
                    <a:pt x="64" y="64"/>
                  </a:lnTo>
                  <a:lnTo>
                    <a:pt x="167" y="94"/>
                  </a:lnTo>
                  <a:lnTo>
                    <a:pt x="237" y="77"/>
                  </a:lnTo>
                  <a:lnTo>
                    <a:pt x="282" y="44"/>
                  </a:lnTo>
                  <a:lnTo>
                    <a:pt x="269" y="28"/>
                  </a:lnTo>
                  <a:lnTo>
                    <a:pt x="204" y="30"/>
                  </a:lnTo>
                  <a:lnTo>
                    <a:pt x="214" y="13"/>
                  </a:lnTo>
                  <a:lnTo>
                    <a:pt x="160" y="30"/>
                  </a:lnTo>
                  <a:lnTo>
                    <a:pt x="152" y="0"/>
                  </a:lnTo>
                  <a:lnTo>
                    <a:pt x="139" y="37"/>
                  </a:lnTo>
                  <a:lnTo>
                    <a:pt x="64" y="0"/>
                  </a:lnTo>
                  <a:lnTo>
                    <a:pt x="67" y="23"/>
                  </a:lnTo>
                  <a:lnTo>
                    <a:pt x="43" y="13"/>
                  </a:lnTo>
                  <a:lnTo>
                    <a:pt x="54" y="34"/>
                  </a:lnTo>
                  <a:lnTo>
                    <a:pt x="0" y="26"/>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0" name="Freeform 414">
              <a:extLst>
                <a:ext uri="{FF2B5EF4-FFF2-40B4-BE49-F238E27FC236}">
                  <a16:creationId xmlns:a16="http://schemas.microsoft.com/office/drawing/2014/main" id="{05BC9CD5-BDDE-437E-9042-D8E6A73DF0DA}"/>
                </a:ext>
              </a:extLst>
            </p:cNvPr>
            <p:cNvSpPr>
              <a:spLocks noChangeAspect="1"/>
            </p:cNvSpPr>
            <p:nvPr/>
          </p:nvSpPr>
          <p:spPr bwMode="auto">
            <a:xfrm>
              <a:off x="4371975" y="2109841"/>
              <a:ext cx="87313" cy="49212"/>
            </a:xfrm>
            <a:custGeom>
              <a:avLst/>
              <a:gdLst>
                <a:gd name="T0" fmla="*/ 0 w 121"/>
                <a:gd name="T1" fmla="*/ 49464 h 60"/>
                <a:gd name="T2" fmla="*/ 26159 w 121"/>
                <a:gd name="T3" fmla="*/ 49464 h 60"/>
                <a:gd name="T4" fmla="*/ 52284 w 121"/>
                <a:gd name="T5" fmla="*/ 0 h 60"/>
                <a:gd name="T6" fmla="*/ 52284 w 121"/>
                <a:gd name="T7" fmla="*/ 49464 h 60"/>
                <a:gd name="T8" fmla="*/ 104568 w 121"/>
                <a:gd name="T9" fmla="*/ 49464 h 60"/>
                <a:gd name="T10" fmla="*/ 26159 w 121"/>
                <a:gd name="T11" fmla="*/ 49464 h 60"/>
                <a:gd name="T12" fmla="*/ 52284 w 121"/>
                <a:gd name="T13" fmla="*/ 49464 h 60"/>
                <a:gd name="T14" fmla="*/ 0 w 121"/>
                <a:gd name="T15" fmla="*/ 49464 h 60"/>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60"/>
                <a:gd name="T26" fmla="*/ 121 w 121"/>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60">
                  <a:moveTo>
                    <a:pt x="0" y="48"/>
                  </a:moveTo>
                  <a:lnTo>
                    <a:pt x="9" y="17"/>
                  </a:lnTo>
                  <a:lnTo>
                    <a:pt x="59" y="0"/>
                  </a:lnTo>
                  <a:lnTo>
                    <a:pt x="67" y="17"/>
                  </a:lnTo>
                  <a:lnTo>
                    <a:pt x="121" y="31"/>
                  </a:lnTo>
                  <a:lnTo>
                    <a:pt x="48" y="60"/>
                  </a:lnTo>
                  <a:lnTo>
                    <a:pt x="59" y="45"/>
                  </a:lnTo>
                  <a:lnTo>
                    <a:pt x="0" y="48"/>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1" name="Freeform 415">
              <a:extLst>
                <a:ext uri="{FF2B5EF4-FFF2-40B4-BE49-F238E27FC236}">
                  <a16:creationId xmlns:a16="http://schemas.microsoft.com/office/drawing/2014/main" id="{B37F7DAB-696F-4E82-9013-D3FEB9F60E81}"/>
                </a:ext>
              </a:extLst>
            </p:cNvPr>
            <p:cNvSpPr>
              <a:spLocks noChangeAspect="1"/>
            </p:cNvSpPr>
            <p:nvPr/>
          </p:nvSpPr>
          <p:spPr bwMode="auto">
            <a:xfrm>
              <a:off x="4175125" y="2527354"/>
              <a:ext cx="261938" cy="498475"/>
            </a:xfrm>
            <a:custGeom>
              <a:avLst/>
              <a:gdLst>
                <a:gd name="T0" fmla="*/ 0 w 377"/>
                <a:gd name="T1" fmla="*/ 323934 h 618"/>
                <a:gd name="T2" fmla="*/ 20635 w 377"/>
                <a:gd name="T3" fmla="*/ 416510 h 618"/>
                <a:gd name="T4" fmla="*/ 20635 w 377"/>
                <a:gd name="T5" fmla="*/ 416510 h 618"/>
                <a:gd name="T6" fmla="*/ 20635 w 377"/>
                <a:gd name="T7" fmla="*/ 462771 h 618"/>
                <a:gd name="T8" fmla="*/ 61906 w 377"/>
                <a:gd name="T9" fmla="*/ 462771 h 618"/>
                <a:gd name="T10" fmla="*/ 82513 w 377"/>
                <a:gd name="T11" fmla="*/ 323934 h 618"/>
                <a:gd name="T12" fmla="*/ 61906 w 377"/>
                <a:gd name="T13" fmla="*/ 323934 h 618"/>
                <a:gd name="T14" fmla="*/ 103149 w 377"/>
                <a:gd name="T15" fmla="*/ 323934 h 618"/>
                <a:gd name="T16" fmla="*/ 61906 w 377"/>
                <a:gd name="T17" fmla="*/ 277674 h 618"/>
                <a:gd name="T18" fmla="*/ 103149 w 377"/>
                <a:gd name="T19" fmla="*/ 323934 h 618"/>
                <a:gd name="T20" fmla="*/ 103149 w 377"/>
                <a:gd name="T21" fmla="*/ 277674 h 618"/>
                <a:gd name="T22" fmla="*/ 103149 w 377"/>
                <a:gd name="T23" fmla="*/ 277674 h 618"/>
                <a:gd name="T24" fmla="*/ 61906 w 377"/>
                <a:gd name="T25" fmla="*/ 277674 h 618"/>
                <a:gd name="T26" fmla="*/ 82513 w 377"/>
                <a:gd name="T27" fmla="*/ 277674 h 618"/>
                <a:gd name="T28" fmla="*/ 82513 w 377"/>
                <a:gd name="T29" fmla="*/ 231358 h 618"/>
                <a:gd name="T30" fmla="*/ 144419 w 377"/>
                <a:gd name="T31" fmla="*/ 138837 h 618"/>
                <a:gd name="T32" fmla="*/ 144419 w 377"/>
                <a:gd name="T33" fmla="*/ 138837 h 618"/>
                <a:gd name="T34" fmla="*/ 165054 w 377"/>
                <a:gd name="T35" fmla="*/ 92576 h 618"/>
                <a:gd name="T36" fmla="*/ 185689 w 377"/>
                <a:gd name="T37" fmla="*/ 92576 h 618"/>
                <a:gd name="T38" fmla="*/ 185689 w 377"/>
                <a:gd name="T39" fmla="*/ 46260 h 618"/>
                <a:gd name="T40" fmla="*/ 123784 w 377"/>
                <a:gd name="T41" fmla="*/ 0 h 618"/>
                <a:gd name="T42" fmla="*/ 123784 w 377"/>
                <a:gd name="T43" fmla="*/ 0 h 618"/>
                <a:gd name="T44" fmla="*/ 123784 w 377"/>
                <a:gd name="T45" fmla="*/ 46260 h 618"/>
                <a:gd name="T46" fmla="*/ 103149 w 377"/>
                <a:gd name="T47" fmla="*/ 46260 h 618"/>
                <a:gd name="T48" fmla="*/ 103149 w 377"/>
                <a:gd name="T49" fmla="*/ 46260 h 618"/>
                <a:gd name="T50" fmla="*/ 82513 w 377"/>
                <a:gd name="T51" fmla="*/ 46260 h 618"/>
                <a:gd name="T52" fmla="*/ 61906 w 377"/>
                <a:gd name="T53" fmla="*/ 46260 h 618"/>
                <a:gd name="T54" fmla="*/ 61906 w 377"/>
                <a:gd name="T55" fmla="*/ 92576 h 618"/>
                <a:gd name="T56" fmla="*/ 41270 w 377"/>
                <a:gd name="T57" fmla="*/ 138837 h 618"/>
                <a:gd name="T58" fmla="*/ 41270 w 377"/>
                <a:gd name="T59" fmla="*/ 138837 h 618"/>
                <a:gd name="T60" fmla="*/ 20635 w 377"/>
                <a:gd name="T61" fmla="*/ 231358 h 618"/>
                <a:gd name="T62" fmla="*/ 20635 w 377"/>
                <a:gd name="T63" fmla="*/ 231358 h 618"/>
                <a:gd name="T64" fmla="*/ 20635 w 377"/>
                <a:gd name="T65" fmla="*/ 231358 h 618"/>
                <a:gd name="T66" fmla="*/ 20635 w 377"/>
                <a:gd name="T67" fmla="*/ 231358 h 618"/>
                <a:gd name="T68" fmla="*/ 20635 w 377"/>
                <a:gd name="T69" fmla="*/ 277674 h 618"/>
                <a:gd name="T70" fmla="*/ 0 w 377"/>
                <a:gd name="T71" fmla="*/ 323934 h 6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7"/>
                <a:gd name="T109" fmla="*/ 0 h 618"/>
                <a:gd name="T110" fmla="*/ 377 w 377"/>
                <a:gd name="T111" fmla="*/ 618 h 6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7" h="618">
                  <a:moveTo>
                    <a:pt x="0" y="464"/>
                  </a:moveTo>
                  <a:lnTo>
                    <a:pt x="16" y="536"/>
                  </a:lnTo>
                  <a:lnTo>
                    <a:pt x="49" y="568"/>
                  </a:lnTo>
                  <a:lnTo>
                    <a:pt x="44" y="618"/>
                  </a:lnTo>
                  <a:lnTo>
                    <a:pt x="136" y="584"/>
                  </a:lnTo>
                  <a:lnTo>
                    <a:pt x="160" y="486"/>
                  </a:lnTo>
                  <a:lnTo>
                    <a:pt x="143" y="484"/>
                  </a:lnTo>
                  <a:lnTo>
                    <a:pt x="211" y="454"/>
                  </a:lnTo>
                  <a:lnTo>
                    <a:pt x="145" y="445"/>
                  </a:lnTo>
                  <a:lnTo>
                    <a:pt x="196" y="454"/>
                  </a:lnTo>
                  <a:lnTo>
                    <a:pt x="223" y="428"/>
                  </a:lnTo>
                  <a:lnTo>
                    <a:pt x="183" y="396"/>
                  </a:lnTo>
                  <a:lnTo>
                    <a:pt x="145" y="418"/>
                  </a:lnTo>
                  <a:lnTo>
                    <a:pt x="175" y="399"/>
                  </a:lnTo>
                  <a:lnTo>
                    <a:pt x="176" y="310"/>
                  </a:lnTo>
                  <a:lnTo>
                    <a:pt x="303" y="226"/>
                  </a:lnTo>
                  <a:lnTo>
                    <a:pt x="293" y="208"/>
                  </a:lnTo>
                  <a:lnTo>
                    <a:pt x="315" y="165"/>
                  </a:lnTo>
                  <a:lnTo>
                    <a:pt x="377" y="151"/>
                  </a:lnTo>
                  <a:lnTo>
                    <a:pt x="361" y="51"/>
                  </a:lnTo>
                  <a:lnTo>
                    <a:pt x="275" y="0"/>
                  </a:lnTo>
                  <a:lnTo>
                    <a:pt x="262" y="0"/>
                  </a:lnTo>
                  <a:lnTo>
                    <a:pt x="261" y="32"/>
                  </a:lnTo>
                  <a:lnTo>
                    <a:pt x="207" y="25"/>
                  </a:lnTo>
                  <a:lnTo>
                    <a:pt x="196" y="51"/>
                  </a:lnTo>
                  <a:lnTo>
                    <a:pt x="159" y="59"/>
                  </a:lnTo>
                  <a:lnTo>
                    <a:pt x="148" y="99"/>
                  </a:lnTo>
                  <a:lnTo>
                    <a:pt x="98" y="147"/>
                  </a:lnTo>
                  <a:lnTo>
                    <a:pt x="74" y="212"/>
                  </a:lnTo>
                  <a:lnTo>
                    <a:pt x="84" y="240"/>
                  </a:lnTo>
                  <a:lnTo>
                    <a:pt x="30" y="260"/>
                  </a:lnTo>
                  <a:lnTo>
                    <a:pt x="27" y="348"/>
                  </a:lnTo>
                  <a:lnTo>
                    <a:pt x="43" y="365"/>
                  </a:lnTo>
                  <a:lnTo>
                    <a:pt x="27" y="382"/>
                  </a:lnTo>
                  <a:lnTo>
                    <a:pt x="34" y="420"/>
                  </a:lnTo>
                  <a:lnTo>
                    <a:pt x="0" y="464"/>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2" name="Freeform 416">
              <a:extLst>
                <a:ext uri="{FF2B5EF4-FFF2-40B4-BE49-F238E27FC236}">
                  <a16:creationId xmlns:a16="http://schemas.microsoft.com/office/drawing/2014/main" id="{7D43D6EB-8976-4BC3-86E4-DD930001587E}"/>
                </a:ext>
              </a:extLst>
            </p:cNvPr>
            <p:cNvSpPr>
              <a:spLocks noChangeAspect="1"/>
            </p:cNvSpPr>
            <p:nvPr/>
          </p:nvSpPr>
          <p:spPr bwMode="auto">
            <a:xfrm>
              <a:off x="4067175" y="3268716"/>
              <a:ext cx="92075" cy="50800"/>
            </a:xfrm>
            <a:custGeom>
              <a:avLst/>
              <a:gdLst>
                <a:gd name="T0" fmla="*/ 0 w 131"/>
                <a:gd name="T1" fmla="*/ 43384 h 64"/>
                <a:gd name="T2" fmla="*/ 21897 w 131"/>
                <a:gd name="T3" fmla="*/ 43384 h 64"/>
                <a:gd name="T4" fmla="*/ 43794 w 131"/>
                <a:gd name="T5" fmla="*/ 43384 h 64"/>
                <a:gd name="T6" fmla="*/ 43794 w 131"/>
                <a:gd name="T7" fmla="*/ 43384 h 64"/>
                <a:gd name="T8" fmla="*/ 65662 w 131"/>
                <a:gd name="T9" fmla="*/ 43384 h 64"/>
                <a:gd name="T10" fmla="*/ 65662 w 131"/>
                <a:gd name="T11" fmla="*/ 43384 h 64"/>
                <a:gd name="T12" fmla="*/ 65662 w 131"/>
                <a:gd name="T13" fmla="*/ 43384 h 64"/>
                <a:gd name="T14" fmla="*/ 65662 w 131"/>
                <a:gd name="T15" fmla="*/ 43384 h 64"/>
                <a:gd name="T16" fmla="*/ 21897 w 131"/>
                <a:gd name="T17" fmla="*/ 0 h 64"/>
                <a:gd name="T18" fmla="*/ 0 w 131"/>
                <a:gd name="T19" fmla="*/ 43384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
                <a:gd name="T31" fmla="*/ 0 h 64"/>
                <a:gd name="T32" fmla="*/ 131 w 131"/>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 h="64">
                  <a:moveTo>
                    <a:pt x="0" y="44"/>
                  </a:moveTo>
                  <a:lnTo>
                    <a:pt x="30" y="64"/>
                  </a:lnTo>
                  <a:lnTo>
                    <a:pt x="71" y="47"/>
                  </a:lnTo>
                  <a:lnTo>
                    <a:pt x="90" y="64"/>
                  </a:lnTo>
                  <a:lnTo>
                    <a:pt x="131" y="30"/>
                  </a:lnTo>
                  <a:lnTo>
                    <a:pt x="105" y="26"/>
                  </a:lnTo>
                  <a:lnTo>
                    <a:pt x="105" y="10"/>
                  </a:lnTo>
                  <a:lnTo>
                    <a:pt x="101" y="7"/>
                  </a:lnTo>
                  <a:lnTo>
                    <a:pt x="44" y="0"/>
                  </a:lnTo>
                  <a:lnTo>
                    <a:pt x="0" y="44"/>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3" name="Freeform 424">
              <a:extLst>
                <a:ext uri="{FF2B5EF4-FFF2-40B4-BE49-F238E27FC236}">
                  <a16:creationId xmlns:a16="http://schemas.microsoft.com/office/drawing/2014/main" id="{7A1D7693-F6F9-49A1-805E-19439529E51A}"/>
                </a:ext>
              </a:extLst>
            </p:cNvPr>
            <p:cNvSpPr>
              <a:spLocks noChangeAspect="1"/>
            </p:cNvSpPr>
            <p:nvPr/>
          </p:nvSpPr>
          <p:spPr bwMode="auto">
            <a:xfrm>
              <a:off x="3736975" y="3036941"/>
              <a:ext cx="87313" cy="111125"/>
            </a:xfrm>
            <a:custGeom>
              <a:avLst/>
              <a:gdLst>
                <a:gd name="T0" fmla="*/ 0 w 119"/>
                <a:gd name="T1" fmla="*/ 44005 h 139"/>
                <a:gd name="T2" fmla="*/ 28050 w 119"/>
                <a:gd name="T3" fmla="*/ 88063 h 139"/>
                <a:gd name="T4" fmla="*/ 28050 w 119"/>
                <a:gd name="T5" fmla="*/ 88063 h 139"/>
                <a:gd name="T6" fmla="*/ 84149 w 119"/>
                <a:gd name="T7" fmla="*/ 44005 h 139"/>
                <a:gd name="T8" fmla="*/ 112199 w 119"/>
                <a:gd name="T9" fmla="*/ 0 h 139"/>
                <a:gd name="T10" fmla="*/ 84149 w 119"/>
                <a:gd name="T11" fmla="*/ 0 h 139"/>
                <a:gd name="T12" fmla="*/ 56100 w 119"/>
                <a:gd name="T13" fmla="*/ 0 h 139"/>
                <a:gd name="T14" fmla="*/ 56100 w 119"/>
                <a:gd name="T15" fmla="*/ 0 h 139"/>
                <a:gd name="T16" fmla="*/ 84149 w 119"/>
                <a:gd name="T17" fmla="*/ 0 h 139"/>
                <a:gd name="T18" fmla="*/ 56100 w 119"/>
                <a:gd name="T19" fmla="*/ 0 h 139"/>
                <a:gd name="T20" fmla="*/ 56100 w 119"/>
                <a:gd name="T21" fmla="*/ 0 h 139"/>
                <a:gd name="T22" fmla="*/ 28050 w 119"/>
                <a:gd name="T23" fmla="*/ 0 h 139"/>
                <a:gd name="T24" fmla="*/ 28050 w 119"/>
                <a:gd name="T25" fmla="*/ 0 h 139"/>
                <a:gd name="T26" fmla="*/ 28050 w 119"/>
                <a:gd name="T27" fmla="*/ 44005 h 139"/>
                <a:gd name="T28" fmla="*/ 28050 w 119"/>
                <a:gd name="T29" fmla="*/ 44005 h 139"/>
                <a:gd name="T30" fmla="*/ 28050 w 119"/>
                <a:gd name="T31" fmla="*/ 44005 h 139"/>
                <a:gd name="T32" fmla="*/ 56100 w 119"/>
                <a:gd name="T33" fmla="*/ 44005 h 139"/>
                <a:gd name="T34" fmla="*/ 0 w 119"/>
                <a:gd name="T35" fmla="*/ 44005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9"/>
                <a:gd name="T55" fmla="*/ 0 h 139"/>
                <a:gd name="T56" fmla="*/ 119 w 119"/>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9" h="139">
                  <a:moveTo>
                    <a:pt x="0" y="116"/>
                  </a:moveTo>
                  <a:lnTo>
                    <a:pt x="14" y="129"/>
                  </a:lnTo>
                  <a:lnTo>
                    <a:pt x="3" y="139"/>
                  </a:lnTo>
                  <a:lnTo>
                    <a:pt x="110" y="118"/>
                  </a:lnTo>
                  <a:lnTo>
                    <a:pt x="119" y="45"/>
                  </a:lnTo>
                  <a:lnTo>
                    <a:pt x="104" y="29"/>
                  </a:lnTo>
                  <a:lnTo>
                    <a:pt x="72" y="36"/>
                  </a:lnTo>
                  <a:lnTo>
                    <a:pt x="62" y="26"/>
                  </a:lnTo>
                  <a:lnTo>
                    <a:pt x="75" y="9"/>
                  </a:lnTo>
                  <a:lnTo>
                    <a:pt x="62" y="0"/>
                  </a:lnTo>
                  <a:lnTo>
                    <a:pt x="48" y="36"/>
                  </a:lnTo>
                  <a:lnTo>
                    <a:pt x="3" y="45"/>
                  </a:lnTo>
                  <a:lnTo>
                    <a:pt x="17" y="54"/>
                  </a:lnTo>
                  <a:lnTo>
                    <a:pt x="8" y="74"/>
                  </a:lnTo>
                  <a:lnTo>
                    <a:pt x="38" y="77"/>
                  </a:lnTo>
                  <a:lnTo>
                    <a:pt x="11" y="105"/>
                  </a:lnTo>
                  <a:lnTo>
                    <a:pt x="42" y="98"/>
                  </a:lnTo>
                  <a:lnTo>
                    <a:pt x="0" y="116"/>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4" name="Freeform 425">
              <a:extLst>
                <a:ext uri="{FF2B5EF4-FFF2-40B4-BE49-F238E27FC236}">
                  <a16:creationId xmlns:a16="http://schemas.microsoft.com/office/drawing/2014/main" id="{309B2DC7-F9C5-4B87-AD33-6512ED588D1F}"/>
                </a:ext>
              </a:extLst>
            </p:cNvPr>
            <p:cNvSpPr>
              <a:spLocks noChangeAspect="1"/>
            </p:cNvSpPr>
            <p:nvPr/>
          </p:nvSpPr>
          <p:spPr bwMode="auto">
            <a:xfrm>
              <a:off x="3781425" y="3030591"/>
              <a:ext cx="53975" cy="42862"/>
            </a:xfrm>
            <a:custGeom>
              <a:avLst/>
              <a:gdLst>
                <a:gd name="T0" fmla="*/ 0 w 75"/>
                <a:gd name="T1" fmla="*/ 48549 h 53"/>
                <a:gd name="T2" fmla="*/ 24469 w 75"/>
                <a:gd name="T3" fmla="*/ 48549 h 53"/>
                <a:gd name="T4" fmla="*/ 24469 w 75"/>
                <a:gd name="T5" fmla="*/ 48549 h 53"/>
                <a:gd name="T6" fmla="*/ 48969 w 75"/>
                <a:gd name="T7" fmla="*/ 48549 h 53"/>
                <a:gd name="T8" fmla="*/ 48969 w 75"/>
                <a:gd name="T9" fmla="*/ 48549 h 53"/>
                <a:gd name="T10" fmla="*/ 48969 w 75"/>
                <a:gd name="T11" fmla="*/ 48549 h 53"/>
                <a:gd name="T12" fmla="*/ 24469 w 75"/>
                <a:gd name="T13" fmla="*/ 0 h 53"/>
                <a:gd name="T14" fmla="*/ 24469 w 75"/>
                <a:gd name="T15" fmla="*/ 48549 h 53"/>
                <a:gd name="T16" fmla="*/ 0 w 75"/>
                <a:gd name="T17" fmla="*/ 48549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53"/>
                <a:gd name="T29" fmla="*/ 75 w 75"/>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53">
                  <a:moveTo>
                    <a:pt x="0" y="34"/>
                  </a:moveTo>
                  <a:lnTo>
                    <a:pt x="10" y="44"/>
                  </a:lnTo>
                  <a:lnTo>
                    <a:pt x="42" y="37"/>
                  </a:lnTo>
                  <a:lnTo>
                    <a:pt x="57" y="53"/>
                  </a:lnTo>
                  <a:lnTo>
                    <a:pt x="75" y="34"/>
                  </a:lnTo>
                  <a:lnTo>
                    <a:pt x="58" y="7"/>
                  </a:lnTo>
                  <a:lnTo>
                    <a:pt x="21" y="0"/>
                  </a:lnTo>
                  <a:lnTo>
                    <a:pt x="13" y="17"/>
                  </a:lnTo>
                  <a:lnTo>
                    <a:pt x="0" y="34"/>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5" name="Freeform 426">
              <a:extLst>
                <a:ext uri="{FF2B5EF4-FFF2-40B4-BE49-F238E27FC236}">
                  <a16:creationId xmlns:a16="http://schemas.microsoft.com/office/drawing/2014/main" id="{F935F78C-E6DA-485B-BACB-471B8F6BE569}"/>
                </a:ext>
              </a:extLst>
            </p:cNvPr>
            <p:cNvSpPr>
              <a:spLocks noChangeAspect="1"/>
            </p:cNvSpPr>
            <p:nvPr/>
          </p:nvSpPr>
          <p:spPr bwMode="auto">
            <a:xfrm>
              <a:off x="3806825" y="2928991"/>
              <a:ext cx="9525" cy="20637"/>
            </a:xfrm>
            <a:custGeom>
              <a:avLst/>
              <a:gdLst>
                <a:gd name="T0" fmla="*/ 0 w 18"/>
                <a:gd name="T1" fmla="*/ 59755 h 24"/>
                <a:gd name="T2" fmla="*/ 0 w 18"/>
                <a:gd name="T3" fmla="*/ 59755 h 24"/>
                <a:gd name="T4" fmla="*/ 0 w 18"/>
                <a:gd name="T5" fmla="*/ 0 h 24"/>
                <a:gd name="T6" fmla="*/ 0 w 18"/>
                <a:gd name="T7" fmla="*/ 59755 h 24"/>
                <a:gd name="T8" fmla="*/ 0 60000 65536"/>
                <a:gd name="T9" fmla="*/ 0 60000 65536"/>
                <a:gd name="T10" fmla="*/ 0 60000 65536"/>
                <a:gd name="T11" fmla="*/ 0 60000 65536"/>
                <a:gd name="T12" fmla="*/ 0 w 18"/>
                <a:gd name="T13" fmla="*/ 0 h 24"/>
                <a:gd name="T14" fmla="*/ 18 w 18"/>
                <a:gd name="T15" fmla="*/ 24 h 24"/>
              </a:gdLst>
              <a:ahLst/>
              <a:cxnLst>
                <a:cxn ang="T8">
                  <a:pos x="T0" y="T1"/>
                </a:cxn>
                <a:cxn ang="T9">
                  <a:pos x="T2" y="T3"/>
                </a:cxn>
                <a:cxn ang="T10">
                  <a:pos x="T4" y="T5"/>
                </a:cxn>
                <a:cxn ang="T11">
                  <a:pos x="T6" y="T7"/>
                </a:cxn>
              </a:cxnLst>
              <a:rect l="T12" t="T13" r="T14" b="T15"/>
              <a:pathLst>
                <a:path w="18" h="24">
                  <a:moveTo>
                    <a:pt x="0" y="24"/>
                  </a:moveTo>
                  <a:lnTo>
                    <a:pt x="0" y="4"/>
                  </a:lnTo>
                  <a:lnTo>
                    <a:pt x="18" y="0"/>
                  </a:lnTo>
                  <a:lnTo>
                    <a:pt x="0" y="24"/>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6" name="Freeform 427">
              <a:extLst>
                <a:ext uri="{FF2B5EF4-FFF2-40B4-BE49-F238E27FC236}">
                  <a16:creationId xmlns:a16="http://schemas.microsoft.com/office/drawing/2014/main" id="{003770D1-548C-45F9-808F-7EE46EDEE266}"/>
                </a:ext>
              </a:extLst>
            </p:cNvPr>
            <p:cNvSpPr>
              <a:spLocks noChangeAspect="1"/>
            </p:cNvSpPr>
            <p:nvPr/>
          </p:nvSpPr>
          <p:spPr bwMode="auto">
            <a:xfrm>
              <a:off x="3810000" y="2951216"/>
              <a:ext cx="14288" cy="12700"/>
            </a:xfrm>
            <a:custGeom>
              <a:avLst/>
              <a:gdLst>
                <a:gd name="T0" fmla="*/ 0 w 18"/>
                <a:gd name="T1" fmla="*/ 43384 h 16"/>
                <a:gd name="T2" fmla="*/ 37426 w 18"/>
                <a:gd name="T3" fmla="*/ 0 h 16"/>
                <a:gd name="T4" fmla="*/ 37426 w 18"/>
                <a:gd name="T5" fmla="*/ 43384 h 16"/>
                <a:gd name="T6" fmla="*/ 0 w 18"/>
                <a:gd name="T7" fmla="*/ 43384 h 16"/>
                <a:gd name="T8" fmla="*/ 0 60000 65536"/>
                <a:gd name="T9" fmla="*/ 0 60000 65536"/>
                <a:gd name="T10" fmla="*/ 0 60000 65536"/>
                <a:gd name="T11" fmla="*/ 0 60000 65536"/>
                <a:gd name="T12" fmla="*/ 0 w 18"/>
                <a:gd name="T13" fmla="*/ 0 h 16"/>
                <a:gd name="T14" fmla="*/ 18 w 18"/>
                <a:gd name="T15" fmla="*/ 16 h 16"/>
              </a:gdLst>
              <a:ahLst/>
              <a:cxnLst>
                <a:cxn ang="T8">
                  <a:pos x="T0" y="T1"/>
                </a:cxn>
                <a:cxn ang="T9">
                  <a:pos x="T2" y="T3"/>
                </a:cxn>
                <a:cxn ang="T10">
                  <a:pos x="T4" y="T5"/>
                </a:cxn>
                <a:cxn ang="T11">
                  <a:pos x="T6" y="T7"/>
                </a:cxn>
              </a:cxnLst>
              <a:rect l="T12" t="T13" r="T14" b="T15"/>
              <a:pathLst>
                <a:path w="18" h="16">
                  <a:moveTo>
                    <a:pt x="0" y="13"/>
                  </a:moveTo>
                  <a:lnTo>
                    <a:pt x="9" y="0"/>
                  </a:lnTo>
                  <a:lnTo>
                    <a:pt x="18" y="16"/>
                  </a:lnTo>
                  <a:lnTo>
                    <a:pt x="0" y="13"/>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7" name="Freeform 428">
              <a:extLst>
                <a:ext uri="{FF2B5EF4-FFF2-40B4-BE49-F238E27FC236}">
                  <a16:creationId xmlns:a16="http://schemas.microsoft.com/office/drawing/2014/main" id="{25A40D83-3782-472C-9769-4418AF69186D}"/>
                </a:ext>
              </a:extLst>
            </p:cNvPr>
            <p:cNvSpPr>
              <a:spLocks noChangeAspect="1"/>
            </p:cNvSpPr>
            <p:nvPr/>
          </p:nvSpPr>
          <p:spPr bwMode="auto">
            <a:xfrm>
              <a:off x="3824288" y="2922641"/>
              <a:ext cx="155575" cy="277812"/>
            </a:xfrm>
            <a:custGeom>
              <a:avLst/>
              <a:gdLst>
                <a:gd name="T0" fmla="*/ 0 w 227"/>
                <a:gd name="T1" fmla="*/ 46490 h 344"/>
                <a:gd name="T2" fmla="*/ 19447 w 227"/>
                <a:gd name="T3" fmla="*/ 46490 h 344"/>
                <a:gd name="T4" fmla="*/ 19447 w 227"/>
                <a:gd name="T5" fmla="*/ 0 h 344"/>
                <a:gd name="T6" fmla="*/ 38920 w 227"/>
                <a:gd name="T7" fmla="*/ 0 h 344"/>
                <a:gd name="T8" fmla="*/ 38920 w 227"/>
                <a:gd name="T9" fmla="*/ 46490 h 344"/>
                <a:gd name="T10" fmla="*/ 58368 w 227"/>
                <a:gd name="T11" fmla="*/ 46490 h 344"/>
                <a:gd name="T12" fmla="*/ 38920 w 227"/>
                <a:gd name="T13" fmla="*/ 46490 h 344"/>
                <a:gd name="T14" fmla="*/ 58368 w 227"/>
                <a:gd name="T15" fmla="*/ 46490 h 344"/>
                <a:gd name="T16" fmla="*/ 77841 w 227"/>
                <a:gd name="T17" fmla="*/ 139527 h 344"/>
                <a:gd name="T18" fmla="*/ 77841 w 227"/>
                <a:gd name="T19" fmla="*/ 139527 h 344"/>
                <a:gd name="T20" fmla="*/ 97288 w 227"/>
                <a:gd name="T21" fmla="*/ 139527 h 344"/>
                <a:gd name="T22" fmla="*/ 77841 w 227"/>
                <a:gd name="T23" fmla="*/ 139527 h 344"/>
                <a:gd name="T24" fmla="*/ 97288 w 227"/>
                <a:gd name="T25" fmla="*/ 139527 h 344"/>
                <a:gd name="T26" fmla="*/ 97288 w 227"/>
                <a:gd name="T27" fmla="*/ 232507 h 344"/>
                <a:gd name="T28" fmla="*/ 97288 w 227"/>
                <a:gd name="T29" fmla="*/ 232507 h 344"/>
                <a:gd name="T30" fmla="*/ 19447 w 227"/>
                <a:gd name="T31" fmla="*/ 232507 h 344"/>
                <a:gd name="T32" fmla="*/ 58368 w 227"/>
                <a:gd name="T33" fmla="*/ 232507 h 344"/>
                <a:gd name="T34" fmla="*/ 38920 w 227"/>
                <a:gd name="T35" fmla="*/ 232507 h 344"/>
                <a:gd name="T36" fmla="*/ 19447 w 227"/>
                <a:gd name="T37" fmla="*/ 232507 h 344"/>
                <a:gd name="T38" fmla="*/ 38920 w 227"/>
                <a:gd name="T39" fmla="*/ 139527 h 344"/>
                <a:gd name="T40" fmla="*/ 19447 w 227"/>
                <a:gd name="T41" fmla="*/ 139527 h 344"/>
                <a:gd name="T42" fmla="*/ 38920 w 227"/>
                <a:gd name="T43" fmla="*/ 139527 h 344"/>
                <a:gd name="T44" fmla="*/ 38920 w 227"/>
                <a:gd name="T45" fmla="*/ 139527 h 344"/>
                <a:gd name="T46" fmla="*/ 38920 w 227"/>
                <a:gd name="T47" fmla="*/ 139527 h 344"/>
                <a:gd name="T48" fmla="*/ 38920 w 227"/>
                <a:gd name="T49" fmla="*/ 139527 h 344"/>
                <a:gd name="T50" fmla="*/ 19447 w 227"/>
                <a:gd name="T51" fmla="*/ 139527 h 344"/>
                <a:gd name="T52" fmla="*/ 19447 w 227"/>
                <a:gd name="T53" fmla="*/ 46490 h 344"/>
                <a:gd name="T54" fmla="*/ 19447 w 227"/>
                <a:gd name="T55" fmla="*/ 139527 h 344"/>
                <a:gd name="T56" fmla="*/ 19447 w 227"/>
                <a:gd name="T57" fmla="*/ 46490 h 344"/>
                <a:gd name="T58" fmla="*/ 0 w 227"/>
                <a:gd name="T59" fmla="*/ 46490 h 3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7"/>
                <a:gd name="T91" fmla="*/ 0 h 344"/>
                <a:gd name="T92" fmla="*/ 227 w 227"/>
                <a:gd name="T93" fmla="*/ 344 h 3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7" h="344">
                  <a:moveTo>
                    <a:pt x="0" y="81"/>
                  </a:moveTo>
                  <a:lnTo>
                    <a:pt x="9" y="33"/>
                  </a:lnTo>
                  <a:lnTo>
                    <a:pt x="33" y="0"/>
                  </a:lnTo>
                  <a:lnTo>
                    <a:pt x="85" y="0"/>
                  </a:lnTo>
                  <a:lnTo>
                    <a:pt x="56" y="41"/>
                  </a:lnTo>
                  <a:lnTo>
                    <a:pt x="125" y="50"/>
                  </a:lnTo>
                  <a:lnTo>
                    <a:pt x="81" y="106"/>
                  </a:lnTo>
                  <a:lnTo>
                    <a:pt x="133" y="125"/>
                  </a:lnTo>
                  <a:lnTo>
                    <a:pt x="182" y="197"/>
                  </a:lnTo>
                  <a:lnTo>
                    <a:pt x="167" y="201"/>
                  </a:lnTo>
                  <a:lnTo>
                    <a:pt x="190" y="218"/>
                  </a:lnTo>
                  <a:lnTo>
                    <a:pt x="177" y="237"/>
                  </a:lnTo>
                  <a:lnTo>
                    <a:pt x="227" y="239"/>
                  </a:lnTo>
                  <a:lnTo>
                    <a:pt x="196" y="288"/>
                  </a:lnTo>
                  <a:lnTo>
                    <a:pt x="217" y="300"/>
                  </a:lnTo>
                  <a:lnTo>
                    <a:pt x="13" y="344"/>
                  </a:lnTo>
                  <a:lnTo>
                    <a:pt x="104" y="280"/>
                  </a:lnTo>
                  <a:lnTo>
                    <a:pt x="77" y="290"/>
                  </a:lnTo>
                  <a:lnTo>
                    <a:pt x="26" y="272"/>
                  </a:lnTo>
                  <a:lnTo>
                    <a:pt x="64" y="248"/>
                  </a:lnTo>
                  <a:lnTo>
                    <a:pt x="40" y="237"/>
                  </a:lnTo>
                  <a:lnTo>
                    <a:pt x="92" y="211"/>
                  </a:lnTo>
                  <a:lnTo>
                    <a:pt x="98" y="179"/>
                  </a:lnTo>
                  <a:lnTo>
                    <a:pt x="71" y="170"/>
                  </a:lnTo>
                  <a:lnTo>
                    <a:pt x="85" y="152"/>
                  </a:lnTo>
                  <a:lnTo>
                    <a:pt x="32" y="160"/>
                  </a:lnTo>
                  <a:lnTo>
                    <a:pt x="33" y="111"/>
                  </a:lnTo>
                  <a:lnTo>
                    <a:pt x="9" y="135"/>
                  </a:lnTo>
                  <a:lnTo>
                    <a:pt x="23" y="82"/>
                  </a:lnTo>
                  <a:lnTo>
                    <a:pt x="0" y="81"/>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8" name="Freeform 456">
              <a:extLst>
                <a:ext uri="{FF2B5EF4-FFF2-40B4-BE49-F238E27FC236}">
                  <a16:creationId xmlns:a16="http://schemas.microsoft.com/office/drawing/2014/main" id="{6022BACB-9EEB-4609-B44E-ED8443ABAA48}"/>
                </a:ext>
              </a:extLst>
            </p:cNvPr>
            <p:cNvSpPr>
              <a:spLocks noChangeAspect="1"/>
            </p:cNvSpPr>
            <p:nvPr/>
          </p:nvSpPr>
          <p:spPr bwMode="auto">
            <a:xfrm>
              <a:off x="4608513" y="3608441"/>
              <a:ext cx="46038" cy="26987"/>
            </a:xfrm>
            <a:custGeom>
              <a:avLst/>
              <a:gdLst>
                <a:gd name="T0" fmla="*/ 0 w 70"/>
                <a:gd name="T1" fmla="*/ 0 h 35"/>
                <a:gd name="T2" fmla="*/ 15959 w 70"/>
                <a:gd name="T3" fmla="*/ 0 h 35"/>
                <a:gd name="T4" fmla="*/ 31918 w 70"/>
                <a:gd name="T5" fmla="*/ 0 h 35"/>
                <a:gd name="T6" fmla="*/ 0 w 70"/>
                <a:gd name="T7" fmla="*/ 0 h 35"/>
                <a:gd name="T8" fmla="*/ 0 60000 65536"/>
                <a:gd name="T9" fmla="*/ 0 60000 65536"/>
                <a:gd name="T10" fmla="*/ 0 60000 65536"/>
                <a:gd name="T11" fmla="*/ 0 60000 65536"/>
                <a:gd name="T12" fmla="*/ 0 w 70"/>
                <a:gd name="T13" fmla="*/ 0 h 35"/>
                <a:gd name="T14" fmla="*/ 70 w 70"/>
                <a:gd name="T15" fmla="*/ 35 h 35"/>
              </a:gdLst>
              <a:ahLst/>
              <a:cxnLst>
                <a:cxn ang="T8">
                  <a:pos x="T0" y="T1"/>
                </a:cxn>
                <a:cxn ang="T9">
                  <a:pos x="T2" y="T3"/>
                </a:cxn>
                <a:cxn ang="T10">
                  <a:pos x="T4" y="T5"/>
                </a:cxn>
                <a:cxn ang="T11">
                  <a:pos x="T6" y="T7"/>
                </a:cxn>
              </a:cxnLst>
              <a:rect l="T12" t="T13" r="T14" b="T15"/>
              <a:pathLst>
                <a:path w="70" h="35">
                  <a:moveTo>
                    <a:pt x="0" y="18"/>
                  </a:moveTo>
                  <a:lnTo>
                    <a:pt x="24" y="35"/>
                  </a:lnTo>
                  <a:lnTo>
                    <a:pt x="70" y="0"/>
                  </a:lnTo>
                  <a:lnTo>
                    <a:pt x="0" y="18"/>
                  </a:lnTo>
                  <a:close/>
                </a:path>
              </a:pathLst>
            </a:custGeom>
            <a:grpFill/>
            <a:ln w="9525">
              <a:solidFill>
                <a:schemeClr val="accent1">
                  <a:lumMod val="20000"/>
                  <a:lumOff val="8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109" name="Group 108">
            <a:extLst>
              <a:ext uri="{FF2B5EF4-FFF2-40B4-BE49-F238E27FC236}">
                <a16:creationId xmlns:a16="http://schemas.microsoft.com/office/drawing/2014/main" id="{6FAA1CFC-D8C8-47B1-8922-EE513197B0E1}"/>
              </a:ext>
            </a:extLst>
          </p:cNvPr>
          <p:cNvGrpSpPr/>
          <p:nvPr>
            <p:custDataLst>
              <p:tags r:id="rId4"/>
            </p:custDataLst>
          </p:nvPr>
        </p:nvGrpSpPr>
        <p:grpSpPr>
          <a:xfrm>
            <a:off x="4115378" y="1885370"/>
            <a:ext cx="3538948" cy="1606373"/>
            <a:chOff x="4191000" y="1939979"/>
            <a:chExt cx="3651251" cy="1657349"/>
          </a:xfrm>
          <a:solidFill>
            <a:schemeClr val="accent5">
              <a:lumMod val="75000"/>
            </a:schemeClr>
          </a:solidFill>
        </p:grpSpPr>
        <p:sp>
          <p:nvSpPr>
            <p:cNvPr id="110" name="Freeform 276">
              <a:extLst>
                <a:ext uri="{FF2B5EF4-FFF2-40B4-BE49-F238E27FC236}">
                  <a16:creationId xmlns:a16="http://schemas.microsoft.com/office/drawing/2014/main" id="{A8902252-2C1D-4806-9B21-2EB7AC869623}"/>
                </a:ext>
              </a:extLst>
            </p:cNvPr>
            <p:cNvSpPr>
              <a:spLocks noChangeAspect="1"/>
            </p:cNvSpPr>
            <p:nvPr/>
          </p:nvSpPr>
          <p:spPr bwMode="auto">
            <a:xfrm>
              <a:off x="4338638" y="3416354"/>
              <a:ext cx="39688" cy="80962"/>
            </a:xfrm>
            <a:custGeom>
              <a:avLst/>
              <a:gdLst>
                <a:gd name="T0" fmla="*/ 0 w 54"/>
                <a:gd name="T1" fmla="*/ 47928 h 99"/>
                <a:gd name="T2" fmla="*/ 27509 w 54"/>
                <a:gd name="T3" fmla="*/ 0 h 99"/>
                <a:gd name="T4" fmla="*/ 27509 w 54"/>
                <a:gd name="T5" fmla="*/ 0 h 99"/>
                <a:gd name="T6" fmla="*/ 54982 w 54"/>
                <a:gd name="T7" fmla="*/ 0 h 99"/>
                <a:gd name="T8" fmla="*/ 27509 w 54"/>
                <a:gd name="T9" fmla="*/ 47928 h 99"/>
                <a:gd name="T10" fmla="*/ 0 w 54"/>
                <a:gd name="T11" fmla="*/ 47928 h 99"/>
                <a:gd name="T12" fmla="*/ 0 60000 65536"/>
                <a:gd name="T13" fmla="*/ 0 60000 65536"/>
                <a:gd name="T14" fmla="*/ 0 60000 65536"/>
                <a:gd name="T15" fmla="*/ 0 60000 65536"/>
                <a:gd name="T16" fmla="*/ 0 60000 65536"/>
                <a:gd name="T17" fmla="*/ 0 60000 65536"/>
                <a:gd name="T18" fmla="*/ 0 w 54"/>
                <a:gd name="T19" fmla="*/ 0 h 99"/>
                <a:gd name="T20" fmla="*/ 54 w 54"/>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54" h="99">
                  <a:moveTo>
                    <a:pt x="0" y="77"/>
                  </a:moveTo>
                  <a:lnTo>
                    <a:pt x="3" y="24"/>
                  </a:lnTo>
                  <a:lnTo>
                    <a:pt x="27" y="0"/>
                  </a:lnTo>
                  <a:lnTo>
                    <a:pt x="54" y="58"/>
                  </a:lnTo>
                  <a:lnTo>
                    <a:pt x="29" y="99"/>
                  </a:lnTo>
                  <a:lnTo>
                    <a:pt x="0" y="77"/>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1" name="Freeform 289">
              <a:extLst>
                <a:ext uri="{FF2B5EF4-FFF2-40B4-BE49-F238E27FC236}">
                  <a16:creationId xmlns:a16="http://schemas.microsoft.com/office/drawing/2014/main" id="{92CD60AB-4B70-4C5F-B89F-E3A451F56990}"/>
                </a:ext>
              </a:extLst>
            </p:cNvPr>
            <p:cNvSpPr>
              <a:spLocks noChangeAspect="1"/>
            </p:cNvSpPr>
            <p:nvPr/>
          </p:nvSpPr>
          <p:spPr bwMode="auto">
            <a:xfrm>
              <a:off x="4403725" y="3370316"/>
              <a:ext cx="127000" cy="82550"/>
            </a:xfrm>
            <a:custGeom>
              <a:avLst/>
              <a:gdLst>
                <a:gd name="T0" fmla="*/ 0 w 184"/>
                <a:gd name="T1" fmla="*/ 41732 h 104"/>
                <a:gd name="T2" fmla="*/ 20473 w 184"/>
                <a:gd name="T3" fmla="*/ 0 h 104"/>
                <a:gd name="T4" fmla="*/ 102340 w 184"/>
                <a:gd name="T5" fmla="*/ 0 h 104"/>
                <a:gd name="T6" fmla="*/ 81867 w 184"/>
                <a:gd name="T7" fmla="*/ 0 h 104"/>
                <a:gd name="T8" fmla="*/ 81867 w 184"/>
                <a:gd name="T9" fmla="*/ 41732 h 104"/>
                <a:gd name="T10" fmla="*/ 61420 w 184"/>
                <a:gd name="T11" fmla="*/ 41732 h 104"/>
                <a:gd name="T12" fmla="*/ 40947 w 184"/>
                <a:gd name="T13" fmla="*/ 41732 h 104"/>
                <a:gd name="T14" fmla="*/ 20473 w 184"/>
                <a:gd name="T15" fmla="*/ 41732 h 104"/>
                <a:gd name="T16" fmla="*/ 0 w 184"/>
                <a:gd name="T17" fmla="*/ 41732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
                <a:gd name="T28" fmla="*/ 0 h 104"/>
                <a:gd name="T29" fmla="*/ 184 w 184"/>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 h="104">
                  <a:moveTo>
                    <a:pt x="0" y="71"/>
                  </a:moveTo>
                  <a:lnTo>
                    <a:pt x="10" y="0"/>
                  </a:lnTo>
                  <a:lnTo>
                    <a:pt x="184" y="16"/>
                  </a:lnTo>
                  <a:lnTo>
                    <a:pt x="150" y="60"/>
                  </a:lnTo>
                  <a:lnTo>
                    <a:pt x="164" y="82"/>
                  </a:lnTo>
                  <a:lnTo>
                    <a:pt x="119" y="85"/>
                  </a:lnTo>
                  <a:lnTo>
                    <a:pt x="90" y="104"/>
                  </a:lnTo>
                  <a:lnTo>
                    <a:pt x="18" y="102"/>
                  </a:lnTo>
                  <a:lnTo>
                    <a:pt x="0" y="71"/>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2" name="Freeform 321">
              <a:extLst>
                <a:ext uri="{FF2B5EF4-FFF2-40B4-BE49-F238E27FC236}">
                  <a16:creationId xmlns:a16="http://schemas.microsoft.com/office/drawing/2014/main" id="{D18B0DF4-E25C-4A3A-993D-D6CFDC220D20}"/>
                </a:ext>
              </a:extLst>
            </p:cNvPr>
            <p:cNvSpPr>
              <a:spLocks noChangeAspect="1"/>
            </p:cNvSpPr>
            <p:nvPr/>
          </p:nvSpPr>
          <p:spPr bwMode="auto">
            <a:xfrm>
              <a:off x="4191000" y="3163941"/>
              <a:ext cx="212725" cy="101600"/>
            </a:xfrm>
            <a:custGeom>
              <a:avLst/>
              <a:gdLst>
                <a:gd name="T0" fmla="*/ 0 w 307"/>
                <a:gd name="T1" fmla="*/ 46204 h 126"/>
                <a:gd name="T2" fmla="*/ 20090 w 307"/>
                <a:gd name="T3" fmla="*/ 92464 h 126"/>
                <a:gd name="T4" fmla="*/ 60268 w 307"/>
                <a:gd name="T5" fmla="*/ 92464 h 126"/>
                <a:gd name="T6" fmla="*/ 60268 w 307"/>
                <a:gd name="T7" fmla="*/ 92464 h 126"/>
                <a:gd name="T8" fmla="*/ 80357 w 307"/>
                <a:gd name="T9" fmla="*/ 92464 h 126"/>
                <a:gd name="T10" fmla="*/ 120536 w 307"/>
                <a:gd name="T11" fmla="*/ 92464 h 126"/>
                <a:gd name="T12" fmla="*/ 140598 w 307"/>
                <a:gd name="T13" fmla="*/ 92464 h 126"/>
                <a:gd name="T14" fmla="*/ 140598 w 307"/>
                <a:gd name="T15" fmla="*/ 92464 h 126"/>
                <a:gd name="T16" fmla="*/ 100447 w 307"/>
                <a:gd name="T17" fmla="*/ 92464 h 126"/>
                <a:gd name="T18" fmla="*/ 40179 w 307"/>
                <a:gd name="T19" fmla="*/ 46204 h 126"/>
                <a:gd name="T20" fmla="*/ 40179 w 307"/>
                <a:gd name="T21" fmla="*/ 0 h 126"/>
                <a:gd name="T22" fmla="*/ 0 w 307"/>
                <a:gd name="T23" fmla="*/ 46204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7"/>
                <a:gd name="T37" fmla="*/ 0 h 126"/>
                <a:gd name="T38" fmla="*/ 307 w 307"/>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7" h="126">
                  <a:moveTo>
                    <a:pt x="0" y="31"/>
                  </a:moveTo>
                  <a:lnTo>
                    <a:pt x="52" y="89"/>
                  </a:lnTo>
                  <a:lnTo>
                    <a:pt x="138" y="88"/>
                  </a:lnTo>
                  <a:lnTo>
                    <a:pt x="150" y="115"/>
                  </a:lnTo>
                  <a:lnTo>
                    <a:pt x="191" y="126"/>
                  </a:lnTo>
                  <a:lnTo>
                    <a:pt x="259" y="99"/>
                  </a:lnTo>
                  <a:lnTo>
                    <a:pt x="298" y="104"/>
                  </a:lnTo>
                  <a:lnTo>
                    <a:pt x="307" y="78"/>
                  </a:lnTo>
                  <a:lnTo>
                    <a:pt x="233" y="71"/>
                  </a:lnTo>
                  <a:lnTo>
                    <a:pt x="80" y="13"/>
                  </a:lnTo>
                  <a:lnTo>
                    <a:pt x="63" y="0"/>
                  </a:lnTo>
                  <a:lnTo>
                    <a:pt x="0" y="31"/>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3" name="Freeform 342">
              <a:extLst>
                <a:ext uri="{FF2B5EF4-FFF2-40B4-BE49-F238E27FC236}">
                  <a16:creationId xmlns:a16="http://schemas.microsoft.com/office/drawing/2014/main" id="{31C2E83B-D0B6-4B86-9C51-E7D0CE3F63FC}"/>
                </a:ext>
              </a:extLst>
            </p:cNvPr>
            <p:cNvSpPr>
              <a:spLocks noChangeAspect="1"/>
            </p:cNvSpPr>
            <p:nvPr/>
          </p:nvSpPr>
          <p:spPr bwMode="auto">
            <a:xfrm>
              <a:off x="4275138" y="3243316"/>
              <a:ext cx="136525" cy="82550"/>
            </a:xfrm>
            <a:custGeom>
              <a:avLst/>
              <a:gdLst>
                <a:gd name="T0" fmla="*/ 0 w 196"/>
                <a:gd name="T1" fmla="*/ 46887 h 102"/>
                <a:gd name="T2" fmla="*/ 20628 w 196"/>
                <a:gd name="T3" fmla="*/ 46887 h 102"/>
                <a:gd name="T4" fmla="*/ 41257 w 196"/>
                <a:gd name="T5" fmla="*/ 46887 h 102"/>
                <a:gd name="T6" fmla="*/ 61885 w 196"/>
                <a:gd name="T7" fmla="*/ 0 h 102"/>
                <a:gd name="T8" fmla="*/ 82513 w 196"/>
                <a:gd name="T9" fmla="*/ 46887 h 102"/>
                <a:gd name="T10" fmla="*/ 103142 w 196"/>
                <a:gd name="T11" fmla="*/ 46887 h 102"/>
                <a:gd name="T12" fmla="*/ 61885 w 196"/>
                <a:gd name="T13" fmla="*/ 93831 h 102"/>
                <a:gd name="T14" fmla="*/ 41257 w 196"/>
                <a:gd name="T15" fmla="*/ 93831 h 102"/>
                <a:gd name="T16" fmla="*/ 0 w 196"/>
                <a:gd name="T17" fmla="*/ 46887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102"/>
                <a:gd name="T29" fmla="*/ 196 w 19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102">
                  <a:moveTo>
                    <a:pt x="0" y="60"/>
                  </a:moveTo>
                  <a:lnTo>
                    <a:pt x="29" y="16"/>
                  </a:lnTo>
                  <a:lnTo>
                    <a:pt x="70" y="27"/>
                  </a:lnTo>
                  <a:lnTo>
                    <a:pt x="138" y="0"/>
                  </a:lnTo>
                  <a:lnTo>
                    <a:pt x="177" y="5"/>
                  </a:lnTo>
                  <a:lnTo>
                    <a:pt x="196" y="21"/>
                  </a:lnTo>
                  <a:lnTo>
                    <a:pt x="121" y="89"/>
                  </a:lnTo>
                  <a:lnTo>
                    <a:pt x="57" y="102"/>
                  </a:lnTo>
                  <a:lnTo>
                    <a:pt x="0" y="6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4" name="Freeform 392">
              <a:extLst>
                <a:ext uri="{FF2B5EF4-FFF2-40B4-BE49-F238E27FC236}">
                  <a16:creationId xmlns:a16="http://schemas.microsoft.com/office/drawing/2014/main" id="{01ECC2B4-5838-47EA-9EEF-85D97FC1AEEA}"/>
                </a:ext>
              </a:extLst>
            </p:cNvPr>
            <p:cNvSpPr>
              <a:spLocks noChangeAspect="1"/>
            </p:cNvSpPr>
            <p:nvPr/>
          </p:nvSpPr>
          <p:spPr bwMode="auto">
            <a:xfrm>
              <a:off x="4233863" y="3046466"/>
              <a:ext cx="203200" cy="180975"/>
            </a:xfrm>
            <a:custGeom>
              <a:avLst/>
              <a:gdLst>
                <a:gd name="T0" fmla="*/ 0 w 293"/>
                <a:gd name="T1" fmla="*/ 49170 h 222"/>
                <a:gd name="T2" fmla="*/ 20541 w 293"/>
                <a:gd name="T3" fmla="*/ 147451 h 222"/>
                <a:gd name="T4" fmla="*/ 82164 w 293"/>
                <a:gd name="T5" fmla="*/ 196621 h 222"/>
                <a:gd name="T6" fmla="*/ 123246 w 293"/>
                <a:gd name="T7" fmla="*/ 196621 h 222"/>
                <a:gd name="T8" fmla="*/ 143787 w 293"/>
                <a:gd name="T9" fmla="*/ 147451 h 222"/>
                <a:gd name="T10" fmla="*/ 123246 w 293"/>
                <a:gd name="T11" fmla="*/ 98340 h 222"/>
                <a:gd name="T12" fmla="*/ 143787 w 293"/>
                <a:gd name="T13" fmla="*/ 98340 h 222"/>
                <a:gd name="T14" fmla="*/ 123246 w 293"/>
                <a:gd name="T15" fmla="*/ 49170 h 222"/>
                <a:gd name="T16" fmla="*/ 82164 w 293"/>
                <a:gd name="T17" fmla="*/ 49170 h 222"/>
                <a:gd name="T18" fmla="*/ 41082 w 293"/>
                <a:gd name="T19" fmla="*/ 0 h 222"/>
                <a:gd name="T20" fmla="*/ 0 w 293"/>
                <a:gd name="T21" fmla="*/ 4917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3"/>
                <a:gd name="T34" fmla="*/ 0 h 222"/>
                <a:gd name="T35" fmla="*/ 293 w 293"/>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3" h="222">
                  <a:moveTo>
                    <a:pt x="0" y="41"/>
                  </a:moveTo>
                  <a:lnTo>
                    <a:pt x="18" y="157"/>
                  </a:lnTo>
                  <a:lnTo>
                    <a:pt x="171" y="215"/>
                  </a:lnTo>
                  <a:lnTo>
                    <a:pt x="245" y="222"/>
                  </a:lnTo>
                  <a:lnTo>
                    <a:pt x="293" y="164"/>
                  </a:lnTo>
                  <a:lnTo>
                    <a:pt x="267" y="98"/>
                  </a:lnTo>
                  <a:lnTo>
                    <a:pt x="287" y="81"/>
                  </a:lnTo>
                  <a:lnTo>
                    <a:pt x="275" y="30"/>
                  </a:lnTo>
                  <a:lnTo>
                    <a:pt x="164" y="13"/>
                  </a:lnTo>
                  <a:lnTo>
                    <a:pt x="91" y="0"/>
                  </a:lnTo>
                  <a:lnTo>
                    <a:pt x="0" y="41"/>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5" name="Freeform 394">
              <a:extLst>
                <a:ext uri="{FF2B5EF4-FFF2-40B4-BE49-F238E27FC236}">
                  <a16:creationId xmlns:a16="http://schemas.microsoft.com/office/drawing/2014/main" id="{4D08080C-0A89-4111-8C24-03487801477A}"/>
                </a:ext>
              </a:extLst>
            </p:cNvPr>
            <p:cNvSpPr>
              <a:spLocks noChangeAspect="1"/>
            </p:cNvSpPr>
            <p:nvPr/>
          </p:nvSpPr>
          <p:spPr bwMode="auto">
            <a:xfrm>
              <a:off x="4359275" y="3251254"/>
              <a:ext cx="193675" cy="130175"/>
            </a:xfrm>
            <a:custGeom>
              <a:avLst/>
              <a:gdLst>
                <a:gd name="T0" fmla="*/ 0 w 279"/>
                <a:gd name="T1" fmla="*/ 43920 h 163"/>
                <a:gd name="T2" fmla="*/ 40978 w 279"/>
                <a:gd name="T3" fmla="*/ 87841 h 163"/>
                <a:gd name="T4" fmla="*/ 122962 w 279"/>
                <a:gd name="T5" fmla="*/ 87841 h 163"/>
                <a:gd name="T6" fmla="*/ 143465 w 279"/>
                <a:gd name="T7" fmla="*/ 43920 h 163"/>
                <a:gd name="T8" fmla="*/ 122962 w 279"/>
                <a:gd name="T9" fmla="*/ 43920 h 163"/>
                <a:gd name="T10" fmla="*/ 102487 w 279"/>
                <a:gd name="T11" fmla="*/ 0 h 163"/>
                <a:gd name="T12" fmla="*/ 102487 w 279"/>
                <a:gd name="T13" fmla="*/ 0 h 163"/>
                <a:gd name="T14" fmla="*/ 40978 w 279"/>
                <a:gd name="T15" fmla="*/ 0 h 163"/>
                <a:gd name="T16" fmla="*/ 0 w 279"/>
                <a:gd name="T17" fmla="*/ 43920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9"/>
                <a:gd name="T28" fmla="*/ 0 h 163"/>
                <a:gd name="T29" fmla="*/ 279 w 279"/>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9" h="163">
                  <a:moveTo>
                    <a:pt x="0" y="79"/>
                  </a:moveTo>
                  <a:lnTo>
                    <a:pt x="75" y="147"/>
                  </a:lnTo>
                  <a:lnTo>
                    <a:pt x="249" y="163"/>
                  </a:lnTo>
                  <a:lnTo>
                    <a:pt x="279" y="106"/>
                  </a:lnTo>
                  <a:lnTo>
                    <a:pt x="235" y="102"/>
                  </a:lnTo>
                  <a:lnTo>
                    <a:pt x="230" y="54"/>
                  </a:lnTo>
                  <a:lnTo>
                    <a:pt x="191" y="0"/>
                  </a:lnTo>
                  <a:lnTo>
                    <a:pt x="75" y="11"/>
                  </a:lnTo>
                  <a:lnTo>
                    <a:pt x="0" y="79"/>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6" name="Freeform 397">
              <a:extLst>
                <a:ext uri="{FF2B5EF4-FFF2-40B4-BE49-F238E27FC236}">
                  <a16:creationId xmlns:a16="http://schemas.microsoft.com/office/drawing/2014/main" id="{94A5696B-3840-4068-B560-773D44AD1A6B}"/>
                </a:ext>
              </a:extLst>
            </p:cNvPr>
            <p:cNvSpPr>
              <a:spLocks noChangeAspect="1"/>
            </p:cNvSpPr>
            <p:nvPr/>
          </p:nvSpPr>
          <p:spPr bwMode="auto">
            <a:xfrm>
              <a:off x="4900613" y="1968554"/>
              <a:ext cx="101600" cy="49212"/>
            </a:xfrm>
            <a:custGeom>
              <a:avLst/>
              <a:gdLst>
                <a:gd name="T0" fmla="*/ 0 w 146"/>
                <a:gd name="T1" fmla="*/ 43384 h 62"/>
                <a:gd name="T2" fmla="*/ 20978 w 146"/>
                <a:gd name="T3" fmla="*/ 43384 h 62"/>
                <a:gd name="T4" fmla="*/ 20978 w 146"/>
                <a:gd name="T5" fmla="*/ 43384 h 62"/>
                <a:gd name="T6" fmla="*/ 62908 w 146"/>
                <a:gd name="T7" fmla="*/ 0 h 62"/>
                <a:gd name="T8" fmla="*/ 62908 w 146"/>
                <a:gd name="T9" fmla="*/ 43384 h 62"/>
                <a:gd name="T10" fmla="*/ 62908 w 146"/>
                <a:gd name="T11" fmla="*/ 43384 h 62"/>
                <a:gd name="T12" fmla="*/ 62908 w 146"/>
                <a:gd name="T13" fmla="*/ 43384 h 62"/>
                <a:gd name="T14" fmla="*/ 41929 w 146"/>
                <a:gd name="T15" fmla="*/ 43384 h 62"/>
                <a:gd name="T16" fmla="*/ 20978 w 146"/>
                <a:gd name="T17" fmla="*/ 43384 h 62"/>
                <a:gd name="T18" fmla="*/ 20978 w 146"/>
                <a:gd name="T19" fmla="*/ 43384 h 62"/>
                <a:gd name="T20" fmla="*/ 0 w 146"/>
                <a:gd name="T21" fmla="*/ 43384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62"/>
                <a:gd name="T35" fmla="*/ 146 w 146"/>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62">
                  <a:moveTo>
                    <a:pt x="0" y="44"/>
                  </a:moveTo>
                  <a:lnTo>
                    <a:pt x="30" y="30"/>
                  </a:lnTo>
                  <a:lnTo>
                    <a:pt x="8" y="17"/>
                  </a:lnTo>
                  <a:lnTo>
                    <a:pt x="112" y="0"/>
                  </a:lnTo>
                  <a:lnTo>
                    <a:pt x="131" y="2"/>
                  </a:lnTo>
                  <a:lnTo>
                    <a:pt x="111" y="17"/>
                  </a:lnTo>
                  <a:lnTo>
                    <a:pt x="146" y="17"/>
                  </a:lnTo>
                  <a:lnTo>
                    <a:pt x="53" y="52"/>
                  </a:lnTo>
                  <a:lnTo>
                    <a:pt x="30" y="62"/>
                  </a:lnTo>
                  <a:lnTo>
                    <a:pt x="36" y="47"/>
                  </a:lnTo>
                  <a:lnTo>
                    <a:pt x="0" y="44"/>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7" name="Freeform 398">
              <a:extLst>
                <a:ext uri="{FF2B5EF4-FFF2-40B4-BE49-F238E27FC236}">
                  <a16:creationId xmlns:a16="http://schemas.microsoft.com/office/drawing/2014/main" id="{0D978903-16E4-4FDC-86C1-FDA844D3BC00}"/>
                </a:ext>
              </a:extLst>
            </p:cNvPr>
            <p:cNvSpPr>
              <a:spLocks noChangeAspect="1"/>
            </p:cNvSpPr>
            <p:nvPr/>
          </p:nvSpPr>
          <p:spPr bwMode="auto">
            <a:xfrm>
              <a:off x="4930775" y="2511479"/>
              <a:ext cx="39688" cy="25400"/>
            </a:xfrm>
            <a:custGeom>
              <a:avLst/>
              <a:gdLst>
                <a:gd name="T0" fmla="*/ 0 w 58"/>
                <a:gd name="T1" fmla="*/ 52494 h 31"/>
                <a:gd name="T2" fmla="*/ 19115 w 58"/>
                <a:gd name="T3" fmla="*/ 0 h 31"/>
                <a:gd name="T4" fmla="*/ 38256 w 58"/>
                <a:gd name="T5" fmla="*/ 52494 h 31"/>
                <a:gd name="T6" fmla="*/ 0 w 58"/>
                <a:gd name="T7" fmla="*/ 52494 h 31"/>
                <a:gd name="T8" fmla="*/ 0 60000 65536"/>
                <a:gd name="T9" fmla="*/ 0 60000 65536"/>
                <a:gd name="T10" fmla="*/ 0 60000 65536"/>
                <a:gd name="T11" fmla="*/ 0 60000 65536"/>
                <a:gd name="T12" fmla="*/ 0 w 58"/>
                <a:gd name="T13" fmla="*/ 0 h 31"/>
                <a:gd name="T14" fmla="*/ 58 w 58"/>
                <a:gd name="T15" fmla="*/ 31 h 31"/>
              </a:gdLst>
              <a:ahLst/>
              <a:cxnLst>
                <a:cxn ang="T8">
                  <a:pos x="T0" y="T1"/>
                </a:cxn>
                <a:cxn ang="T9">
                  <a:pos x="T2" y="T3"/>
                </a:cxn>
                <a:cxn ang="T10">
                  <a:pos x="T4" y="T5"/>
                </a:cxn>
                <a:cxn ang="T11">
                  <a:pos x="T6" y="T7"/>
                </a:cxn>
              </a:cxnLst>
              <a:rect l="T12" t="T13" r="T14" b="T15"/>
              <a:pathLst>
                <a:path w="58" h="31">
                  <a:moveTo>
                    <a:pt x="0" y="31"/>
                  </a:moveTo>
                  <a:lnTo>
                    <a:pt x="17" y="0"/>
                  </a:lnTo>
                  <a:lnTo>
                    <a:pt x="58" y="17"/>
                  </a:lnTo>
                  <a:lnTo>
                    <a:pt x="0" y="31"/>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8" name="Freeform 399">
              <a:extLst>
                <a:ext uri="{FF2B5EF4-FFF2-40B4-BE49-F238E27FC236}">
                  <a16:creationId xmlns:a16="http://schemas.microsoft.com/office/drawing/2014/main" id="{B648887B-55E3-4031-9682-7369838598CD}"/>
                </a:ext>
              </a:extLst>
            </p:cNvPr>
            <p:cNvSpPr>
              <a:spLocks noChangeAspect="1"/>
            </p:cNvSpPr>
            <p:nvPr/>
          </p:nvSpPr>
          <p:spPr bwMode="auto">
            <a:xfrm>
              <a:off x="5000625" y="2347966"/>
              <a:ext cx="127000" cy="111125"/>
            </a:xfrm>
            <a:custGeom>
              <a:avLst/>
              <a:gdLst>
                <a:gd name="T0" fmla="*/ 0 w 180"/>
                <a:gd name="T1" fmla="*/ 101885 h 135"/>
                <a:gd name="T2" fmla="*/ 22424 w 180"/>
                <a:gd name="T3" fmla="*/ 101885 h 135"/>
                <a:gd name="T4" fmla="*/ 22424 w 180"/>
                <a:gd name="T5" fmla="*/ 101885 h 135"/>
                <a:gd name="T6" fmla="*/ 44848 w 180"/>
                <a:gd name="T7" fmla="*/ 101885 h 135"/>
                <a:gd name="T8" fmla="*/ 44848 w 180"/>
                <a:gd name="T9" fmla="*/ 101885 h 135"/>
                <a:gd name="T10" fmla="*/ 44848 w 180"/>
                <a:gd name="T11" fmla="*/ 152798 h 135"/>
                <a:gd name="T12" fmla="*/ 112149 w 180"/>
                <a:gd name="T13" fmla="*/ 152798 h 135"/>
                <a:gd name="T14" fmla="*/ 89726 w 180"/>
                <a:gd name="T15" fmla="*/ 101885 h 135"/>
                <a:gd name="T16" fmla="*/ 67302 w 180"/>
                <a:gd name="T17" fmla="*/ 101885 h 135"/>
                <a:gd name="T18" fmla="*/ 67302 w 180"/>
                <a:gd name="T19" fmla="*/ 50912 h 135"/>
                <a:gd name="T20" fmla="*/ 89726 w 180"/>
                <a:gd name="T21" fmla="*/ 0 h 135"/>
                <a:gd name="T22" fmla="*/ 22424 w 180"/>
                <a:gd name="T23" fmla="*/ 50912 h 135"/>
                <a:gd name="T24" fmla="*/ 22424 w 180"/>
                <a:gd name="T25" fmla="*/ 101885 h 135"/>
                <a:gd name="T26" fmla="*/ 0 w 180"/>
                <a:gd name="T27" fmla="*/ 101885 h 1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135"/>
                <a:gd name="T44" fmla="*/ 180 w 180"/>
                <a:gd name="T45" fmla="*/ 135 h 1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135">
                  <a:moveTo>
                    <a:pt x="0" y="66"/>
                  </a:moveTo>
                  <a:lnTo>
                    <a:pt x="14" y="96"/>
                  </a:lnTo>
                  <a:lnTo>
                    <a:pt x="35" y="86"/>
                  </a:lnTo>
                  <a:lnTo>
                    <a:pt x="55" y="106"/>
                  </a:lnTo>
                  <a:lnTo>
                    <a:pt x="73" y="96"/>
                  </a:lnTo>
                  <a:lnTo>
                    <a:pt x="66" y="130"/>
                  </a:lnTo>
                  <a:lnTo>
                    <a:pt x="180" y="135"/>
                  </a:lnTo>
                  <a:lnTo>
                    <a:pt x="136" y="111"/>
                  </a:lnTo>
                  <a:lnTo>
                    <a:pt x="115" y="69"/>
                  </a:lnTo>
                  <a:lnTo>
                    <a:pt x="117" y="25"/>
                  </a:lnTo>
                  <a:lnTo>
                    <a:pt x="144" y="0"/>
                  </a:lnTo>
                  <a:lnTo>
                    <a:pt x="47" y="10"/>
                  </a:lnTo>
                  <a:lnTo>
                    <a:pt x="22" y="66"/>
                  </a:lnTo>
                  <a:lnTo>
                    <a:pt x="0" y="66"/>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9" name="Freeform 400">
              <a:extLst>
                <a:ext uri="{FF2B5EF4-FFF2-40B4-BE49-F238E27FC236}">
                  <a16:creationId xmlns:a16="http://schemas.microsoft.com/office/drawing/2014/main" id="{3530F4F4-C196-4783-BF86-00C4E20D3303}"/>
                </a:ext>
              </a:extLst>
            </p:cNvPr>
            <p:cNvSpPr>
              <a:spLocks noChangeAspect="1"/>
            </p:cNvSpPr>
            <p:nvPr/>
          </p:nvSpPr>
          <p:spPr bwMode="auto">
            <a:xfrm>
              <a:off x="5046663" y="2173341"/>
              <a:ext cx="312738" cy="174625"/>
            </a:xfrm>
            <a:custGeom>
              <a:avLst/>
              <a:gdLst>
                <a:gd name="T0" fmla="*/ 0 w 452"/>
                <a:gd name="T1" fmla="*/ 135047 h 218"/>
                <a:gd name="T2" fmla="*/ 20234 w 452"/>
                <a:gd name="T3" fmla="*/ 135047 h 218"/>
                <a:gd name="T4" fmla="*/ 20234 w 452"/>
                <a:gd name="T5" fmla="*/ 135047 h 218"/>
                <a:gd name="T6" fmla="*/ 40441 w 452"/>
                <a:gd name="T7" fmla="*/ 135047 h 218"/>
                <a:gd name="T8" fmla="*/ 40441 w 452"/>
                <a:gd name="T9" fmla="*/ 135047 h 218"/>
                <a:gd name="T10" fmla="*/ 60675 w 452"/>
                <a:gd name="T11" fmla="*/ 135047 h 218"/>
                <a:gd name="T12" fmla="*/ 40441 w 452"/>
                <a:gd name="T13" fmla="*/ 135047 h 218"/>
                <a:gd name="T14" fmla="*/ 60675 w 452"/>
                <a:gd name="T15" fmla="*/ 135047 h 218"/>
                <a:gd name="T16" fmla="*/ 60675 w 452"/>
                <a:gd name="T17" fmla="*/ 135047 h 218"/>
                <a:gd name="T18" fmla="*/ 60675 w 452"/>
                <a:gd name="T19" fmla="*/ 135047 h 218"/>
                <a:gd name="T20" fmla="*/ 80909 w 452"/>
                <a:gd name="T21" fmla="*/ 135047 h 218"/>
                <a:gd name="T22" fmla="*/ 60675 w 452"/>
                <a:gd name="T23" fmla="*/ 135047 h 218"/>
                <a:gd name="T24" fmla="*/ 80909 w 452"/>
                <a:gd name="T25" fmla="*/ 135047 h 218"/>
                <a:gd name="T26" fmla="*/ 80909 w 452"/>
                <a:gd name="T27" fmla="*/ 135047 h 218"/>
                <a:gd name="T28" fmla="*/ 101116 w 452"/>
                <a:gd name="T29" fmla="*/ 135047 h 218"/>
                <a:gd name="T30" fmla="*/ 101116 w 452"/>
                <a:gd name="T31" fmla="*/ 90049 h 218"/>
                <a:gd name="T32" fmla="*/ 202259 w 452"/>
                <a:gd name="T33" fmla="*/ 44998 h 218"/>
                <a:gd name="T34" fmla="*/ 222466 w 452"/>
                <a:gd name="T35" fmla="*/ 44998 h 218"/>
                <a:gd name="T36" fmla="*/ 202259 w 452"/>
                <a:gd name="T37" fmla="*/ 0 h 218"/>
                <a:gd name="T38" fmla="*/ 161791 w 452"/>
                <a:gd name="T39" fmla="*/ 44998 h 218"/>
                <a:gd name="T40" fmla="*/ 101116 w 452"/>
                <a:gd name="T41" fmla="*/ 44998 h 218"/>
                <a:gd name="T42" fmla="*/ 60675 w 452"/>
                <a:gd name="T43" fmla="*/ 90049 h 218"/>
                <a:gd name="T44" fmla="*/ 40441 w 452"/>
                <a:gd name="T45" fmla="*/ 90049 h 218"/>
                <a:gd name="T46" fmla="*/ 40441 w 452"/>
                <a:gd name="T47" fmla="*/ 135047 h 218"/>
                <a:gd name="T48" fmla="*/ 40441 w 452"/>
                <a:gd name="T49" fmla="*/ 135047 h 218"/>
                <a:gd name="T50" fmla="*/ 40441 w 452"/>
                <a:gd name="T51" fmla="*/ 135047 h 218"/>
                <a:gd name="T52" fmla="*/ 40441 w 452"/>
                <a:gd name="T53" fmla="*/ 135047 h 218"/>
                <a:gd name="T54" fmla="*/ 20234 w 452"/>
                <a:gd name="T55" fmla="*/ 135047 h 218"/>
                <a:gd name="T56" fmla="*/ 40441 w 452"/>
                <a:gd name="T57" fmla="*/ 135047 h 218"/>
                <a:gd name="T58" fmla="*/ 0 w 452"/>
                <a:gd name="T59" fmla="*/ 135047 h 2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52"/>
                <a:gd name="T91" fmla="*/ 0 h 218"/>
                <a:gd name="T92" fmla="*/ 452 w 452"/>
                <a:gd name="T93" fmla="*/ 218 h 21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52" h="218">
                  <a:moveTo>
                    <a:pt x="0" y="189"/>
                  </a:moveTo>
                  <a:lnTo>
                    <a:pt x="43" y="194"/>
                  </a:lnTo>
                  <a:lnTo>
                    <a:pt x="14" y="214"/>
                  </a:lnTo>
                  <a:lnTo>
                    <a:pt x="91" y="218"/>
                  </a:lnTo>
                  <a:lnTo>
                    <a:pt x="94" y="194"/>
                  </a:lnTo>
                  <a:lnTo>
                    <a:pt x="113" y="198"/>
                  </a:lnTo>
                  <a:lnTo>
                    <a:pt x="92" y="184"/>
                  </a:lnTo>
                  <a:lnTo>
                    <a:pt x="122" y="189"/>
                  </a:lnTo>
                  <a:lnTo>
                    <a:pt x="115" y="160"/>
                  </a:lnTo>
                  <a:lnTo>
                    <a:pt x="130" y="177"/>
                  </a:lnTo>
                  <a:lnTo>
                    <a:pt x="152" y="162"/>
                  </a:lnTo>
                  <a:lnTo>
                    <a:pt x="137" y="145"/>
                  </a:lnTo>
                  <a:lnTo>
                    <a:pt x="183" y="147"/>
                  </a:lnTo>
                  <a:lnTo>
                    <a:pt x="171" y="136"/>
                  </a:lnTo>
                  <a:lnTo>
                    <a:pt x="193" y="138"/>
                  </a:lnTo>
                  <a:lnTo>
                    <a:pt x="204" y="116"/>
                  </a:lnTo>
                  <a:lnTo>
                    <a:pt x="428" y="47"/>
                  </a:lnTo>
                  <a:lnTo>
                    <a:pt x="452" y="20"/>
                  </a:lnTo>
                  <a:lnTo>
                    <a:pt x="408" y="0"/>
                  </a:lnTo>
                  <a:lnTo>
                    <a:pt x="314" y="44"/>
                  </a:lnTo>
                  <a:lnTo>
                    <a:pt x="217" y="44"/>
                  </a:lnTo>
                  <a:lnTo>
                    <a:pt x="112" y="104"/>
                  </a:lnTo>
                  <a:lnTo>
                    <a:pt x="55" y="111"/>
                  </a:lnTo>
                  <a:lnTo>
                    <a:pt x="57" y="136"/>
                  </a:lnTo>
                  <a:lnTo>
                    <a:pt x="89" y="138"/>
                  </a:lnTo>
                  <a:lnTo>
                    <a:pt x="55" y="139"/>
                  </a:lnTo>
                  <a:lnTo>
                    <a:pt x="70" y="150"/>
                  </a:lnTo>
                  <a:lnTo>
                    <a:pt x="43" y="162"/>
                  </a:lnTo>
                  <a:lnTo>
                    <a:pt x="74" y="176"/>
                  </a:lnTo>
                  <a:lnTo>
                    <a:pt x="0" y="189"/>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0" name="Freeform 401">
              <a:extLst>
                <a:ext uri="{FF2B5EF4-FFF2-40B4-BE49-F238E27FC236}">
                  <a16:creationId xmlns:a16="http://schemas.microsoft.com/office/drawing/2014/main" id="{B3F8E332-2D83-40DA-B738-4C64F6903E56}"/>
                </a:ext>
              </a:extLst>
            </p:cNvPr>
            <p:cNvSpPr>
              <a:spLocks noChangeAspect="1"/>
            </p:cNvSpPr>
            <p:nvPr/>
          </p:nvSpPr>
          <p:spPr bwMode="auto">
            <a:xfrm>
              <a:off x="5224463" y="1939979"/>
              <a:ext cx="60325" cy="38100"/>
            </a:xfrm>
            <a:custGeom>
              <a:avLst/>
              <a:gdLst>
                <a:gd name="T0" fmla="*/ 0 w 85"/>
                <a:gd name="T1" fmla="*/ 58719 h 45"/>
                <a:gd name="T2" fmla="*/ 23684 w 85"/>
                <a:gd name="T3" fmla="*/ 58719 h 45"/>
                <a:gd name="T4" fmla="*/ 47368 w 85"/>
                <a:gd name="T5" fmla="*/ 58719 h 45"/>
                <a:gd name="T6" fmla="*/ 23684 w 85"/>
                <a:gd name="T7" fmla="*/ 0 h 45"/>
                <a:gd name="T8" fmla="*/ 0 w 85"/>
                <a:gd name="T9" fmla="*/ 58719 h 45"/>
                <a:gd name="T10" fmla="*/ 0 60000 65536"/>
                <a:gd name="T11" fmla="*/ 0 60000 65536"/>
                <a:gd name="T12" fmla="*/ 0 60000 65536"/>
                <a:gd name="T13" fmla="*/ 0 60000 65536"/>
                <a:gd name="T14" fmla="*/ 0 60000 65536"/>
                <a:gd name="T15" fmla="*/ 0 w 85"/>
                <a:gd name="T16" fmla="*/ 0 h 45"/>
                <a:gd name="T17" fmla="*/ 85 w 85"/>
                <a:gd name="T18" fmla="*/ 45 h 45"/>
              </a:gdLst>
              <a:ahLst/>
              <a:cxnLst>
                <a:cxn ang="T10">
                  <a:pos x="T0" y="T1"/>
                </a:cxn>
                <a:cxn ang="T11">
                  <a:pos x="T2" y="T3"/>
                </a:cxn>
                <a:cxn ang="T12">
                  <a:pos x="T4" y="T5"/>
                </a:cxn>
                <a:cxn ang="T13">
                  <a:pos x="T6" y="T7"/>
                </a:cxn>
                <a:cxn ang="T14">
                  <a:pos x="T8" y="T9"/>
                </a:cxn>
              </a:cxnLst>
              <a:rect l="T15" t="T16" r="T17" b="T18"/>
              <a:pathLst>
                <a:path w="85" h="45">
                  <a:moveTo>
                    <a:pt x="0" y="31"/>
                  </a:moveTo>
                  <a:lnTo>
                    <a:pt x="25" y="45"/>
                  </a:lnTo>
                  <a:lnTo>
                    <a:pt x="85" y="30"/>
                  </a:lnTo>
                  <a:lnTo>
                    <a:pt x="49" y="0"/>
                  </a:lnTo>
                  <a:lnTo>
                    <a:pt x="0" y="31"/>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1" name="Freeform 402">
              <a:extLst>
                <a:ext uri="{FF2B5EF4-FFF2-40B4-BE49-F238E27FC236}">
                  <a16:creationId xmlns:a16="http://schemas.microsoft.com/office/drawing/2014/main" id="{AF721931-7EE0-4902-BA09-16D0629E7EFE}"/>
                </a:ext>
              </a:extLst>
            </p:cNvPr>
            <p:cNvSpPr>
              <a:spLocks noChangeAspect="1"/>
            </p:cNvSpPr>
            <p:nvPr/>
          </p:nvSpPr>
          <p:spPr bwMode="auto">
            <a:xfrm>
              <a:off x="5808663" y="2013004"/>
              <a:ext cx="57150" cy="22225"/>
            </a:xfrm>
            <a:custGeom>
              <a:avLst/>
              <a:gdLst>
                <a:gd name="T0" fmla="*/ 0 w 78"/>
                <a:gd name="T1" fmla="*/ 0 h 29"/>
                <a:gd name="T2" fmla="*/ 28018 w 78"/>
                <a:gd name="T3" fmla="*/ 0 h 29"/>
                <a:gd name="T4" fmla="*/ 28018 w 78"/>
                <a:gd name="T5" fmla="*/ 0 h 29"/>
                <a:gd name="T6" fmla="*/ 56000 w 78"/>
                <a:gd name="T7" fmla="*/ 0 h 29"/>
                <a:gd name="T8" fmla="*/ 84018 w 78"/>
                <a:gd name="T9" fmla="*/ 0 h 29"/>
                <a:gd name="T10" fmla="*/ 0 w 78"/>
                <a:gd name="T11" fmla="*/ 0 h 29"/>
                <a:gd name="T12" fmla="*/ 0 60000 65536"/>
                <a:gd name="T13" fmla="*/ 0 60000 65536"/>
                <a:gd name="T14" fmla="*/ 0 60000 65536"/>
                <a:gd name="T15" fmla="*/ 0 60000 65536"/>
                <a:gd name="T16" fmla="*/ 0 60000 65536"/>
                <a:gd name="T17" fmla="*/ 0 60000 65536"/>
                <a:gd name="T18" fmla="*/ 0 w 78"/>
                <a:gd name="T19" fmla="*/ 0 h 29"/>
                <a:gd name="T20" fmla="*/ 78 w 78"/>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78" h="29">
                  <a:moveTo>
                    <a:pt x="0" y="0"/>
                  </a:moveTo>
                  <a:lnTo>
                    <a:pt x="34" y="23"/>
                  </a:lnTo>
                  <a:lnTo>
                    <a:pt x="23" y="29"/>
                  </a:lnTo>
                  <a:lnTo>
                    <a:pt x="54" y="27"/>
                  </a:lnTo>
                  <a:lnTo>
                    <a:pt x="78" y="13"/>
                  </a:lnTo>
                  <a:lnTo>
                    <a:pt x="0" y="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2" name="Freeform 403">
              <a:extLst>
                <a:ext uri="{FF2B5EF4-FFF2-40B4-BE49-F238E27FC236}">
                  <a16:creationId xmlns:a16="http://schemas.microsoft.com/office/drawing/2014/main" id="{7EB0D7BD-7230-4062-8292-5951BF40923A}"/>
                </a:ext>
              </a:extLst>
            </p:cNvPr>
            <p:cNvSpPr>
              <a:spLocks noChangeAspect="1"/>
            </p:cNvSpPr>
            <p:nvPr/>
          </p:nvSpPr>
          <p:spPr bwMode="auto">
            <a:xfrm>
              <a:off x="5818188" y="1947916"/>
              <a:ext cx="130175" cy="66675"/>
            </a:xfrm>
            <a:custGeom>
              <a:avLst/>
              <a:gdLst>
                <a:gd name="T0" fmla="*/ 0 w 185"/>
                <a:gd name="T1" fmla="*/ 47774 h 82"/>
                <a:gd name="T2" fmla="*/ 22761 w 185"/>
                <a:gd name="T3" fmla="*/ 47774 h 82"/>
                <a:gd name="T4" fmla="*/ 68251 w 185"/>
                <a:gd name="T5" fmla="*/ 0 h 82"/>
                <a:gd name="T6" fmla="*/ 113773 w 185"/>
                <a:gd name="T7" fmla="*/ 47774 h 82"/>
                <a:gd name="T8" fmla="*/ 91012 w 185"/>
                <a:gd name="T9" fmla="*/ 47774 h 82"/>
                <a:gd name="T10" fmla="*/ 113773 w 185"/>
                <a:gd name="T11" fmla="*/ 47774 h 82"/>
                <a:gd name="T12" fmla="*/ 45521 w 185"/>
                <a:gd name="T13" fmla="*/ 47774 h 82"/>
                <a:gd name="T14" fmla="*/ 0 w 185"/>
                <a:gd name="T15" fmla="*/ 47774 h 82"/>
                <a:gd name="T16" fmla="*/ 0 60000 65536"/>
                <a:gd name="T17" fmla="*/ 0 60000 65536"/>
                <a:gd name="T18" fmla="*/ 0 60000 65536"/>
                <a:gd name="T19" fmla="*/ 0 60000 65536"/>
                <a:gd name="T20" fmla="*/ 0 60000 65536"/>
                <a:gd name="T21" fmla="*/ 0 60000 65536"/>
                <a:gd name="T22" fmla="*/ 0 60000 65536"/>
                <a:gd name="T23" fmla="*/ 0 60000 65536"/>
                <a:gd name="T24" fmla="*/ 0 w 185"/>
                <a:gd name="T25" fmla="*/ 0 h 82"/>
                <a:gd name="T26" fmla="*/ 185 w 185"/>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5" h="82">
                  <a:moveTo>
                    <a:pt x="0" y="68"/>
                  </a:moveTo>
                  <a:lnTo>
                    <a:pt x="50" y="23"/>
                  </a:lnTo>
                  <a:lnTo>
                    <a:pt x="120" y="0"/>
                  </a:lnTo>
                  <a:lnTo>
                    <a:pt x="185" y="41"/>
                  </a:lnTo>
                  <a:lnTo>
                    <a:pt x="164" y="47"/>
                  </a:lnTo>
                  <a:lnTo>
                    <a:pt x="170" y="65"/>
                  </a:lnTo>
                  <a:lnTo>
                    <a:pt x="74" y="82"/>
                  </a:lnTo>
                  <a:lnTo>
                    <a:pt x="0" y="68"/>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3" name="Freeform 404">
              <a:extLst>
                <a:ext uri="{FF2B5EF4-FFF2-40B4-BE49-F238E27FC236}">
                  <a16:creationId xmlns:a16="http://schemas.microsoft.com/office/drawing/2014/main" id="{1D2271D3-FBE4-41EC-98C2-1B5A71B89B61}"/>
                </a:ext>
              </a:extLst>
            </p:cNvPr>
            <p:cNvSpPr>
              <a:spLocks noChangeAspect="1"/>
            </p:cNvSpPr>
            <p:nvPr/>
          </p:nvSpPr>
          <p:spPr bwMode="auto">
            <a:xfrm>
              <a:off x="5846763" y="2005066"/>
              <a:ext cx="146050" cy="77787"/>
            </a:xfrm>
            <a:custGeom>
              <a:avLst/>
              <a:gdLst>
                <a:gd name="T0" fmla="*/ 0 w 211"/>
                <a:gd name="T1" fmla="*/ 50182 h 95"/>
                <a:gd name="T2" fmla="*/ 20108 w 211"/>
                <a:gd name="T3" fmla="*/ 50182 h 95"/>
                <a:gd name="T4" fmla="*/ 40217 w 211"/>
                <a:gd name="T5" fmla="*/ 100364 h 95"/>
                <a:gd name="T6" fmla="*/ 40217 w 211"/>
                <a:gd name="T7" fmla="*/ 100364 h 95"/>
                <a:gd name="T8" fmla="*/ 80407 w 211"/>
                <a:gd name="T9" fmla="*/ 100364 h 95"/>
                <a:gd name="T10" fmla="*/ 100515 w 211"/>
                <a:gd name="T11" fmla="*/ 100364 h 95"/>
                <a:gd name="T12" fmla="*/ 80407 w 211"/>
                <a:gd name="T13" fmla="*/ 50182 h 95"/>
                <a:gd name="T14" fmla="*/ 100515 w 211"/>
                <a:gd name="T15" fmla="*/ 100364 h 95"/>
                <a:gd name="T16" fmla="*/ 100515 w 211"/>
                <a:gd name="T17" fmla="*/ 50182 h 95"/>
                <a:gd name="T18" fmla="*/ 80407 w 211"/>
                <a:gd name="T19" fmla="*/ 50182 h 95"/>
                <a:gd name="T20" fmla="*/ 60298 w 211"/>
                <a:gd name="T21" fmla="*/ 50182 h 95"/>
                <a:gd name="T22" fmla="*/ 80407 w 211"/>
                <a:gd name="T23" fmla="*/ 50182 h 95"/>
                <a:gd name="T24" fmla="*/ 60298 w 211"/>
                <a:gd name="T25" fmla="*/ 0 h 95"/>
                <a:gd name="T26" fmla="*/ 40217 w 211"/>
                <a:gd name="T27" fmla="*/ 50182 h 95"/>
                <a:gd name="T28" fmla="*/ 0 w 211"/>
                <a:gd name="T29" fmla="*/ 50182 h 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1"/>
                <a:gd name="T46" fmla="*/ 0 h 95"/>
                <a:gd name="T47" fmla="*/ 211 w 211"/>
                <a:gd name="T48" fmla="*/ 95 h 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1" h="95">
                  <a:moveTo>
                    <a:pt x="0" y="41"/>
                  </a:moveTo>
                  <a:lnTo>
                    <a:pt x="39" y="47"/>
                  </a:lnTo>
                  <a:lnTo>
                    <a:pt x="65" y="79"/>
                  </a:lnTo>
                  <a:lnTo>
                    <a:pt x="86" y="69"/>
                  </a:lnTo>
                  <a:lnTo>
                    <a:pt x="172" y="95"/>
                  </a:lnTo>
                  <a:lnTo>
                    <a:pt x="202" y="83"/>
                  </a:lnTo>
                  <a:lnTo>
                    <a:pt x="181" y="59"/>
                  </a:lnTo>
                  <a:lnTo>
                    <a:pt x="198" y="65"/>
                  </a:lnTo>
                  <a:lnTo>
                    <a:pt x="211" y="28"/>
                  </a:lnTo>
                  <a:lnTo>
                    <a:pt x="164" y="10"/>
                  </a:lnTo>
                  <a:lnTo>
                    <a:pt x="120" y="35"/>
                  </a:lnTo>
                  <a:lnTo>
                    <a:pt x="157" y="21"/>
                  </a:lnTo>
                  <a:lnTo>
                    <a:pt x="134" y="0"/>
                  </a:lnTo>
                  <a:lnTo>
                    <a:pt x="60" y="8"/>
                  </a:lnTo>
                  <a:lnTo>
                    <a:pt x="0" y="41"/>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4" name="Freeform 405">
              <a:extLst>
                <a:ext uri="{FF2B5EF4-FFF2-40B4-BE49-F238E27FC236}">
                  <a16:creationId xmlns:a16="http://schemas.microsoft.com/office/drawing/2014/main" id="{124253BC-857A-4790-A1DE-44C54AF6D1D9}"/>
                </a:ext>
              </a:extLst>
            </p:cNvPr>
            <p:cNvSpPr>
              <a:spLocks noChangeAspect="1"/>
            </p:cNvSpPr>
            <p:nvPr/>
          </p:nvSpPr>
          <p:spPr bwMode="auto">
            <a:xfrm>
              <a:off x="5983288" y="2046341"/>
              <a:ext cx="120650" cy="77787"/>
            </a:xfrm>
            <a:custGeom>
              <a:avLst/>
              <a:gdLst>
                <a:gd name="T0" fmla="*/ 0 w 175"/>
                <a:gd name="T1" fmla="*/ 48145 h 95"/>
                <a:gd name="T2" fmla="*/ 19903 w 175"/>
                <a:gd name="T3" fmla="*/ 48145 h 95"/>
                <a:gd name="T4" fmla="*/ 79611 w 175"/>
                <a:gd name="T5" fmla="*/ 48145 h 95"/>
                <a:gd name="T6" fmla="*/ 79611 w 175"/>
                <a:gd name="T7" fmla="*/ 0 h 95"/>
                <a:gd name="T8" fmla="*/ 59709 w 175"/>
                <a:gd name="T9" fmla="*/ 0 h 95"/>
                <a:gd name="T10" fmla="*/ 39806 w 175"/>
                <a:gd name="T11" fmla="*/ 0 h 95"/>
                <a:gd name="T12" fmla="*/ 59709 w 175"/>
                <a:gd name="T13" fmla="*/ 0 h 95"/>
                <a:gd name="T14" fmla="*/ 39806 w 175"/>
                <a:gd name="T15" fmla="*/ 0 h 95"/>
                <a:gd name="T16" fmla="*/ 19903 w 175"/>
                <a:gd name="T17" fmla="*/ 48145 h 95"/>
                <a:gd name="T18" fmla="*/ 0 w 175"/>
                <a:gd name="T19" fmla="*/ 48145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95"/>
                <a:gd name="T32" fmla="*/ 175 w 175"/>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95">
                  <a:moveTo>
                    <a:pt x="0" y="80"/>
                  </a:moveTo>
                  <a:lnTo>
                    <a:pt x="13" y="95"/>
                  </a:lnTo>
                  <a:lnTo>
                    <a:pt x="160" y="75"/>
                  </a:lnTo>
                  <a:lnTo>
                    <a:pt x="175" y="44"/>
                  </a:lnTo>
                  <a:lnTo>
                    <a:pt x="133" y="18"/>
                  </a:lnTo>
                  <a:lnTo>
                    <a:pt x="98" y="28"/>
                  </a:lnTo>
                  <a:lnTo>
                    <a:pt x="105" y="7"/>
                  </a:lnTo>
                  <a:lnTo>
                    <a:pt x="85" y="0"/>
                  </a:lnTo>
                  <a:lnTo>
                    <a:pt x="16" y="69"/>
                  </a:lnTo>
                  <a:lnTo>
                    <a:pt x="0" y="8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5" name="Freeform 406">
              <a:extLst>
                <a:ext uri="{FF2B5EF4-FFF2-40B4-BE49-F238E27FC236}">
                  <a16:creationId xmlns:a16="http://schemas.microsoft.com/office/drawing/2014/main" id="{6F8AD75A-DC6A-4247-9D03-3F928D2CB1D0}"/>
                </a:ext>
              </a:extLst>
            </p:cNvPr>
            <p:cNvSpPr>
              <a:spLocks noChangeAspect="1"/>
            </p:cNvSpPr>
            <p:nvPr/>
          </p:nvSpPr>
          <p:spPr bwMode="auto">
            <a:xfrm>
              <a:off x="6742113" y="2209854"/>
              <a:ext cx="139700" cy="73025"/>
            </a:xfrm>
            <a:custGeom>
              <a:avLst/>
              <a:gdLst>
                <a:gd name="T0" fmla="*/ 0 w 197"/>
                <a:gd name="T1" fmla="*/ 50693 h 89"/>
                <a:gd name="T2" fmla="*/ 23194 w 197"/>
                <a:gd name="T3" fmla="*/ 50693 h 89"/>
                <a:gd name="T4" fmla="*/ 46418 w 197"/>
                <a:gd name="T5" fmla="*/ 0 h 89"/>
                <a:gd name="T6" fmla="*/ 69612 w 197"/>
                <a:gd name="T7" fmla="*/ 50693 h 89"/>
                <a:gd name="T8" fmla="*/ 69612 w 197"/>
                <a:gd name="T9" fmla="*/ 50693 h 89"/>
                <a:gd name="T10" fmla="*/ 92836 w 197"/>
                <a:gd name="T11" fmla="*/ 50693 h 89"/>
                <a:gd name="T12" fmla="*/ 92836 w 197"/>
                <a:gd name="T13" fmla="*/ 50693 h 89"/>
                <a:gd name="T14" fmla="*/ 116029 w 197"/>
                <a:gd name="T15" fmla="*/ 101326 h 89"/>
                <a:gd name="T16" fmla="*/ 69612 w 197"/>
                <a:gd name="T17" fmla="*/ 101326 h 89"/>
                <a:gd name="T18" fmla="*/ 46418 w 197"/>
                <a:gd name="T19" fmla="*/ 101326 h 89"/>
                <a:gd name="T20" fmla="*/ 46418 w 197"/>
                <a:gd name="T21" fmla="*/ 101326 h 89"/>
                <a:gd name="T22" fmla="*/ 0 w 197"/>
                <a:gd name="T23" fmla="*/ 50693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7"/>
                <a:gd name="T37" fmla="*/ 0 h 89"/>
                <a:gd name="T38" fmla="*/ 197 w 197"/>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7" h="89">
                  <a:moveTo>
                    <a:pt x="0" y="48"/>
                  </a:moveTo>
                  <a:lnTo>
                    <a:pt x="40" y="4"/>
                  </a:lnTo>
                  <a:lnTo>
                    <a:pt x="68" y="0"/>
                  </a:lnTo>
                  <a:lnTo>
                    <a:pt x="114" y="34"/>
                  </a:lnTo>
                  <a:lnTo>
                    <a:pt x="121" y="9"/>
                  </a:lnTo>
                  <a:lnTo>
                    <a:pt x="170" y="30"/>
                  </a:lnTo>
                  <a:lnTo>
                    <a:pt x="165" y="62"/>
                  </a:lnTo>
                  <a:lnTo>
                    <a:pt x="197" y="74"/>
                  </a:lnTo>
                  <a:lnTo>
                    <a:pt x="95" y="81"/>
                  </a:lnTo>
                  <a:lnTo>
                    <a:pt x="88" y="67"/>
                  </a:lnTo>
                  <a:lnTo>
                    <a:pt x="71" y="89"/>
                  </a:lnTo>
                  <a:lnTo>
                    <a:pt x="0" y="48"/>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6" name="Freeform 407">
              <a:extLst>
                <a:ext uri="{FF2B5EF4-FFF2-40B4-BE49-F238E27FC236}">
                  <a16:creationId xmlns:a16="http://schemas.microsoft.com/office/drawing/2014/main" id="{FAFAC4F0-01AF-4665-AF07-A91864C64E41}"/>
                </a:ext>
              </a:extLst>
            </p:cNvPr>
            <p:cNvSpPr>
              <a:spLocks noChangeAspect="1"/>
            </p:cNvSpPr>
            <p:nvPr/>
          </p:nvSpPr>
          <p:spPr bwMode="auto">
            <a:xfrm>
              <a:off x="6838950" y="2213029"/>
              <a:ext cx="84138" cy="50800"/>
            </a:xfrm>
            <a:custGeom>
              <a:avLst/>
              <a:gdLst>
                <a:gd name="T0" fmla="*/ 0 w 121"/>
                <a:gd name="T1" fmla="*/ 0 h 61"/>
                <a:gd name="T2" fmla="*/ 21250 w 121"/>
                <a:gd name="T3" fmla="*/ 54329 h 61"/>
                <a:gd name="T4" fmla="*/ 21250 w 121"/>
                <a:gd name="T5" fmla="*/ 54329 h 61"/>
                <a:gd name="T6" fmla="*/ 21250 w 121"/>
                <a:gd name="T7" fmla="*/ 54329 h 61"/>
                <a:gd name="T8" fmla="*/ 42472 w 121"/>
                <a:gd name="T9" fmla="*/ 54329 h 61"/>
                <a:gd name="T10" fmla="*/ 63722 w 121"/>
                <a:gd name="T11" fmla="*/ 54329 h 61"/>
                <a:gd name="T12" fmla="*/ 0 w 121"/>
                <a:gd name="T13" fmla="*/ 0 h 61"/>
                <a:gd name="T14" fmla="*/ 0 60000 65536"/>
                <a:gd name="T15" fmla="*/ 0 60000 65536"/>
                <a:gd name="T16" fmla="*/ 0 60000 65536"/>
                <a:gd name="T17" fmla="*/ 0 60000 65536"/>
                <a:gd name="T18" fmla="*/ 0 60000 65536"/>
                <a:gd name="T19" fmla="*/ 0 60000 65536"/>
                <a:gd name="T20" fmla="*/ 0 60000 65536"/>
                <a:gd name="T21" fmla="*/ 0 w 121"/>
                <a:gd name="T22" fmla="*/ 0 h 61"/>
                <a:gd name="T23" fmla="*/ 121 w 121"/>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61">
                  <a:moveTo>
                    <a:pt x="0" y="0"/>
                  </a:moveTo>
                  <a:lnTo>
                    <a:pt x="41" y="23"/>
                  </a:lnTo>
                  <a:lnTo>
                    <a:pt x="28" y="43"/>
                  </a:lnTo>
                  <a:lnTo>
                    <a:pt x="49" y="61"/>
                  </a:lnTo>
                  <a:lnTo>
                    <a:pt x="85" y="61"/>
                  </a:lnTo>
                  <a:lnTo>
                    <a:pt x="121" y="38"/>
                  </a:lnTo>
                  <a:lnTo>
                    <a:pt x="0" y="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7" name="Freeform 408">
              <a:extLst>
                <a:ext uri="{FF2B5EF4-FFF2-40B4-BE49-F238E27FC236}">
                  <a16:creationId xmlns:a16="http://schemas.microsoft.com/office/drawing/2014/main" id="{4FD53A55-4BD0-478B-A7D7-13FD67EEACE3}"/>
                </a:ext>
              </a:extLst>
            </p:cNvPr>
            <p:cNvSpPr>
              <a:spLocks noChangeAspect="1"/>
            </p:cNvSpPr>
            <p:nvPr/>
          </p:nvSpPr>
          <p:spPr bwMode="auto">
            <a:xfrm>
              <a:off x="6848475" y="3062341"/>
              <a:ext cx="61913" cy="257175"/>
            </a:xfrm>
            <a:custGeom>
              <a:avLst/>
              <a:gdLst>
                <a:gd name="T0" fmla="*/ 0 w 91"/>
                <a:gd name="T1" fmla="*/ 94712 h 318"/>
                <a:gd name="T2" fmla="*/ 18973 w 91"/>
                <a:gd name="T3" fmla="*/ 94712 h 318"/>
                <a:gd name="T4" fmla="*/ 18973 w 91"/>
                <a:gd name="T5" fmla="*/ 284137 h 318"/>
                <a:gd name="T6" fmla="*/ 18973 w 91"/>
                <a:gd name="T7" fmla="*/ 236809 h 318"/>
                <a:gd name="T8" fmla="*/ 37946 w 91"/>
                <a:gd name="T9" fmla="*/ 236809 h 318"/>
                <a:gd name="T10" fmla="*/ 18973 w 91"/>
                <a:gd name="T11" fmla="*/ 189425 h 318"/>
                <a:gd name="T12" fmla="*/ 18973 w 91"/>
                <a:gd name="T13" fmla="*/ 189425 h 318"/>
                <a:gd name="T14" fmla="*/ 37946 w 91"/>
                <a:gd name="T15" fmla="*/ 189425 h 318"/>
                <a:gd name="T16" fmla="*/ 18973 w 91"/>
                <a:gd name="T17" fmla="*/ 94712 h 318"/>
                <a:gd name="T18" fmla="*/ 18973 w 91"/>
                <a:gd name="T19" fmla="*/ 0 h 318"/>
                <a:gd name="T20" fmla="*/ 0 w 91"/>
                <a:gd name="T21" fmla="*/ 94712 h 3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318"/>
                <a:gd name="T35" fmla="*/ 91 w 91"/>
                <a:gd name="T36" fmla="*/ 318 h 3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318">
                  <a:moveTo>
                    <a:pt x="0" y="80"/>
                  </a:moveTo>
                  <a:lnTo>
                    <a:pt x="15" y="120"/>
                  </a:lnTo>
                  <a:lnTo>
                    <a:pt x="15" y="318"/>
                  </a:lnTo>
                  <a:lnTo>
                    <a:pt x="30" y="293"/>
                  </a:lnTo>
                  <a:lnTo>
                    <a:pt x="54" y="310"/>
                  </a:lnTo>
                  <a:lnTo>
                    <a:pt x="29" y="254"/>
                  </a:lnTo>
                  <a:lnTo>
                    <a:pt x="42" y="199"/>
                  </a:lnTo>
                  <a:lnTo>
                    <a:pt x="91" y="216"/>
                  </a:lnTo>
                  <a:lnTo>
                    <a:pt x="44" y="112"/>
                  </a:lnTo>
                  <a:lnTo>
                    <a:pt x="30" y="0"/>
                  </a:lnTo>
                  <a:lnTo>
                    <a:pt x="0" y="8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8" name="Freeform 409">
              <a:extLst>
                <a:ext uri="{FF2B5EF4-FFF2-40B4-BE49-F238E27FC236}">
                  <a16:creationId xmlns:a16="http://schemas.microsoft.com/office/drawing/2014/main" id="{7D6AF6A0-7E8A-4C33-AA9C-5CAF09E83166}"/>
                </a:ext>
              </a:extLst>
            </p:cNvPr>
            <p:cNvSpPr>
              <a:spLocks noChangeAspect="1"/>
            </p:cNvSpPr>
            <p:nvPr/>
          </p:nvSpPr>
          <p:spPr bwMode="auto">
            <a:xfrm>
              <a:off x="6938963" y="2240016"/>
              <a:ext cx="96838" cy="38100"/>
            </a:xfrm>
            <a:custGeom>
              <a:avLst/>
              <a:gdLst>
                <a:gd name="T0" fmla="*/ 0 w 137"/>
                <a:gd name="T1" fmla="*/ 0 h 47"/>
                <a:gd name="T2" fmla="*/ 23471 w 137"/>
                <a:gd name="T3" fmla="*/ 0 h 47"/>
                <a:gd name="T4" fmla="*/ 46912 w 137"/>
                <a:gd name="T5" fmla="*/ 0 h 47"/>
                <a:gd name="T6" fmla="*/ 93824 w 137"/>
                <a:gd name="T7" fmla="*/ 0 h 47"/>
                <a:gd name="T8" fmla="*/ 0 w 137"/>
                <a:gd name="T9" fmla="*/ 0 h 47"/>
                <a:gd name="T10" fmla="*/ 0 60000 65536"/>
                <a:gd name="T11" fmla="*/ 0 60000 65536"/>
                <a:gd name="T12" fmla="*/ 0 60000 65536"/>
                <a:gd name="T13" fmla="*/ 0 60000 65536"/>
                <a:gd name="T14" fmla="*/ 0 60000 65536"/>
                <a:gd name="T15" fmla="*/ 0 w 137"/>
                <a:gd name="T16" fmla="*/ 0 h 47"/>
                <a:gd name="T17" fmla="*/ 137 w 137"/>
                <a:gd name="T18" fmla="*/ 47 h 47"/>
              </a:gdLst>
              <a:ahLst/>
              <a:cxnLst>
                <a:cxn ang="T10">
                  <a:pos x="T0" y="T1"/>
                </a:cxn>
                <a:cxn ang="T11">
                  <a:pos x="T2" y="T3"/>
                </a:cxn>
                <a:cxn ang="T12">
                  <a:pos x="T4" y="T5"/>
                </a:cxn>
                <a:cxn ang="T13">
                  <a:pos x="T6" y="T7"/>
                </a:cxn>
                <a:cxn ang="T14">
                  <a:pos x="T8" y="T9"/>
                </a:cxn>
              </a:cxnLst>
              <a:rect l="T15" t="T16" r="T17" b="T18"/>
              <a:pathLst>
                <a:path w="137" h="47">
                  <a:moveTo>
                    <a:pt x="0" y="0"/>
                  </a:moveTo>
                  <a:lnTo>
                    <a:pt x="24" y="31"/>
                  </a:lnTo>
                  <a:lnTo>
                    <a:pt x="88" y="47"/>
                  </a:lnTo>
                  <a:lnTo>
                    <a:pt x="137" y="36"/>
                  </a:lnTo>
                  <a:lnTo>
                    <a:pt x="0" y="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9" name="Freeform 422">
              <a:extLst>
                <a:ext uri="{FF2B5EF4-FFF2-40B4-BE49-F238E27FC236}">
                  <a16:creationId xmlns:a16="http://schemas.microsoft.com/office/drawing/2014/main" id="{4F298EC6-75E6-4B3E-B118-276211D9E485}"/>
                </a:ext>
              </a:extLst>
            </p:cNvPr>
            <p:cNvSpPr>
              <a:spLocks noChangeAspect="1"/>
            </p:cNvSpPr>
            <p:nvPr/>
          </p:nvSpPr>
          <p:spPr bwMode="auto">
            <a:xfrm>
              <a:off x="4478338" y="3436991"/>
              <a:ext cx="57150" cy="50800"/>
            </a:xfrm>
            <a:custGeom>
              <a:avLst/>
              <a:gdLst>
                <a:gd name="T0" fmla="*/ 0 w 83"/>
                <a:gd name="T1" fmla="*/ 0 h 63"/>
                <a:gd name="T2" fmla="*/ 19282 w 83"/>
                <a:gd name="T3" fmla="*/ 0 h 63"/>
                <a:gd name="T4" fmla="*/ 19282 w 83"/>
                <a:gd name="T5" fmla="*/ 0 h 63"/>
                <a:gd name="T6" fmla="*/ 38564 w 83"/>
                <a:gd name="T7" fmla="*/ 0 h 63"/>
                <a:gd name="T8" fmla="*/ 19282 w 83"/>
                <a:gd name="T9" fmla="*/ 0 h 63"/>
                <a:gd name="T10" fmla="*/ 19282 w 83"/>
                <a:gd name="T11" fmla="*/ 0 h 63"/>
                <a:gd name="T12" fmla="*/ 19282 w 83"/>
                <a:gd name="T13" fmla="*/ 0 h 63"/>
                <a:gd name="T14" fmla="*/ 0 w 83"/>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63"/>
                <a:gd name="T26" fmla="*/ 83 w 83"/>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63">
                  <a:moveTo>
                    <a:pt x="0" y="41"/>
                  </a:moveTo>
                  <a:lnTo>
                    <a:pt x="12" y="3"/>
                  </a:lnTo>
                  <a:lnTo>
                    <a:pt x="57" y="0"/>
                  </a:lnTo>
                  <a:lnTo>
                    <a:pt x="83" y="31"/>
                  </a:lnTo>
                  <a:lnTo>
                    <a:pt x="46" y="33"/>
                  </a:lnTo>
                  <a:lnTo>
                    <a:pt x="5" y="63"/>
                  </a:lnTo>
                  <a:lnTo>
                    <a:pt x="23" y="44"/>
                  </a:lnTo>
                  <a:lnTo>
                    <a:pt x="0" y="41"/>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30" name="Freeform 423">
              <a:extLst>
                <a:ext uri="{FF2B5EF4-FFF2-40B4-BE49-F238E27FC236}">
                  <a16:creationId xmlns:a16="http://schemas.microsoft.com/office/drawing/2014/main" id="{DE54BCD1-9ED4-4EFE-B78C-6F677F85C597}"/>
                </a:ext>
              </a:extLst>
            </p:cNvPr>
            <p:cNvSpPr>
              <a:spLocks noChangeAspect="1"/>
            </p:cNvSpPr>
            <p:nvPr/>
          </p:nvSpPr>
          <p:spPr bwMode="auto">
            <a:xfrm>
              <a:off x="4486275" y="3430641"/>
              <a:ext cx="376238" cy="166687"/>
            </a:xfrm>
            <a:custGeom>
              <a:avLst/>
              <a:gdLst>
                <a:gd name="T0" fmla="*/ 0 w 540"/>
                <a:gd name="T1" fmla="*/ 90206 h 208"/>
                <a:gd name="T2" fmla="*/ 21195 w 540"/>
                <a:gd name="T3" fmla="*/ 90206 h 208"/>
                <a:gd name="T4" fmla="*/ 21195 w 540"/>
                <a:gd name="T5" fmla="*/ 135282 h 208"/>
                <a:gd name="T6" fmla="*/ 21195 w 540"/>
                <a:gd name="T7" fmla="*/ 135282 h 208"/>
                <a:gd name="T8" fmla="*/ 21195 w 540"/>
                <a:gd name="T9" fmla="*/ 135282 h 208"/>
                <a:gd name="T10" fmla="*/ 42362 w 540"/>
                <a:gd name="T11" fmla="*/ 135282 h 208"/>
                <a:gd name="T12" fmla="*/ 21195 w 540"/>
                <a:gd name="T13" fmla="*/ 135282 h 208"/>
                <a:gd name="T14" fmla="*/ 42362 w 540"/>
                <a:gd name="T15" fmla="*/ 135282 h 208"/>
                <a:gd name="T16" fmla="*/ 63557 w 540"/>
                <a:gd name="T17" fmla="*/ 135282 h 208"/>
                <a:gd name="T18" fmla="*/ 84724 w 540"/>
                <a:gd name="T19" fmla="*/ 135282 h 208"/>
                <a:gd name="T20" fmla="*/ 105919 w 540"/>
                <a:gd name="T21" fmla="*/ 135282 h 208"/>
                <a:gd name="T22" fmla="*/ 169477 w 540"/>
                <a:gd name="T23" fmla="*/ 135282 h 208"/>
                <a:gd name="T24" fmla="*/ 148281 w 540"/>
                <a:gd name="T25" fmla="*/ 135282 h 208"/>
                <a:gd name="T26" fmla="*/ 169477 w 540"/>
                <a:gd name="T27" fmla="*/ 135282 h 208"/>
                <a:gd name="T28" fmla="*/ 254200 w 540"/>
                <a:gd name="T29" fmla="*/ 135282 h 208"/>
                <a:gd name="T30" fmla="*/ 296562 w 540"/>
                <a:gd name="T31" fmla="*/ 135282 h 208"/>
                <a:gd name="T32" fmla="*/ 296562 w 540"/>
                <a:gd name="T33" fmla="*/ 90206 h 208"/>
                <a:gd name="T34" fmla="*/ 296562 w 540"/>
                <a:gd name="T35" fmla="*/ 90206 h 208"/>
                <a:gd name="T36" fmla="*/ 254200 w 540"/>
                <a:gd name="T37" fmla="*/ 45076 h 208"/>
                <a:gd name="T38" fmla="*/ 233034 w 540"/>
                <a:gd name="T39" fmla="*/ 45076 h 208"/>
                <a:gd name="T40" fmla="*/ 190644 w 540"/>
                <a:gd name="T41" fmla="*/ 45076 h 208"/>
                <a:gd name="T42" fmla="*/ 148281 w 540"/>
                <a:gd name="T43" fmla="*/ 0 h 208"/>
                <a:gd name="T44" fmla="*/ 105919 w 540"/>
                <a:gd name="T45" fmla="*/ 0 h 208"/>
                <a:gd name="T46" fmla="*/ 84724 w 540"/>
                <a:gd name="T47" fmla="*/ 45076 h 208"/>
                <a:gd name="T48" fmla="*/ 42362 w 540"/>
                <a:gd name="T49" fmla="*/ 45076 h 208"/>
                <a:gd name="T50" fmla="*/ 63557 w 540"/>
                <a:gd name="T51" fmla="*/ 45076 h 208"/>
                <a:gd name="T52" fmla="*/ 0 w 540"/>
                <a:gd name="T53" fmla="*/ 90206 h 2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0"/>
                <a:gd name="T82" fmla="*/ 0 h 208"/>
                <a:gd name="T83" fmla="*/ 540 w 540"/>
                <a:gd name="T84" fmla="*/ 208 h 2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0" h="208">
                  <a:moveTo>
                    <a:pt x="0" y="70"/>
                  </a:moveTo>
                  <a:lnTo>
                    <a:pt x="23" y="123"/>
                  </a:lnTo>
                  <a:lnTo>
                    <a:pt x="2" y="130"/>
                  </a:lnTo>
                  <a:lnTo>
                    <a:pt x="23" y="139"/>
                  </a:lnTo>
                  <a:lnTo>
                    <a:pt x="30" y="173"/>
                  </a:lnTo>
                  <a:lnTo>
                    <a:pt x="61" y="169"/>
                  </a:lnTo>
                  <a:lnTo>
                    <a:pt x="30" y="184"/>
                  </a:lnTo>
                  <a:lnTo>
                    <a:pt x="67" y="179"/>
                  </a:lnTo>
                  <a:lnTo>
                    <a:pt x="104" y="200"/>
                  </a:lnTo>
                  <a:lnTo>
                    <a:pt x="138" y="177"/>
                  </a:lnTo>
                  <a:lnTo>
                    <a:pt x="191" y="205"/>
                  </a:lnTo>
                  <a:lnTo>
                    <a:pt x="283" y="177"/>
                  </a:lnTo>
                  <a:lnTo>
                    <a:pt x="281" y="208"/>
                  </a:lnTo>
                  <a:lnTo>
                    <a:pt x="299" y="177"/>
                  </a:lnTo>
                  <a:lnTo>
                    <a:pt x="475" y="167"/>
                  </a:lnTo>
                  <a:lnTo>
                    <a:pt x="540" y="164"/>
                  </a:lnTo>
                  <a:lnTo>
                    <a:pt x="521" y="92"/>
                  </a:lnTo>
                  <a:lnTo>
                    <a:pt x="535" y="77"/>
                  </a:lnTo>
                  <a:lnTo>
                    <a:pt x="480" y="14"/>
                  </a:lnTo>
                  <a:lnTo>
                    <a:pt x="442" y="14"/>
                  </a:lnTo>
                  <a:lnTo>
                    <a:pt x="346" y="41"/>
                  </a:lnTo>
                  <a:lnTo>
                    <a:pt x="259" y="0"/>
                  </a:lnTo>
                  <a:lnTo>
                    <a:pt x="207" y="0"/>
                  </a:lnTo>
                  <a:lnTo>
                    <a:pt x="139" y="38"/>
                  </a:lnTo>
                  <a:lnTo>
                    <a:pt x="84" y="29"/>
                  </a:lnTo>
                  <a:lnTo>
                    <a:pt x="101" y="47"/>
                  </a:lnTo>
                  <a:lnTo>
                    <a:pt x="0" y="7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31" name="Freeform 446">
              <a:extLst>
                <a:ext uri="{FF2B5EF4-FFF2-40B4-BE49-F238E27FC236}">
                  <a16:creationId xmlns:a16="http://schemas.microsoft.com/office/drawing/2014/main" id="{5FE73169-80C0-4493-820D-E6F92EB9F00A}"/>
                </a:ext>
              </a:extLst>
            </p:cNvPr>
            <p:cNvSpPr>
              <a:spLocks noChangeAspect="1"/>
            </p:cNvSpPr>
            <p:nvPr/>
          </p:nvSpPr>
          <p:spPr bwMode="auto">
            <a:xfrm>
              <a:off x="4225925" y="3292529"/>
              <a:ext cx="190500" cy="171450"/>
            </a:xfrm>
            <a:custGeom>
              <a:avLst/>
              <a:gdLst>
                <a:gd name="T0" fmla="*/ 0 w 274"/>
                <a:gd name="T1" fmla="*/ 46316 h 213"/>
                <a:gd name="T2" fmla="*/ 0 w 274"/>
                <a:gd name="T3" fmla="*/ 46316 h 213"/>
                <a:gd name="T4" fmla="*/ 42208 w 274"/>
                <a:gd name="T5" fmla="*/ 0 h 213"/>
                <a:gd name="T6" fmla="*/ 63298 w 274"/>
                <a:gd name="T7" fmla="*/ 46316 h 213"/>
                <a:gd name="T8" fmla="*/ 105478 w 274"/>
                <a:gd name="T9" fmla="*/ 46316 h 213"/>
                <a:gd name="T10" fmla="*/ 147686 w 274"/>
                <a:gd name="T11" fmla="*/ 92633 h 213"/>
                <a:gd name="T12" fmla="*/ 147686 w 274"/>
                <a:gd name="T13" fmla="*/ 139005 h 213"/>
                <a:gd name="T14" fmla="*/ 147686 w 274"/>
                <a:gd name="T15" fmla="*/ 185321 h 213"/>
                <a:gd name="T16" fmla="*/ 105478 w 274"/>
                <a:gd name="T17" fmla="*/ 185321 h 213"/>
                <a:gd name="T18" fmla="*/ 105478 w 274"/>
                <a:gd name="T19" fmla="*/ 139005 h 213"/>
                <a:gd name="T20" fmla="*/ 84388 w 274"/>
                <a:gd name="T21" fmla="*/ 139005 h 213"/>
                <a:gd name="T22" fmla="*/ 42208 w 274"/>
                <a:gd name="T23" fmla="*/ 92633 h 213"/>
                <a:gd name="T24" fmla="*/ 21090 w 274"/>
                <a:gd name="T25" fmla="*/ 46316 h 213"/>
                <a:gd name="T26" fmla="*/ 21090 w 274"/>
                <a:gd name="T27" fmla="*/ 92633 h 213"/>
                <a:gd name="T28" fmla="*/ 0 w 274"/>
                <a:gd name="T29" fmla="*/ 46316 h 2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4"/>
                <a:gd name="T46" fmla="*/ 0 h 213"/>
                <a:gd name="T47" fmla="*/ 274 w 274"/>
                <a:gd name="T48" fmla="*/ 213 h 2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4" h="213">
                  <a:moveTo>
                    <a:pt x="0" y="49"/>
                  </a:moveTo>
                  <a:lnTo>
                    <a:pt x="0" y="15"/>
                  </a:lnTo>
                  <a:lnTo>
                    <a:pt x="70" y="0"/>
                  </a:lnTo>
                  <a:lnTo>
                    <a:pt x="127" y="42"/>
                  </a:lnTo>
                  <a:lnTo>
                    <a:pt x="191" y="29"/>
                  </a:lnTo>
                  <a:lnTo>
                    <a:pt x="266" y="97"/>
                  </a:lnTo>
                  <a:lnTo>
                    <a:pt x="256" y="168"/>
                  </a:lnTo>
                  <a:lnTo>
                    <a:pt x="274" y="199"/>
                  </a:lnTo>
                  <a:lnTo>
                    <a:pt x="216" y="213"/>
                  </a:lnTo>
                  <a:lnTo>
                    <a:pt x="189" y="155"/>
                  </a:lnTo>
                  <a:lnTo>
                    <a:pt x="165" y="179"/>
                  </a:lnTo>
                  <a:lnTo>
                    <a:pt x="70" y="121"/>
                  </a:lnTo>
                  <a:lnTo>
                    <a:pt x="25" y="61"/>
                  </a:lnTo>
                  <a:lnTo>
                    <a:pt x="2" y="73"/>
                  </a:lnTo>
                  <a:lnTo>
                    <a:pt x="0" y="49"/>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32" name="Freeform 501">
              <a:extLst>
                <a:ext uri="{FF2B5EF4-FFF2-40B4-BE49-F238E27FC236}">
                  <a16:creationId xmlns:a16="http://schemas.microsoft.com/office/drawing/2014/main" id="{3A5D5273-6622-4482-A73D-802DF2948715}"/>
                </a:ext>
              </a:extLst>
            </p:cNvPr>
            <p:cNvSpPr>
              <a:spLocks noChangeAspect="1"/>
            </p:cNvSpPr>
            <p:nvPr/>
          </p:nvSpPr>
          <p:spPr bwMode="auto">
            <a:xfrm>
              <a:off x="4419600" y="3021066"/>
              <a:ext cx="163513" cy="144462"/>
            </a:xfrm>
            <a:custGeom>
              <a:avLst/>
              <a:gdLst>
                <a:gd name="T0" fmla="*/ 44001 w 233"/>
                <a:gd name="T1" fmla="*/ 0 h 180"/>
                <a:gd name="T2" fmla="*/ 44001 w 233"/>
                <a:gd name="T3" fmla="*/ 45344 h 180"/>
                <a:gd name="T4" fmla="*/ 66002 w 233"/>
                <a:gd name="T5" fmla="*/ 45344 h 180"/>
                <a:gd name="T6" fmla="*/ 88003 w 233"/>
                <a:gd name="T7" fmla="*/ 45344 h 180"/>
                <a:gd name="T8" fmla="*/ 110003 w 233"/>
                <a:gd name="T9" fmla="*/ 45344 h 180"/>
                <a:gd name="T10" fmla="*/ 110003 w 233"/>
                <a:gd name="T11" fmla="*/ 45344 h 180"/>
                <a:gd name="T12" fmla="*/ 110003 w 233"/>
                <a:gd name="T13" fmla="*/ 45344 h 180"/>
                <a:gd name="T14" fmla="*/ 110003 w 233"/>
                <a:gd name="T15" fmla="*/ 45344 h 180"/>
                <a:gd name="T16" fmla="*/ 132004 w 233"/>
                <a:gd name="T17" fmla="*/ 45344 h 180"/>
                <a:gd name="T18" fmla="*/ 132004 w 233"/>
                <a:gd name="T19" fmla="*/ 45344 h 180"/>
                <a:gd name="T20" fmla="*/ 132004 w 233"/>
                <a:gd name="T21" fmla="*/ 45344 h 180"/>
                <a:gd name="T22" fmla="*/ 110003 w 233"/>
                <a:gd name="T23" fmla="*/ 45344 h 180"/>
                <a:gd name="T24" fmla="*/ 110003 w 233"/>
                <a:gd name="T25" fmla="*/ 45344 h 180"/>
                <a:gd name="T26" fmla="*/ 110003 w 233"/>
                <a:gd name="T27" fmla="*/ 45344 h 180"/>
                <a:gd name="T28" fmla="*/ 110003 w 233"/>
                <a:gd name="T29" fmla="*/ 136087 h 180"/>
                <a:gd name="T30" fmla="*/ 110003 w 233"/>
                <a:gd name="T31" fmla="*/ 136087 h 180"/>
                <a:gd name="T32" fmla="*/ 110003 w 233"/>
                <a:gd name="T33" fmla="*/ 136087 h 180"/>
                <a:gd name="T34" fmla="*/ 110003 w 233"/>
                <a:gd name="T35" fmla="*/ 136087 h 180"/>
                <a:gd name="T36" fmla="*/ 110003 w 233"/>
                <a:gd name="T37" fmla="*/ 136087 h 180"/>
                <a:gd name="T38" fmla="*/ 110003 w 233"/>
                <a:gd name="T39" fmla="*/ 136087 h 180"/>
                <a:gd name="T40" fmla="*/ 110003 w 233"/>
                <a:gd name="T41" fmla="*/ 136087 h 180"/>
                <a:gd name="T42" fmla="*/ 88003 w 233"/>
                <a:gd name="T43" fmla="*/ 136087 h 180"/>
                <a:gd name="T44" fmla="*/ 88003 w 233"/>
                <a:gd name="T45" fmla="*/ 136087 h 180"/>
                <a:gd name="T46" fmla="*/ 88003 w 233"/>
                <a:gd name="T47" fmla="*/ 136087 h 180"/>
                <a:gd name="T48" fmla="*/ 66002 w 233"/>
                <a:gd name="T49" fmla="*/ 136087 h 180"/>
                <a:gd name="T50" fmla="*/ 66002 w 233"/>
                <a:gd name="T51" fmla="*/ 136087 h 180"/>
                <a:gd name="T52" fmla="*/ 44001 w 233"/>
                <a:gd name="T53" fmla="*/ 136087 h 180"/>
                <a:gd name="T54" fmla="*/ 22000 w 233"/>
                <a:gd name="T55" fmla="*/ 136087 h 180"/>
                <a:gd name="T56" fmla="*/ 22000 w 233"/>
                <a:gd name="T57" fmla="*/ 136087 h 180"/>
                <a:gd name="T58" fmla="*/ 22000 w 233"/>
                <a:gd name="T59" fmla="*/ 136087 h 180"/>
                <a:gd name="T60" fmla="*/ 0 w 233"/>
                <a:gd name="T61" fmla="*/ 136087 h 180"/>
                <a:gd name="T62" fmla="*/ 22000 w 233"/>
                <a:gd name="T63" fmla="*/ 45344 h 180"/>
                <a:gd name="T64" fmla="*/ 22000 w 233"/>
                <a:gd name="T65" fmla="*/ 45344 h 180"/>
                <a:gd name="T66" fmla="*/ 22000 w 233"/>
                <a:gd name="T67" fmla="*/ 45344 h 180"/>
                <a:gd name="T68" fmla="*/ 22000 w 233"/>
                <a:gd name="T69" fmla="*/ 45344 h 180"/>
                <a:gd name="T70" fmla="*/ 22000 w 233"/>
                <a:gd name="T71" fmla="*/ 45344 h 180"/>
                <a:gd name="T72" fmla="*/ 22000 w 233"/>
                <a:gd name="T73" fmla="*/ 45344 h 180"/>
                <a:gd name="T74" fmla="*/ 22000 w 233"/>
                <a:gd name="T75" fmla="*/ 45344 h 180"/>
                <a:gd name="T76" fmla="*/ 44001 w 233"/>
                <a:gd name="T77" fmla="*/ 45344 h 180"/>
                <a:gd name="T78" fmla="*/ 44001 w 233"/>
                <a:gd name="T79" fmla="*/ 0 h 180"/>
                <a:gd name="T80" fmla="*/ 44001 w 233"/>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3"/>
                <a:gd name="T124" fmla="*/ 0 h 180"/>
                <a:gd name="T125" fmla="*/ 233 w 233"/>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3" h="180">
                  <a:moveTo>
                    <a:pt x="78" y="0"/>
                  </a:moveTo>
                  <a:lnTo>
                    <a:pt x="96" y="3"/>
                  </a:lnTo>
                  <a:lnTo>
                    <a:pt x="116" y="16"/>
                  </a:lnTo>
                  <a:lnTo>
                    <a:pt x="147" y="16"/>
                  </a:lnTo>
                  <a:lnTo>
                    <a:pt x="180" y="22"/>
                  </a:lnTo>
                  <a:lnTo>
                    <a:pt x="195" y="43"/>
                  </a:lnTo>
                  <a:lnTo>
                    <a:pt x="208" y="74"/>
                  </a:lnTo>
                  <a:lnTo>
                    <a:pt x="214" y="84"/>
                  </a:lnTo>
                  <a:lnTo>
                    <a:pt x="226" y="95"/>
                  </a:lnTo>
                  <a:lnTo>
                    <a:pt x="233" y="102"/>
                  </a:lnTo>
                  <a:lnTo>
                    <a:pt x="233" y="114"/>
                  </a:lnTo>
                  <a:lnTo>
                    <a:pt x="219" y="114"/>
                  </a:lnTo>
                  <a:lnTo>
                    <a:pt x="199" y="114"/>
                  </a:lnTo>
                  <a:lnTo>
                    <a:pt x="208" y="125"/>
                  </a:lnTo>
                  <a:lnTo>
                    <a:pt x="216" y="133"/>
                  </a:lnTo>
                  <a:lnTo>
                    <a:pt x="219" y="149"/>
                  </a:lnTo>
                  <a:lnTo>
                    <a:pt x="208" y="156"/>
                  </a:lnTo>
                  <a:lnTo>
                    <a:pt x="191" y="156"/>
                  </a:lnTo>
                  <a:lnTo>
                    <a:pt x="188" y="156"/>
                  </a:lnTo>
                  <a:lnTo>
                    <a:pt x="180" y="163"/>
                  </a:lnTo>
                  <a:lnTo>
                    <a:pt x="180" y="177"/>
                  </a:lnTo>
                  <a:lnTo>
                    <a:pt x="167" y="180"/>
                  </a:lnTo>
                  <a:lnTo>
                    <a:pt x="156" y="174"/>
                  </a:lnTo>
                  <a:lnTo>
                    <a:pt x="137" y="170"/>
                  </a:lnTo>
                  <a:lnTo>
                    <a:pt x="122" y="163"/>
                  </a:lnTo>
                  <a:lnTo>
                    <a:pt x="105" y="166"/>
                  </a:lnTo>
                  <a:lnTo>
                    <a:pt x="56" y="149"/>
                  </a:lnTo>
                  <a:lnTo>
                    <a:pt x="38" y="152"/>
                  </a:lnTo>
                  <a:lnTo>
                    <a:pt x="20" y="149"/>
                  </a:lnTo>
                  <a:lnTo>
                    <a:pt x="13" y="163"/>
                  </a:lnTo>
                  <a:lnTo>
                    <a:pt x="0" y="132"/>
                  </a:lnTo>
                  <a:lnTo>
                    <a:pt x="21" y="112"/>
                  </a:lnTo>
                  <a:lnTo>
                    <a:pt x="7" y="74"/>
                  </a:lnTo>
                  <a:lnTo>
                    <a:pt x="20" y="78"/>
                  </a:lnTo>
                  <a:lnTo>
                    <a:pt x="23" y="70"/>
                  </a:lnTo>
                  <a:lnTo>
                    <a:pt x="25" y="56"/>
                  </a:lnTo>
                  <a:lnTo>
                    <a:pt x="35" y="49"/>
                  </a:lnTo>
                  <a:lnTo>
                    <a:pt x="38" y="32"/>
                  </a:lnTo>
                  <a:lnTo>
                    <a:pt x="54" y="15"/>
                  </a:lnTo>
                  <a:lnTo>
                    <a:pt x="64" y="0"/>
                  </a:lnTo>
                  <a:lnTo>
                    <a:pt x="78" y="0"/>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33" name="Freeform 502">
              <a:extLst>
                <a:ext uri="{FF2B5EF4-FFF2-40B4-BE49-F238E27FC236}">
                  <a16:creationId xmlns:a16="http://schemas.microsoft.com/office/drawing/2014/main" id="{3D85A7BE-308F-4C3B-B448-786C37BAABD9}"/>
                </a:ext>
              </a:extLst>
            </p:cNvPr>
            <p:cNvSpPr>
              <a:spLocks noChangeAspect="1"/>
            </p:cNvSpPr>
            <p:nvPr/>
          </p:nvSpPr>
          <p:spPr bwMode="auto">
            <a:xfrm>
              <a:off x="4397375" y="3124254"/>
              <a:ext cx="360363" cy="239712"/>
            </a:xfrm>
            <a:custGeom>
              <a:avLst/>
              <a:gdLst>
                <a:gd name="T0" fmla="*/ 149724 w 516"/>
                <a:gd name="T1" fmla="*/ 0 h 297"/>
                <a:gd name="T2" fmla="*/ 171093 w 516"/>
                <a:gd name="T3" fmla="*/ 0 h 297"/>
                <a:gd name="T4" fmla="*/ 171093 w 516"/>
                <a:gd name="T5" fmla="*/ 0 h 297"/>
                <a:gd name="T6" fmla="*/ 192490 w 516"/>
                <a:gd name="T7" fmla="*/ 0 h 297"/>
                <a:gd name="T8" fmla="*/ 192490 w 516"/>
                <a:gd name="T9" fmla="*/ 46057 h 297"/>
                <a:gd name="T10" fmla="*/ 235256 w 516"/>
                <a:gd name="T11" fmla="*/ 46057 h 297"/>
                <a:gd name="T12" fmla="*/ 235256 w 516"/>
                <a:gd name="T13" fmla="*/ 46057 h 297"/>
                <a:gd name="T14" fmla="*/ 256653 w 516"/>
                <a:gd name="T15" fmla="*/ 46057 h 297"/>
                <a:gd name="T16" fmla="*/ 256653 w 516"/>
                <a:gd name="T17" fmla="*/ 92169 h 297"/>
                <a:gd name="T18" fmla="*/ 235256 w 516"/>
                <a:gd name="T19" fmla="*/ 138227 h 297"/>
                <a:gd name="T20" fmla="*/ 213887 w 516"/>
                <a:gd name="T21" fmla="*/ 138227 h 297"/>
                <a:gd name="T22" fmla="*/ 213887 w 516"/>
                <a:gd name="T23" fmla="*/ 184338 h 297"/>
                <a:gd name="T24" fmla="*/ 192490 w 516"/>
                <a:gd name="T25" fmla="*/ 184338 h 297"/>
                <a:gd name="T26" fmla="*/ 192490 w 516"/>
                <a:gd name="T27" fmla="*/ 138227 h 297"/>
                <a:gd name="T28" fmla="*/ 171093 w 516"/>
                <a:gd name="T29" fmla="*/ 138227 h 297"/>
                <a:gd name="T30" fmla="*/ 171093 w 516"/>
                <a:gd name="T31" fmla="*/ 138227 h 297"/>
                <a:gd name="T32" fmla="*/ 106930 w 516"/>
                <a:gd name="T33" fmla="*/ 184338 h 297"/>
                <a:gd name="T34" fmla="*/ 106930 w 516"/>
                <a:gd name="T35" fmla="*/ 138227 h 297"/>
                <a:gd name="T36" fmla="*/ 106930 w 516"/>
                <a:gd name="T37" fmla="*/ 138227 h 297"/>
                <a:gd name="T38" fmla="*/ 128327 w 516"/>
                <a:gd name="T39" fmla="*/ 138227 h 297"/>
                <a:gd name="T40" fmla="*/ 106930 w 516"/>
                <a:gd name="T41" fmla="*/ 92169 h 297"/>
                <a:gd name="T42" fmla="*/ 85561 w 516"/>
                <a:gd name="T43" fmla="*/ 92169 h 297"/>
                <a:gd name="T44" fmla="*/ 42766 w 516"/>
                <a:gd name="T45" fmla="*/ 92169 h 297"/>
                <a:gd name="T46" fmla="*/ 21397 w 516"/>
                <a:gd name="T47" fmla="*/ 92169 h 297"/>
                <a:gd name="T48" fmla="*/ 21397 w 516"/>
                <a:gd name="T49" fmla="*/ 46057 h 297"/>
                <a:gd name="T50" fmla="*/ 42766 w 516"/>
                <a:gd name="T51" fmla="*/ 46057 h 297"/>
                <a:gd name="T52" fmla="*/ 21397 w 516"/>
                <a:gd name="T53" fmla="*/ 0 h 297"/>
                <a:gd name="T54" fmla="*/ 42766 w 516"/>
                <a:gd name="T55" fmla="*/ 0 h 297"/>
                <a:gd name="T56" fmla="*/ 64164 w 516"/>
                <a:gd name="T57" fmla="*/ 0 h 297"/>
                <a:gd name="T58" fmla="*/ 85561 w 516"/>
                <a:gd name="T59" fmla="*/ 0 h 297"/>
                <a:gd name="T60" fmla="*/ 106930 w 516"/>
                <a:gd name="T61" fmla="*/ 0 h 297"/>
                <a:gd name="T62" fmla="*/ 106930 w 516"/>
                <a:gd name="T63" fmla="*/ 0 h 297"/>
                <a:gd name="T64" fmla="*/ 106930 w 516"/>
                <a:gd name="T65" fmla="*/ 0 h 297"/>
                <a:gd name="T66" fmla="*/ 149724 w 516"/>
                <a:gd name="T67" fmla="*/ 0 h 2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6"/>
                <a:gd name="T103" fmla="*/ 0 h 297"/>
                <a:gd name="T104" fmla="*/ 516 w 516"/>
                <a:gd name="T105" fmla="*/ 297 h 2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6" h="297">
                  <a:moveTo>
                    <a:pt x="257" y="14"/>
                  </a:moveTo>
                  <a:lnTo>
                    <a:pt x="265" y="11"/>
                  </a:lnTo>
                  <a:lnTo>
                    <a:pt x="279" y="4"/>
                  </a:lnTo>
                  <a:lnTo>
                    <a:pt x="291" y="0"/>
                  </a:lnTo>
                  <a:lnTo>
                    <a:pt x="313" y="4"/>
                  </a:lnTo>
                  <a:lnTo>
                    <a:pt x="320" y="20"/>
                  </a:lnTo>
                  <a:lnTo>
                    <a:pt x="326" y="37"/>
                  </a:lnTo>
                  <a:lnTo>
                    <a:pt x="334" y="44"/>
                  </a:lnTo>
                  <a:lnTo>
                    <a:pt x="346" y="40"/>
                  </a:lnTo>
                  <a:lnTo>
                    <a:pt x="371" y="65"/>
                  </a:lnTo>
                  <a:lnTo>
                    <a:pt x="384" y="84"/>
                  </a:lnTo>
                  <a:lnTo>
                    <a:pt x="419" y="96"/>
                  </a:lnTo>
                  <a:lnTo>
                    <a:pt x="443" y="101"/>
                  </a:lnTo>
                  <a:lnTo>
                    <a:pt x="453" y="96"/>
                  </a:lnTo>
                  <a:lnTo>
                    <a:pt x="475" y="106"/>
                  </a:lnTo>
                  <a:lnTo>
                    <a:pt x="501" y="110"/>
                  </a:lnTo>
                  <a:lnTo>
                    <a:pt x="516" y="156"/>
                  </a:lnTo>
                  <a:lnTo>
                    <a:pt x="489" y="161"/>
                  </a:lnTo>
                  <a:lnTo>
                    <a:pt x="486" y="184"/>
                  </a:lnTo>
                  <a:lnTo>
                    <a:pt x="445" y="207"/>
                  </a:lnTo>
                  <a:lnTo>
                    <a:pt x="385" y="222"/>
                  </a:lnTo>
                  <a:lnTo>
                    <a:pt x="380" y="242"/>
                  </a:lnTo>
                  <a:lnTo>
                    <a:pt x="354" y="235"/>
                  </a:lnTo>
                  <a:lnTo>
                    <a:pt x="383" y="262"/>
                  </a:lnTo>
                  <a:lnTo>
                    <a:pt x="417" y="266"/>
                  </a:lnTo>
                  <a:lnTo>
                    <a:pt x="349" y="297"/>
                  </a:lnTo>
                  <a:lnTo>
                    <a:pt x="309" y="263"/>
                  </a:lnTo>
                  <a:lnTo>
                    <a:pt x="341" y="238"/>
                  </a:lnTo>
                  <a:lnTo>
                    <a:pt x="309" y="232"/>
                  </a:lnTo>
                  <a:lnTo>
                    <a:pt x="288" y="232"/>
                  </a:lnTo>
                  <a:lnTo>
                    <a:pt x="293" y="211"/>
                  </a:lnTo>
                  <a:lnTo>
                    <a:pt x="286" y="214"/>
                  </a:lnTo>
                  <a:lnTo>
                    <a:pt x="238" y="225"/>
                  </a:lnTo>
                  <a:lnTo>
                    <a:pt x="220" y="263"/>
                  </a:lnTo>
                  <a:lnTo>
                    <a:pt x="189" y="260"/>
                  </a:lnTo>
                  <a:lnTo>
                    <a:pt x="197" y="235"/>
                  </a:lnTo>
                  <a:lnTo>
                    <a:pt x="197" y="222"/>
                  </a:lnTo>
                  <a:lnTo>
                    <a:pt x="217" y="215"/>
                  </a:lnTo>
                  <a:lnTo>
                    <a:pt x="225" y="208"/>
                  </a:lnTo>
                  <a:lnTo>
                    <a:pt x="228" y="201"/>
                  </a:lnTo>
                  <a:lnTo>
                    <a:pt x="217" y="197"/>
                  </a:lnTo>
                  <a:lnTo>
                    <a:pt x="203" y="170"/>
                  </a:lnTo>
                  <a:lnTo>
                    <a:pt x="183" y="152"/>
                  </a:lnTo>
                  <a:lnTo>
                    <a:pt x="156" y="152"/>
                  </a:lnTo>
                  <a:lnTo>
                    <a:pt x="125" y="160"/>
                  </a:lnTo>
                  <a:lnTo>
                    <a:pt x="78" y="161"/>
                  </a:lnTo>
                  <a:lnTo>
                    <a:pt x="54" y="167"/>
                  </a:lnTo>
                  <a:lnTo>
                    <a:pt x="19" y="167"/>
                  </a:lnTo>
                  <a:lnTo>
                    <a:pt x="0" y="150"/>
                  </a:lnTo>
                  <a:lnTo>
                    <a:pt x="12" y="123"/>
                  </a:lnTo>
                  <a:lnTo>
                    <a:pt x="31" y="95"/>
                  </a:lnTo>
                  <a:lnTo>
                    <a:pt x="56" y="67"/>
                  </a:lnTo>
                  <a:lnTo>
                    <a:pt x="46" y="33"/>
                  </a:lnTo>
                  <a:lnTo>
                    <a:pt x="46" y="27"/>
                  </a:lnTo>
                  <a:lnTo>
                    <a:pt x="53" y="20"/>
                  </a:lnTo>
                  <a:lnTo>
                    <a:pt x="71" y="23"/>
                  </a:lnTo>
                  <a:lnTo>
                    <a:pt x="89" y="20"/>
                  </a:lnTo>
                  <a:lnTo>
                    <a:pt x="114" y="28"/>
                  </a:lnTo>
                  <a:lnTo>
                    <a:pt x="136" y="37"/>
                  </a:lnTo>
                  <a:lnTo>
                    <a:pt x="155" y="33"/>
                  </a:lnTo>
                  <a:lnTo>
                    <a:pt x="170" y="41"/>
                  </a:lnTo>
                  <a:lnTo>
                    <a:pt x="189" y="45"/>
                  </a:lnTo>
                  <a:lnTo>
                    <a:pt x="200" y="51"/>
                  </a:lnTo>
                  <a:lnTo>
                    <a:pt x="213" y="48"/>
                  </a:lnTo>
                  <a:lnTo>
                    <a:pt x="214" y="34"/>
                  </a:lnTo>
                  <a:lnTo>
                    <a:pt x="221" y="27"/>
                  </a:lnTo>
                  <a:lnTo>
                    <a:pt x="241" y="27"/>
                  </a:lnTo>
                  <a:lnTo>
                    <a:pt x="249" y="23"/>
                  </a:lnTo>
                  <a:lnTo>
                    <a:pt x="257" y="14"/>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34" name="Freeform 503">
              <a:extLst>
                <a:ext uri="{FF2B5EF4-FFF2-40B4-BE49-F238E27FC236}">
                  <a16:creationId xmlns:a16="http://schemas.microsoft.com/office/drawing/2014/main" id="{EBEBC590-455F-4561-B7BB-79A33A1D0AE6}"/>
                </a:ext>
              </a:extLst>
            </p:cNvPr>
            <p:cNvSpPr>
              <a:spLocks noChangeAspect="1"/>
            </p:cNvSpPr>
            <p:nvPr/>
          </p:nvSpPr>
          <p:spPr bwMode="auto">
            <a:xfrm>
              <a:off x="4494213" y="3246491"/>
              <a:ext cx="65088" cy="87312"/>
            </a:xfrm>
            <a:custGeom>
              <a:avLst/>
              <a:gdLst>
                <a:gd name="T0" fmla="*/ 17800 w 97"/>
                <a:gd name="T1" fmla="*/ 49380 h 107"/>
                <a:gd name="T2" fmla="*/ 17800 w 97"/>
                <a:gd name="T3" fmla="*/ 49380 h 107"/>
                <a:gd name="T4" fmla="*/ 17800 w 97"/>
                <a:gd name="T5" fmla="*/ 49380 h 107"/>
                <a:gd name="T6" fmla="*/ 17800 w 97"/>
                <a:gd name="T7" fmla="*/ 98760 h 107"/>
                <a:gd name="T8" fmla="*/ 35577 w 97"/>
                <a:gd name="T9" fmla="*/ 98760 h 107"/>
                <a:gd name="T10" fmla="*/ 35577 w 97"/>
                <a:gd name="T11" fmla="*/ 98760 h 107"/>
                <a:gd name="T12" fmla="*/ 35577 w 97"/>
                <a:gd name="T13" fmla="*/ 98760 h 107"/>
                <a:gd name="T14" fmla="*/ 35577 w 97"/>
                <a:gd name="T15" fmla="*/ 49380 h 107"/>
                <a:gd name="T16" fmla="*/ 35577 w 97"/>
                <a:gd name="T17" fmla="*/ 49380 h 107"/>
                <a:gd name="T18" fmla="*/ 35577 w 97"/>
                <a:gd name="T19" fmla="*/ 49380 h 107"/>
                <a:gd name="T20" fmla="*/ 35577 w 97"/>
                <a:gd name="T21" fmla="*/ 49380 h 107"/>
                <a:gd name="T22" fmla="*/ 17800 w 97"/>
                <a:gd name="T23" fmla="*/ 49380 h 107"/>
                <a:gd name="T24" fmla="*/ 17800 w 97"/>
                <a:gd name="T25" fmla="*/ 0 h 107"/>
                <a:gd name="T26" fmla="*/ 0 w 97"/>
                <a:gd name="T27" fmla="*/ 49380 h 107"/>
                <a:gd name="T28" fmla="*/ 17800 w 97"/>
                <a:gd name="T29" fmla="*/ 49380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107"/>
                <a:gd name="T47" fmla="*/ 97 w 97"/>
                <a:gd name="T48" fmla="*/ 107 h 1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107">
                  <a:moveTo>
                    <a:pt x="23" y="29"/>
                  </a:moveTo>
                  <a:lnTo>
                    <a:pt x="34" y="45"/>
                  </a:lnTo>
                  <a:lnTo>
                    <a:pt x="40" y="58"/>
                  </a:lnTo>
                  <a:lnTo>
                    <a:pt x="46" y="106"/>
                  </a:lnTo>
                  <a:lnTo>
                    <a:pt x="56" y="107"/>
                  </a:lnTo>
                  <a:lnTo>
                    <a:pt x="64" y="83"/>
                  </a:lnTo>
                  <a:lnTo>
                    <a:pt x="64" y="69"/>
                  </a:lnTo>
                  <a:lnTo>
                    <a:pt x="91" y="62"/>
                  </a:lnTo>
                  <a:lnTo>
                    <a:pt x="97" y="49"/>
                  </a:lnTo>
                  <a:lnTo>
                    <a:pt x="85" y="46"/>
                  </a:lnTo>
                  <a:lnTo>
                    <a:pt x="71" y="19"/>
                  </a:lnTo>
                  <a:lnTo>
                    <a:pt x="50" y="1"/>
                  </a:lnTo>
                  <a:lnTo>
                    <a:pt x="23" y="0"/>
                  </a:lnTo>
                  <a:lnTo>
                    <a:pt x="0" y="4"/>
                  </a:lnTo>
                  <a:lnTo>
                    <a:pt x="23" y="29"/>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35" name="Freeform 396">
              <a:extLst>
                <a:ext uri="{FF2B5EF4-FFF2-40B4-BE49-F238E27FC236}">
                  <a16:creationId xmlns:a16="http://schemas.microsoft.com/office/drawing/2014/main" id="{1971C706-B033-431F-941A-9359901F3F14}"/>
                </a:ext>
              </a:extLst>
            </p:cNvPr>
            <p:cNvSpPr>
              <a:spLocks noChangeAspect="1"/>
            </p:cNvSpPr>
            <p:nvPr/>
          </p:nvSpPr>
          <p:spPr bwMode="auto">
            <a:xfrm>
              <a:off x="4348163" y="2143179"/>
              <a:ext cx="3494088" cy="1296987"/>
            </a:xfrm>
            <a:custGeom>
              <a:avLst/>
              <a:gdLst>
                <a:gd name="T0" fmla="*/ 42378 w 5011"/>
                <a:gd name="T1" fmla="*/ 697559 h 1606"/>
                <a:gd name="T2" fmla="*/ 148337 w 5011"/>
                <a:gd name="T3" fmla="*/ 604582 h 1606"/>
                <a:gd name="T4" fmla="*/ 148337 w 5011"/>
                <a:gd name="T5" fmla="*/ 418569 h 1606"/>
                <a:gd name="T6" fmla="*/ 254267 w 5011"/>
                <a:gd name="T7" fmla="*/ 325535 h 1606"/>
                <a:gd name="T8" fmla="*/ 275470 w 5011"/>
                <a:gd name="T9" fmla="*/ 558092 h 1606"/>
                <a:gd name="T10" fmla="*/ 317848 w 5011"/>
                <a:gd name="T11" fmla="*/ 511547 h 1606"/>
                <a:gd name="T12" fmla="*/ 402604 w 5011"/>
                <a:gd name="T13" fmla="*/ 418569 h 1606"/>
                <a:gd name="T14" fmla="*/ 614493 w 5011"/>
                <a:gd name="T15" fmla="*/ 325535 h 1606"/>
                <a:gd name="T16" fmla="*/ 784004 w 5011"/>
                <a:gd name="T17" fmla="*/ 325535 h 1606"/>
                <a:gd name="T18" fmla="*/ 784004 w 5011"/>
                <a:gd name="T19" fmla="*/ 232501 h 1606"/>
                <a:gd name="T20" fmla="*/ 847585 w 5011"/>
                <a:gd name="T21" fmla="*/ 418569 h 1606"/>
                <a:gd name="T22" fmla="*/ 868760 w 5011"/>
                <a:gd name="T23" fmla="*/ 325535 h 1606"/>
                <a:gd name="T24" fmla="*/ 911138 w 5011"/>
                <a:gd name="T25" fmla="*/ 325535 h 1606"/>
                <a:gd name="T26" fmla="*/ 868760 w 5011"/>
                <a:gd name="T27" fmla="*/ 279046 h 1606"/>
                <a:gd name="T28" fmla="*/ 995894 w 5011"/>
                <a:gd name="T29" fmla="*/ 279046 h 1606"/>
                <a:gd name="T30" fmla="*/ 1059475 w 5011"/>
                <a:gd name="T31" fmla="*/ 139523 h 1606"/>
                <a:gd name="T32" fmla="*/ 1186608 w 5011"/>
                <a:gd name="T33" fmla="*/ 93034 h 1606"/>
                <a:gd name="T34" fmla="*/ 1292539 w 5011"/>
                <a:gd name="T35" fmla="*/ 46489 h 1606"/>
                <a:gd name="T36" fmla="*/ 1483254 w 5011"/>
                <a:gd name="T37" fmla="*/ 93034 h 1606"/>
                <a:gd name="T38" fmla="*/ 1356120 w 5011"/>
                <a:gd name="T39" fmla="*/ 232501 h 1606"/>
                <a:gd name="T40" fmla="*/ 1483254 w 5011"/>
                <a:gd name="T41" fmla="*/ 232501 h 1606"/>
                <a:gd name="T42" fmla="*/ 1631590 w 5011"/>
                <a:gd name="T43" fmla="*/ 139523 h 1606"/>
                <a:gd name="T44" fmla="*/ 1822276 w 5011"/>
                <a:gd name="T45" fmla="*/ 279046 h 1606"/>
                <a:gd name="T46" fmla="*/ 2034165 w 5011"/>
                <a:gd name="T47" fmla="*/ 279046 h 1606"/>
                <a:gd name="T48" fmla="*/ 2246083 w 5011"/>
                <a:gd name="T49" fmla="*/ 325535 h 1606"/>
                <a:gd name="T50" fmla="*/ 2373216 w 5011"/>
                <a:gd name="T51" fmla="*/ 279046 h 1606"/>
                <a:gd name="T52" fmla="*/ 2627484 w 5011"/>
                <a:gd name="T53" fmla="*/ 465059 h 1606"/>
                <a:gd name="T54" fmla="*/ 2627484 w 5011"/>
                <a:gd name="T55" fmla="*/ 558092 h 1606"/>
                <a:gd name="T56" fmla="*/ 2542729 w 5011"/>
                <a:gd name="T57" fmla="*/ 465059 h 1606"/>
                <a:gd name="T58" fmla="*/ 2500348 w 5011"/>
                <a:gd name="T59" fmla="*/ 604582 h 1606"/>
                <a:gd name="T60" fmla="*/ 2309634 w 5011"/>
                <a:gd name="T61" fmla="*/ 604582 h 1606"/>
                <a:gd name="T62" fmla="*/ 2246083 w 5011"/>
                <a:gd name="T63" fmla="*/ 790594 h 1606"/>
                <a:gd name="T64" fmla="*/ 2161299 w 5011"/>
                <a:gd name="T65" fmla="*/ 976605 h 1606"/>
                <a:gd name="T66" fmla="*/ 2267258 w 5011"/>
                <a:gd name="T67" fmla="*/ 604582 h 1606"/>
                <a:gd name="T68" fmla="*/ 2118921 w 5011"/>
                <a:gd name="T69" fmla="*/ 651071 h 1606"/>
                <a:gd name="T70" fmla="*/ 1949410 w 5011"/>
                <a:gd name="T71" fmla="*/ 651071 h 1606"/>
                <a:gd name="T72" fmla="*/ 1864654 w 5011"/>
                <a:gd name="T73" fmla="*/ 883627 h 1606"/>
                <a:gd name="T74" fmla="*/ 1907031 w 5011"/>
                <a:gd name="T75" fmla="*/ 976605 h 1606"/>
                <a:gd name="T76" fmla="*/ 1758722 w 5011"/>
                <a:gd name="T77" fmla="*/ 1162616 h 1606"/>
                <a:gd name="T78" fmla="*/ 1673968 w 5011"/>
                <a:gd name="T79" fmla="*/ 883627 h 1606"/>
                <a:gd name="T80" fmla="*/ 1483254 w 5011"/>
                <a:gd name="T81" fmla="*/ 976605 h 1606"/>
                <a:gd name="T82" fmla="*/ 1228986 w 5011"/>
                <a:gd name="T83" fmla="*/ 976605 h 1606"/>
                <a:gd name="T84" fmla="*/ 953516 w 5011"/>
                <a:gd name="T85" fmla="*/ 976605 h 1606"/>
                <a:gd name="T86" fmla="*/ 826382 w 5011"/>
                <a:gd name="T87" fmla="*/ 883627 h 1606"/>
                <a:gd name="T88" fmla="*/ 656871 w 5011"/>
                <a:gd name="T89" fmla="*/ 837082 h 1606"/>
                <a:gd name="T90" fmla="*/ 572115 w 5011"/>
                <a:gd name="T91" fmla="*/ 837082 h 1606"/>
                <a:gd name="T92" fmla="*/ 593290 w 5011"/>
                <a:gd name="T93" fmla="*/ 976605 h 1606"/>
                <a:gd name="T94" fmla="*/ 508535 w 5011"/>
                <a:gd name="T95" fmla="*/ 930116 h 1606"/>
                <a:gd name="T96" fmla="*/ 423779 w 5011"/>
                <a:gd name="T97" fmla="*/ 976605 h 1606"/>
                <a:gd name="T98" fmla="*/ 423779 w 5011"/>
                <a:gd name="T99" fmla="*/ 1023150 h 1606"/>
                <a:gd name="T100" fmla="*/ 444981 w 5011"/>
                <a:gd name="T101" fmla="*/ 1069640 h 1606"/>
                <a:gd name="T102" fmla="*/ 423779 w 5011"/>
                <a:gd name="T103" fmla="*/ 1162616 h 1606"/>
                <a:gd name="T104" fmla="*/ 317848 w 5011"/>
                <a:gd name="T105" fmla="*/ 1116129 h 1606"/>
                <a:gd name="T106" fmla="*/ 317848 w 5011"/>
                <a:gd name="T107" fmla="*/ 976605 h 1606"/>
                <a:gd name="T108" fmla="*/ 211889 w 5011"/>
                <a:gd name="T109" fmla="*/ 930116 h 1606"/>
                <a:gd name="T110" fmla="*/ 190714 w 5011"/>
                <a:gd name="T111" fmla="*/ 883627 h 1606"/>
                <a:gd name="T112" fmla="*/ 105959 w 5011"/>
                <a:gd name="T113" fmla="*/ 837082 h 1606"/>
                <a:gd name="T114" fmla="*/ 63581 w 5011"/>
                <a:gd name="T115" fmla="*/ 883627 h 16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11"/>
                <a:gd name="T175" fmla="*/ 0 h 1606"/>
                <a:gd name="T176" fmla="*/ 5011 w 5011"/>
                <a:gd name="T177" fmla="*/ 1606 h 16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11" h="1606">
                  <a:moveTo>
                    <a:pt x="0" y="1142"/>
                  </a:moveTo>
                  <a:lnTo>
                    <a:pt x="41" y="1105"/>
                  </a:lnTo>
                  <a:lnTo>
                    <a:pt x="27" y="1120"/>
                  </a:lnTo>
                  <a:lnTo>
                    <a:pt x="45" y="1125"/>
                  </a:lnTo>
                  <a:lnTo>
                    <a:pt x="41" y="1048"/>
                  </a:lnTo>
                  <a:lnTo>
                    <a:pt x="58" y="1014"/>
                  </a:lnTo>
                  <a:lnTo>
                    <a:pt x="82" y="1009"/>
                  </a:lnTo>
                  <a:lnTo>
                    <a:pt x="130" y="1043"/>
                  </a:lnTo>
                  <a:lnTo>
                    <a:pt x="142" y="979"/>
                  </a:lnTo>
                  <a:lnTo>
                    <a:pt x="120" y="980"/>
                  </a:lnTo>
                  <a:lnTo>
                    <a:pt x="112" y="944"/>
                  </a:lnTo>
                  <a:lnTo>
                    <a:pt x="310" y="911"/>
                  </a:lnTo>
                  <a:lnTo>
                    <a:pt x="262" y="898"/>
                  </a:lnTo>
                  <a:lnTo>
                    <a:pt x="265" y="880"/>
                  </a:lnTo>
                  <a:lnTo>
                    <a:pt x="234" y="886"/>
                  </a:lnTo>
                  <a:lnTo>
                    <a:pt x="347" y="792"/>
                  </a:lnTo>
                  <a:lnTo>
                    <a:pt x="296" y="692"/>
                  </a:lnTo>
                  <a:lnTo>
                    <a:pt x="310" y="645"/>
                  </a:lnTo>
                  <a:lnTo>
                    <a:pt x="279" y="591"/>
                  </a:lnTo>
                  <a:lnTo>
                    <a:pt x="303" y="562"/>
                  </a:lnTo>
                  <a:lnTo>
                    <a:pt x="262" y="521"/>
                  </a:lnTo>
                  <a:lnTo>
                    <a:pt x="273" y="487"/>
                  </a:lnTo>
                  <a:lnTo>
                    <a:pt x="329" y="449"/>
                  </a:lnTo>
                  <a:lnTo>
                    <a:pt x="358" y="443"/>
                  </a:lnTo>
                  <a:lnTo>
                    <a:pt x="395" y="451"/>
                  </a:lnTo>
                  <a:lnTo>
                    <a:pt x="364" y="460"/>
                  </a:lnTo>
                  <a:lnTo>
                    <a:pt x="389" y="474"/>
                  </a:lnTo>
                  <a:lnTo>
                    <a:pt x="476" y="480"/>
                  </a:lnTo>
                  <a:lnTo>
                    <a:pt x="629" y="560"/>
                  </a:lnTo>
                  <a:lnTo>
                    <a:pt x="633" y="598"/>
                  </a:lnTo>
                  <a:lnTo>
                    <a:pt x="566" y="634"/>
                  </a:lnTo>
                  <a:lnTo>
                    <a:pt x="360" y="586"/>
                  </a:lnTo>
                  <a:lnTo>
                    <a:pt x="445" y="644"/>
                  </a:lnTo>
                  <a:lnTo>
                    <a:pt x="442" y="710"/>
                  </a:lnTo>
                  <a:lnTo>
                    <a:pt x="525" y="741"/>
                  </a:lnTo>
                  <a:lnTo>
                    <a:pt x="547" y="737"/>
                  </a:lnTo>
                  <a:lnTo>
                    <a:pt x="537" y="710"/>
                  </a:lnTo>
                  <a:lnTo>
                    <a:pt x="497" y="699"/>
                  </a:lnTo>
                  <a:lnTo>
                    <a:pt x="507" y="676"/>
                  </a:lnTo>
                  <a:lnTo>
                    <a:pt x="544" y="700"/>
                  </a:lnTo>
                  <a:lnTo>
                    <a:pt x="626" y="710"/>
                  </a:lnTo>
                  <a:lnTo>
                    <a:pt x="590" y="656"/>
                  </a:lnTo>
                  <a:lnTo>
                    <a:pt x="665" y="613"/>
                  </a:lnTo>
                  <a:lnTo>
                    <a:pt x="721" y="644"/>
                  </a:lnTo>
                  <a:lnTo>
                    <a:pt x="719" y="524"/>
                  </a:lnTo>
                  <a:lnTo>
                    <a:pt x="695" y="507"/>
                  </a:lnTo>
                  <a:lnTo>
                    <a:pt x="786" y="532"/>
                  </a:lnTo>
                  <a:lnTo>
                    <a:pt x="791" y="548"/>
                  </a:lnTo>
                  <a:lnTo>
                    <a:pt x="743" y="567"/>
                  </a:lnTo>
                  <a:lnTo>
                    <a:pt x="791" y="606"/>
                  </a:lnTo>
                  <a:lnTo>
                    <a:pt x="833" y="562"/>
                  </a:lnTo>
                  <a:lnTo>
                    <a:pt x="1002" y="491"/>
                  </a:lnTo>
                  <a:lnTo>
                    <a:pt x="1028" y="488"/>
                  </a:lnTo>
                  <a:lnTo>
                    <a:pt x="1002" y="499"/>
                  </a:lnTo>
                  <a:lnTo>
                    <a:pt x="1031" y="533"/>
                  </a:lnTo>
                  <a:lnTo>
                    <a:pt x="1152" y="488"/>
                  </a:lnTo>
                  <a:lnTo>
                    <a:pt x="1179" y="522"/>
                  </a:lnTo>
                  <a:lnTo>
                    <a:pt x="1209" y="495"/>
                  </a:lnTo>
                  <a:lnTo>
                    <a:pt x="1195" y="457"/>
                  </a:lnTo>
                  <a:lnTo>
                    <a:pt x="1212" y="446"/>
                  </a:lnTo>
                  <a:lnTo>
                    <a:pt x="1304" y="464"/>
                  </a:lnTo>
                  <a:lnTo>
                    <a:pt x="1427" y="532"/>
                  </a:lnTo>
                  <a:lnTo>
                    <a:pt x="1451" y="498"/>
                  </a:lnTo>
                  <a:lnTo>
                    <a:pt x="1424" y="466"/>
                  </a:lnTo>
                  <a:lnTo>
                    <a:pt x="1387" y="454"/>
                  </a:lnTo>
                  <a:lnTo>
                    <a:pt x="1403" y="402"/>
                  </a:lnTo>
                  <a:lnTo>
                    <a:pt x="1378" y="395"/>
                  </a:lnTo>
                  <a:lnTo>
                    <a:pt x="1385" y="371"/>
                  </a:lnTo>
                  <a:lnTo>
                    <a:pt x="1430" y="344"/>
                  </a:lnTo>
                  <a:lnTo>
                    <a:pt x="1460" y="280"/>
                  </a:lnTo>
                  <a:lnTo>
                    <a:pt x="1523" y="282"/>
                  </a:lnTo>
                  <a:lnTo>
                    <a:pt x="1553" y="290"/>
                  </a:lnTo>
                  <a:lnTo>
                    <a:pt x="1530" y="358"/>
                  </a:lnTo>
                  <a:lnTo>
                    <a:pt x="1557" y="392"/>
                  </a:lnTo>
                  <a:lnTo>
                    <a:pt x="1549" y="487"/>
                  </a:lnTo>
                  <a:lnTo>
                    <a:pt x="1580" y="519"/>
                  </a:lnTo>
                  <a:lnTo>
                    <a:pt x="1569" y="552"/>
                  </a:lnTo>
                  <a:lnTo>
                    <a:pt x="1521" y="579"/>
                  </a:lnTo>
                  <a:lnTo>
                    <a:pt x="1535" y="591"/>
                  </a:lnTo>
                  <a:lnTo>
                    <a:pt x="1471" y="604"/>
                  </a:lnTo>
                  <a:lnTo>
                    <a:pt x="1539" y="628"/>
                  </a:lnTo>
                  <a:lnTo>
                    <a:pt x="1615" y="552"/>
                  </a:lnTo>
                  <a:lnTo>
                    <a:pt x="1607" y="507"/>
                  </a:lnTo>
                  <a:lnTo>
                    <a:pt x="1632" y="498"/>
                  </a:lnTo>
                  <a:lnTo>
                    <a:pt x="1672" y="490"/>
                  </a:lnTo>
                  <a:lnTo>
                    <a:pt x="1693" y="516"/>
                  </a:lnTo>
                  <a:lnTo>
                    <a:pt x="1690" y="552"/>
                  </a:lnTo>
                  <a:lnTo>
                    <a:pt x="1740" y="563"/>
                  </a:lnTo>
                  <a:lnTo>
                    <a:pt x="1700" y="550"/>
                  </a:lnTo>
                  <a:lnTo>
                    <a:pt x="1717" y="531"/>
                  </a:lnTo>
                  <a:lnTo>
                    <a:pt x="1703" y="498"/>
                  </a:lnTo>
                  <a:lnTo>
                    <a:pt x="1590" y="478"/>
                  </a:lnTo>
                  <a:lnTo>
                    <a:pt x="1607" y="405"/>
                  </a:lnTo>
                  <a:lnTo>
                    <a:pt x="1567" y="358"/>
                  </a:lnTo>
                  <a:lnTo>
                    <a:pt x="1624" y="316"/>
                  </a:lnTo>
                  <a:lnTo>
                    <a:pt x="1617" y="286"/>
                  </a:lnTo>
                  <a:lnTo>
                    <a:pt x="1644" y="303"/>
                  </a:lnTo>
                  <a:lnTo>
                    <a:pt x="1631" y="362"/>
                  </a:lnTo>
                  <a:lnTo>
                    <a:pt x="1648" y="371"/>
                  </a:lnTo>
                  <a:lnTo>
                    <a:pt x="1726" y="388"/>
                  </a:lnTo>
                  <a:lnTo>
                    <a:pt x="1655" y="340"/>
                  </a:lnTo>
                  <a:lnTo>
                    <a:pt x="1709" y="342"/>
                  </a:lnTo>
                  <a:lnTo>
                    <a:pt x="1696" y="323"/>
                  </a:lnTo>
                  <a:lnTo>
                    <a:pt x="1726" y="313"/>
                  </a:lnTo>
                  <a:lnTo>
                    <a:pt x="1866" y="351"/>
                  </a:lnTo>
                  <a:lnTo>
                    <a:pt x="1839" y="376"/>
                  </a:lnTo>
                  <a:lnTo>
                    <a:pt x="1838" y="415"/>
                  </a:lnTo>
                  <a:lnTo>
                    <a:pt x="1864" y="437"/>
                  </a:lnTo>
                  <a:lnTo>
                    <a:pt x="1879" y="351"/>
                  </a:lnTo>
                  <a:lnTo>
                    <a:pt x="1802" y="307"/>
                  </a:lnTo>
                  <a:lnTo>
                    <a:pt x="1787" y="248"/>
                  </a:lnTo>
                  <a:lnTo>
                    <a:pt x="1966" y="226"/>
                  </a:lnTo>
                  <a:lnTo>
                    <a:pt x="1944" y="173"/>
                  </a:lnTo>
                  <a:lnTo>
                    <a:pt x="1966" y="184"/>
                  </a:lnTo>
                  <a:lnTo>
                    <a:pt x="1998" y="163"/>
                  </a:lnTo>
                  <a:lnTo>
                    <a:pt x="1975" y="157"/>
                  </a:lnTo>
                  <a:lnTo>
                    <a:pt x="2165" y="112"/>
                  </a:lnTo>
                  <a:lnTo>
                    <a:pt x="2148" y="99"/>
                  </a:lnTo>
                  <a:lnTo>
                    <a:pt x="2235" y="96"/>
                  </a:lnTo>
                  <a:lnTo>
                    <a:pt x="2234" y="110"/>
                  </a:lnTo>
                  <a:lnTo>
                    <a:pt x="2255" y="110"/>
                  </a:lnTo>
                  <a:lnTo>
                    <a:pt x="2319" y="91"/>
                  </a:lnTo>
                  <a:lnTo>
                    <a:pt x="2349" y="101"/>
                  </a:lnTo>
                  <a:lnTo>
                    <a:pt x="2320" y="78"/>
                  </a:lnTo>
                  <a:lnTo>
                    <a:pt x="2393" y="72"/>
                  </a:lnTo>
                  <a:lnTo>
                    <a:pt x="2395" y="41"/>
                  </a:lnTo>
                  <a:lnTo>
                    <a:pt x="2479" y="0"/>
                  </a:lnTo>
                  <a:lnTo>
                    <a:pt x="2538" y="26"/>
                  </a:lnTo>
                  <a:lnTo>
                    <a:pt x="2487" y="47"/>
                  </a:lnTo>
                  <a:lnTo>
                    <a:pt x="2572" y="45"/>
                  </a:lnTo>
                  <a:lnTo>
                    <a:pt x="2540" y="78"/>
                  </a:lnTo>
                  <a:lnTo>
                    <a:pt x="2684" y="61"/>
                  </a:lnTo>
                  <a:lnTo>
                    <a:pt x="2763" y="110"/>
                  </a:lnTo>
                  <a:lnTo>
                    <a:pt x="2751" y="127"/>
                  </a:lnTo>
                  <a:lnTo>
                    <a:pt x="2725" y="118"/>
                  </a:lnTo>
                  <a:lnTo>
                    <a:pt x="2761" y="133"/>
                  </a:lnTo>
                  <a:lnTo>
                    <a:pt x="2744" y="161"/>
                  </a:lnTo>
                  <a:lnTo>
                    <a:pt x="2479" y="303"/>
                  </a:lnTo>
                  <a:lnTo>
                    <a:pt x="2562" y="284"/>
                  </a:lnTo>
                  <a:lnTo>
                    <a:pt x="2545" y="265"/>
                  </a:lnTo>
                  <a:lnTo>
                    <a:pt x="2678" y="239"/>
                  </a:lnTo>
                  <a:lnTo>
                    <a:pt x="2643" y="243"/>
                  </a:lnTo>
                  <a:lnTo>
                    <a:pt x="2650" y="221"/>
                  </a:lnTo>
                  <a:lnTo>
                    <a:pt x="2725" y="239"/>
                  </a:lnTo>
                  <a:lnTo>
                    <a:pt x="2735" y="221"/>
                  </a:lnTo>
                  <a:lnTo>
                    <a:pt x="2752" y="265"/>
                  </a:lnTo>
                  <a:lnTo>
                    <a:pt x="2787" y="267"/>
                  </a:lnTo>
                  <a:lnTo>
                    <a:pt x="2755" y="249"/>
                  </a:lnTo>
                  <a:lnTo>
                    <a:pt x="2826" y="238"/>
                  </a:lnTo>
                  <a:lnTo>
                    <a:pt x="2911" y="248"/>
                  </a:lnTo>
                  <a:lnTo>
                    <a:pt x="2902" y="265"/>
                  </a:lnTo>
                  <a:lnTo>
                    <a:pt x="2976" y="280"/>
                  </a:lnTo>
                  <a:lnTo>
                    <a:pt x="3039" y="276"/>
                  </a:lnTo>
                  <a:lnTo>
                    <a:pt x="3042" y="234"/>
                  </a:lnTo>
                  <a:lnTo>
                    <a:pt x="3061" y="228"/>
                  </a:lnTo>
                  <a:lnTo>
                    <a:pt x="3225" y="276"/>
                  </a:lnTo>
                  <a:lnTo>
                    <a:pt x="3201" y="351"/>
                  </a:lnTo>
                  <a:lnTo>
                    <a:pt x="3279" y="402"/>
                  </a:lnTo>
                  <a:lnTo>
                    <a:pt x="3320" y="331"/>
                  </a:lnTo>
                  <a:lnTo>
                    <a:pt x="3347" y="362"/>
                  </a:lnTo>
                  <a:lnTo>
                    <a:pt x="3402" y="351"/>
                  </a:lnTo>
                  <a:lnTo>
                    <a:pt x="3474" y="376"/>
                  </a:lnTo>
                  <a:lnTo>
                    <a:pt x="3532" y="361"/>
                  </a:lnTo>
                  <a:lnTo>
                    <a:pt x="3528" y="331"/>
                  </a:lnTo>
                  <a:lnTo>
                    <a:pt x="3568" y="284"/>
                  </a:lnTo>
                  <a:lnTo>
                    <a:pt x="3811" y="318"/>
                  </a:lnTo>
                  <a:lnTo>
                    <a:pt x="3827" y="341"/>
                  </a:lnTo>
                  <a:lnTo>
                    <a:pt x="3797" y="350"/>
                  </a:lnTo>
                  <a:lnTo>
                    <a:pt x="3875" y="361"/>
                  </a:lnTo>
                  <a:lnTo>
                    <a:pt x="3903" y="395"/>
                  </a:lnTo>
                  <a:lnTo>
                    <a:pt x="4087" y="388"/>
                  </a:lnTo>
                  <a:lnTo>
                    <a:pt x="4121" y="415"/>
                  </a:lnTo>
                  <a:lnTo>
                    <a:pt x="4108" y="449"/>
                  </a:lnTo>
                  <a:lnTo>
                    <a:pt x="4162" y="470"/>
                  </a:lnTo>
                  <a:lnTo>
                    <a:pt x="4190" y="453"/>
                  </a:lnTo>
                  <a:lnTo>
                    <a:pt x="4321" y="467"/>
                  </a:lnTo>
                  <a:lnTo>
                    <a:pt x="4348" y="449"/>
                  </a:lnTo>
                  <a:lnTo>
                    <a:pt x="4363" y="477"/>
                  </a:lnTo>
                  <a:lnTo>
                    <a:pt x="4418" y="501"/>
                  </a:lnTo>
                  <a:lnTo>
                    <a:pt x="4442" y="484"/>
                  </a:lnTo>
                  <a:lnTo>
                    <a:pt x="4417" y="457"/>
                  </a:lnTo>
                  <a:lnTo>
                    <a:pt x="4432" y="437"/>
                  </a:lnTo>
                  <a:lnTo>
                    <a:pt x="4660" y="470"/>
                  </a:lnTo>
                  <a:lnTo>
                    <a:pt x="4810" y="553"/>
                  </a:lnTo>
                  <a:lnTo>
                    <a:pt x="4843" y="553"/>
                  </a:lnTo>
                  <a:lnTo>
                    <a:pt x="4881" y="623"/>
                  </a:lnTo>
                  <a:lnTo>
                    <a:pt x="4866" y="586"/>
                  </a:lnTo>
                  <a:lnTo>
                    <a:pt x="4891" y="582"/>
                  </a:lnTo>
                  <a:lnTo>
                    <a:pt x="4905" y="596"/>
                  </a:lnTo>
                  <a:lnTo>
                    <a:pt x="4949" y="591"/>
                  </a:lnTo>
                  <a:lnTo>
                    <a:pt x="5011" y="631"/>
                  </a:lnTo>
                  <a:lnTo>
                    <a:pt x="4922" y="675"/>
                  </a:lnTo>
                  <a:lnTo>
                    <a:pt x="4941" y="686"/>
                  </a:lnTo>
                  <a:lnTo>
                    <a:pt x="4910" y="696"/>
                  </a:lnTo>
                  <a:lnTo>
                    <a:pt x="4934" y="712"/>
                  </a:lnTo>
                  <a:lnTo>
                    <a:pt x="4881" y="713"/>
                  </a:lnTo>
                  <a:lnTo>
                    <a:pt x="4864" y="686"/>
                  </a:lnTo>
                  <a:lnTo>
                    <a:pt x="4844" y="696"/>
                  </a:lnTo>
                  <a:lnTo>
                    <a:pt x="4810" y="656"/>
                  </a:lnTo>
                  <a:lnTo>
                    <a:pt x="4751" y="658"/>
                  </a:lnTo>
                  <a:lnTo>
                    <a:pt x="4735" y="634"/>
                  </a:lnTo>
                  <a:lnTo>
                    <a:pt x="4750" y="623"/>
                  </a:lnTo>
                  <a:lnTo>
                    <a:pt x="4727" y="623"/>
                  </a:lnTo>
                  <a:lnTo>
                    <a:pt x="4707" y="631"/>
                  </a:lnTo>
                  <a:lnTo>
                    <a:pt x="4728" y="658"/>
                  </a:lnTo>
                  <a:lnTo>
                    <a:pt x="4716" y="676"/>
                  </a:lnTo>
                  <a:lnTo>
                    <a:pt x="4665" y="703"/>
                  </a:lnTo>
                  <a:lnTo>
                    <a:pt x="4631" y="698"/>
                  </a:lnTo>
                  <a:lnTo>
                    <a:pt x="4687" y="777"/>
                  </a:lnTo>
                  <a:lnTo>
                    <a:pt x="4679" y="806"/>
                  </a:lnTo>
                  <a:lnTo>
                    <a:pt x="4621" y="784"/>
                  </a:lnTo>
                  <a:lnTo>
                    <a:pt x="4624" y="797"/>
                  </a:lnTo>
                  <a:lnTo>
                    <a:pt x="4517" y="836"/>
                  </a:lnTo>
                  <a:lnTo>
                    <a:pt x="4423" y="915"/>
                  </a:lnTo>
                  <a:lnTo>
                    <a:pt x="4357" y="884"/>
                  </a:lnTo>
                  <a:lnTo>
                    <a:pt x="4299" y="918"/>
                  </a:lnTo>
                  <a:lnTo>
                    <a:pt x="4299" y="888"/>
                  </a:lnTo>
                  <a:lnTo>
                    <a:pt x="4265" y="920"/>
                  </a:lnTo>
                  <a:lnTo>
                    <a:pt x="4224" y="917"/>
                  </a:lnTo>
                  <a:lnTo>
                    <a:pt x="4179" y="993"/>
                  </a:lnTo>
                  <a:lnTo>
                    <a:pt x="4214" y="1009"/>
                  </a:lnTo>
                  <a:lnTo>
                    <a:pt x="4200" y="1034"/>
                  </a:lnTo>
                  <a:lnTo>
                    <a:pt x="4217" y="1074"/>
                  </a:lnTo>
                  <a:lnTo>
                    <a:pt x="4188" y="1068"/>
                  </a:lnTo>
                  <a:lnTo>
                    <a:pt x="4169" y="1102"/>
                  </a:lnTo>
                  <a:lnTo>
                    <a:pt x="4180" y="1133"/>
                  </a:lnTo>
                  <a:lnTo>
                    <a:pt x="4117" y="1160"/>
                  </a:lnTo>
                  <a:lnTo>
                    <a:pt x="4121" y="1194"/>
                  </a:lnTo>
                  <a:lnTo>
                    <a:pt x="4080" y="1205"/>
                  </a:lnTo>
                  <a:lnTo>
                    <a:pt x="4067" y="1244"/>
                  </a:lnTo>
                  <a:lnTo>
                    <a:pt x="4028" y="1285"/>
                  </a:lnTo>
                  <a:lnTo>
                    <a:pt x="3996" y="1133"/>
                  </a:lnTo>
                  <a:lnTo>
                    <a:pt x="3999" y="1053"/>
                  </a:lnTo>
                  <a:lnTo>
                    <a:pt x="4028" y="1004"/>
                  </a:lnTo>
                  <a:lnTo>
                    <a:pt x="4073" y="995"/>
                  </a:lnTo>
                  <a:lnTo>
                    <a:pt x="4176" y="893"/>
                  </a:lnTo>
                  <a:lnTo>
                    <a:pt x="4227" y="873"/>
                  </a:lnTo>
                  <a:lnTo>
                    <a:pt x="4244" y="814"/>
                  </a:lnTo>
                  <a:lnTo>
                    <a:pt x="4265" y="798"/>
                  </a:lnTo>
                  <a:lnTo>
                    <a:pt x="4226" y="797"/>
                  </a:lnTo>
                  <a:lnTo>
                    <a:pt x="4213" y="845"/>
                  </a:lnTo>
                  <a:lnTo>
                    <a:pt x="4125" y="886"/>
                  </a:lnTo>
                  <a:lnTo>
                    <a:pt x="4134" y="823"/>
                  </a:lnTo>
                  <a:lnTo>
                    <a:pt x="4039" y="838"/>
                  </a:lnTo>
                  <a:lnTo>
                    <a:pt x="3950" y="918"/>
                  </a:lnTo>
                  <a:lnTo>
                    <a:pt x="3967" y="949"/>
                  </a:lnTo>
                  <a:lnTo>
                    <a:pt x="3872" y="961"/>
                  </a:lnTo>
                  <a:lnTo>
                    <a:pt x="3861" y="951"/>
                  </a:lnTo>
                  <a:lnTo>
                    <a:pt x="3892" y="946"/>
                  </a:lnTo>
                  <a:lnTo>
                    <a:pt x="3812" y="925"/>
                  </a:lnTo>
                  <a:lnTo>
                    <a:pt x="3791" y="946"/>
                  </a:lnTo>
                  <a:lnTo>
                    <a:pt x="3611" y="946"/>
                  </a:lnTo>
                  <a:lnTo>
                    <a:pt x="3395" y="1130"/>
                  </a:lnTo>
                  <a:lnTo>
                    <a:pt x="3439" y="1139"/>
                  </a:lnTo>
                  <a:lnTo>
                    <a:pt x="3439" y="1170"/>
                  </a:lnTo>
                  <a:lnTo>
                    <a:pt x="3464" y="1150"/>
                  </a:lnTo>
                  <a:lnTo>
                    <a:pt x="3457" y="1178"/>
                  </a:lnTo>
                  <a:lnTo>
                    <a:pt x="3488" y="1163"/>
                  </a:lnTo>
                  <a:lnTo>
                    <a:pt x="3487" y="1180"/>
                  </a:lnTo>
                  <a:lnTo>
                    <a:pt x="3495" y="1150"/>
                  </a:lnTo>
                  <a:lnTo>
                    <a:pt x="3528" y="1152"/>
                  </a:lnTo>
                  <a:lnTo>
                    <a:pt x="3572" y="1191"/>
                  </a:lnTo>
                  <a:lnTo>
                    <a:pt x="3531" y="1193"/>
                  </a:lnTo>
                  <a:lnTo>
                    <a:pt x="3569" y="1207"/>
                  </a:lnTo>
                  <a:lnTo>
                    <a:pt x="3576" y="1232"/>
                  </a:lnTo>
                  <a:lnTo>
                    <a:pt x="3548" y="1290"/>
                  </a:lnTo>
                  <a:lnTo>
                    <a:pt x="3542" y="1377"/>
                  </a:lnTo>
                  <a:lnTo>
                    <a:pt x="3391" y="1560"/>
                  </a:lnTo>
                  <a:lnTo>
                    <a:pt x="3337" y="1583"/>
                  </a:lnTo>
                  <a:lnTo>
                    <a:pt x="3296" y="1560"/>
                  </a:lnTo>
                  <a:lnTo>
                    <a:pt x="3260" y="1594"/>
                  </a:lnTo>
                  <a:lnTo>
                    <a:pt x="3256" y="1587"/>
                  </a:lnTo>
                  <a:lnTo>
                    <a:pt x="3277" y="1560"/>
                  </a:lnTo>
                  <a:lnTo>
                    <a:pt x="3267" y="1514"/>
                  </a:lnTo>
                  <a:lnTo>
                    <a:pt x="3333" y="1495"/>
                  </a:lnTo>
                  <a:lnTo>
                    <a:pt x="3383" y="1374"/>
                  </a:lnTo>
                  <a:lnTo>
                    <a:pt x="3273" y="1402"/>
                  </a:lnTo>
                  <a:lnTo>
                    <a:pt x="3256" y="1357"/>
                  </a:lnTo>
                  <a:lnTo>
                    <a:pt x="3167" y="1330"/>
                  </a:lnTo>
                  <a:lnTo>
                    <a:pt x="3113" y="1204"/>
                  </a:lnTo>
                  <a:lnTo>
                    <a:pt x="3054" y="1180"/>
                  </a:lnTo>
                  <a:lnTo>
                    <a:pt x="2947" y="1214"/>
                  </a:lnTo>
                  <a:lnTo>
                    <a:pt x="2967" y="1241"/>
                  </a:lnTo>
                  <a:lnTo>
                    <a:pt x="2925" y="1316"/>
                  </a:lnTo>
                  <a:lnTo>
                    <a:pt x="2882" y="1335"/>
                  </a:lnTo>
                  <a:lnTo>
                    <a:pt x="2837" y="1317"/>
                  </a:lnTo>
                  <a:lnTo>
                    <a:pt x="2785" y="1310"/>
                  </a:lnTo>
                  <a:lnTo>
                    <a:pt x="2645" y="1344"/>
                  </a:lnTo>
                  <a:lnTo>
                    <a:pt x="2523" y="1294"/>
                  </a:lnTo>
                  <a:lnTo>
                    <a:pt x="2443" y="1302"/>
                  </a:lnTo>
                  <a:lnTo>
                    <a:pt x="2415" y="1261"/>
                  </a:lnTo>
                  <a:lnTo>
                    <a:pt x="2337" y="1232"/>
                  </a:lnTo>
                  <a:lnTo>
                    <a:pt x="2296" y="1262"/>
                  </a:lnTo>
                  <a:lnTo>
                    <a:pt x="2293" y="1316"/>
                  </a:lnTo>
                  <a:lnTo>
                    <a:pt x="2118" y="1293"/>
                  </a:lnTo>
                  <a:lnTo>
                    <a:pt x="2024" y="1344"/>
                  </a:lnTo>
                  <a:lnTo>
                    <a:pt x="1975" y="1364"/>
                  </a:lnTo>
                  <a:lnTo>
                    <a:pt x="1913" y="1324"/>
                  </a:lnTo>
                  <a:lnTo>
                    <a:pt x="1873" y="1345"/>
                  </a:lnTo>
                  <a:lnTo>
                    <a:pt x="1797" y="1317"/>
                  </a:lnTo>
                  <a:lnTo>
                    <a:pt x="1770" y="1316"/>
                  </a:lnTo>
                  <a:lnTo>
                    <a:pt x="1748" y="1273"/>
                  </a:lnTo>
                  <a:lnTo>
                    <a:pt x="1709" y="1273"/>
                  </a:lnTo>
                  <a:lnTo>
                    <a:pt x="1692" y="1279"/>
                  </a:lnTo>
                  <a:lnTo>
                    <a:pt x="1659" y="1248"/>
                  </a:lnTo>
                  <a:lnTo>
                    <a:pt x="1638" y="1255"/>
                  </a:lnTo>
                  <a:lnTo>
                    <a:pt x="1617" y="1266"/>
                  </a:lnTo>
                  <a:lnTo>
                    <a:pt x="1535" y="1197"/>
                  </a:lnTo>
                  <a:lnTo>
                    <a:pt x="1511" y="1191"/>
                  </a:lnTo>
                  <a:lnTo>
                    <a:pt x="1455" y="1139"/>
                  </a:lnTo>
                  <a:lnTo>
                    <a:pt x="1404" y="1170"/>
                  </a:lnTo>
                  <a:lnTo>
                    <a:pt x="1395" y="1150"/>
                  </a:lnTo>
                  <a:lnTo>
                    <a:pt x="1317" y="1147"/>
                  </a:lnTo>
                  <a:lnTo>
                    <a:pt x="1287" y="1109"/>
                  </a:lnTo>
                  <a:lnTo>
                    <a:pt x="1246" y="1111"/>
                  </a:lnTo>
                  <a:lnTo>
                    <a:pt x="1232" y="1128"/>
                  </a:lnTo>
                  <a:lnTo>
                    <a:pt x="1179" y="1137"/>
                  </a:lnTo>
                  <a:lnTo>
                    <a:pt x="1165" y="1128"/>
                  </a:lnTo>
                  <a:lnTo>
                    <a:pt x="1147" y="1156"/>
                  </a:lnTo>
                  <a:lnTo>
                    <a:pt x="1131" y="1150"/>
                  </a:lnTo>
                  <a:lnTo>
                    <a:pt x="1069" y="1157"/>
                  </a:lnTo>
                  <a:lnTo>
                    <a:pt x="1049" y="1150"/>
                  </a:lnTo>
                  <a:lnTo>
                    <a:pt x="1041" y="1157"/>
                  </a:lnTo>
                  <a:lnTo>
                    <a:pt x="1073" y="1191"/>
                  </a:lnTo>
                  <a:lnTo>
                    <a:pt x="1052" y="1211"/>
                  </a:lnTo>
                  <a:lnTo>
                    <a:pt x="1053" y="1238"/>
                  </a:lnTo>
                  <a:lnTo>
                    <a:pt x="1089" y="1239"/>
                  </a:lnTo>
                  <a:lnTo>
                    <a:pt x="1103" y="1266"/>
                  </a:lnTo>
                  <a:lnTo>
                    <a:pt x="1094" y="1286"/>
                  </a:lnTo>
                  <a:lnTo>
                    <a:pt x="1069" y="1273"/>
                  </a:lnTo>
                  <a:lnTo>
                    <a:pt x="1049" y="1285"/>
                  </a:lnTo>
                  <a:lnTo>
                    <a:pt x="1029" y="1273"/>
                  </a:lnTo>
                  <a:lnTo>
                    <a:pt x="1019" y="1255"/>
                  </a:lnTo>
                  <a:lnTo>
                    <a:pt x="995" y="1266"/>
                  </a:lnTo>
                  <a:lnTo>
                    <a:pt x="977" y="1256"/>
                  </a:lnTo>
                  <a:lnTo>
                    <a:pt x="957" y="1273"/>
                  </a:lnTo>
                  <a:lnTo>
                    <a:pt x="929" y="1275"/>
                  </a:lnTo>
                  <a:lnTo>
                    <a:pt x="915" y="1255"/>
                  </a:lnTo>
                  <a:lnTo>
                    <a:pt x="818" y="1249"/>
                  </a:lnTo>
                  <a:lnTo>
                    <a:pt x="807" y="1261"/>
                  </a:lnTo>
                  <a:lnTo>
                    <a:pt x="799" y="1259"/>
                  </a:lnTo>
                  <a:lnTo>
                    <a:pt x="784" y="1280"/>
                  </a:lnTo>
                  <a:lnTo>
                    <a:pt x="786" y="1303"/>
                  </a:lnTo>
                  <a:lnTo>
                    <a:pt x="776" y="1303"/>
                  </a:lnTo>
                  <a:lnTo>
                    <a:pt x="766" y="1286"/>
                  </a:lnTo>
                  <a:lnTo>
                    <a:pt x="753" y="1289"/>
                  </a:lnTo>
                  <a:lnTo>
                    <a:pt x="749" y="1350"/>
                  </a:lnTo>
                  <a:lnTo>
                    <a:pt x="765" y="1369"/>
                  </a:lnTo>
                  <a:lnTo>
                    <a:pt x="765" y="1385"/>
                  </a:lnTo>
                  <a:lnTo>
                    <a:pt x="780" y="1384"/>
                  </a:lnTo>
                  <a:lnTo>
                    <a:pt x="799" y="1375"/>
                  </a:lnTo>
                  <a:lnTo>
                    <a:pt x="817" y="1402"/>
                  </a:lnTo>
                  <a:lnTo>
                    <a:pt x="830" y="1420"/>
                  </a:lnTo>
                  <a:lnTo>
                    <a:pt x="844" y="1443"/>
                  </a:lnTo>
                  <a:lnTo>
                    <a:pt x="864" y="1450"/>
                  </a:lnTo>
                  <a:lnTo>
                    <a:pt x="837" y="1467"/>
                  </a:lnTo>
                  <a:lnTo>
                    <a:pt x="818" y="1451"/>
                  </a:lnTo>
                  <a:lnTo>
                    <a:pt x="797" y="1521"/>
                  </a:lnTo>
                  <a:lnTo>
                    <a:pt x="821" y="1539"/>
                  </a:lnTo>
                  <a:lnTo>
                    <a:pt x="842" y="1606"/>
                  </a:lnTo>
                  <a:lnTo>
                    <a:pt x="823" y="1594"/>
                  </a:lnTo>
                  <a:lnTo>
                    <a:pt x="804" y="1587"/>
                  </a:lnTo>
                  <a:lnTo>
                    <a:pt x="780" y="1583"/>
                  </a:lnTo>
                  <a:lnTo>
                    <a:pt x="765" y="1577"/>
                  </a:lnTo>
                  <a:lnTo>
                    <a:pt x="749" y="1575"/>
                  </a:lnTo>
                  <a:lnTo>
                    <a:pt x="736" y="1549"/>
                  </a:lnTo>
                  <a:lnTo>
                    <a:pt x="705" y="1563"/>
                  </a:lnTo>
                  <a:lnTo>
                    <a:pt x="678" y="1563"/>
                  </a:lnTo>
                  <a:lnTo>
                    <a:pt x="660" y="1542"/>
                  </a:lnTo>
                  <a:lnTo>
                    <a:pt x="613" y="1522"/>
                  </a:lnTo>
                  <a:lnTo>
                    <a:pt x="565" y="1526"/>
                  </a:lnTo>
                  <a:lnTo>
                    <a:pt x="517" y="1494"/>
                  </a:lnTo>
                  <a:lnTo>
                    <a:pt x="555" y="1461"/>
                  </a:lnTo>
                  <a:lnTo>
                    <a:pt x="558" y="1436"/>
                  </a:lnTo>
                  <a:lnTo>
                    <a:pt x="558" y="1409"/>
                  </a:lnTo>
                  <a:lnTo>
                    <a:pt x="561" y="1388"/>
                  </a:lnTo>
                  <a:lnTo>
                    <a:pt x="586" y="1381"/>
                  </a:lnTo>
                  <a:lnTo>
                    <a:pt x="573" y="1340"/>
                  </a:lnTo>
                  <a:lnTo>
                    <a:pt x="544" y="1330"/>
                  </a:lnTo>
                  <a:lnTo>
                    <a:pt x="530" y="1321"/>
                  </a:lnTo>
                  <a:lnTo>
                    <a:pt x="508" y="1328"/>
                  </a:lnTo>
                  <a:lnTo>
                    <a:pt x="464" y="1316"/>
                  </a:lnTo>
                  <a:lnTo>
                    <a:pt x="430" y="1276"/>
                  </a:lnTo>
                  <a:lnTo>
                    <a:pt x="402" y="1265"/>
                  </a:lnTo>
                  <a:lnTo>
                    <a:pt x="389" y="1228"/>
                  </a:lnTo>
                  <a:lnTo>
                    <a:pt x="364" y="1224"/>
                  </a:lnTo>
                  <a:lnTo>
                    <a:pt x="340" y="1235"/>
                  </a:lnTo>
                  <a:lnTo>
                    <a:pt x="324" y="1244"/>
                  </a:lnTo>
                  <a:lnTo>
                    <a:pt x="317" y="1227"/>
                  </a:lnTo>
                  <a:lnTo>
                    <a:pt x="306" y="1210"/>
                  </a:lnTo>
                  <a:lnTo>
                    <a:pt x="338" y="1207"/>
                  </a:lnTo>
                  <a:lnTo>
                    <a:pt x="337" y="1195"/>
                  </a:lnTo>
                  <a:lnTo>
                    <a:pt x="329" y="1188"/>
                  </a:lnTo>
                  <a:lnTo>
                    <a:pt x="317" y="1180"/>
                  </a:lnTo>
                  <a:lnTo>
                    <a:pt x="299" y="1137"/>
                  </a:lnTo>
                  <a:lnTo>
                    <a:pt x="273" y="1113"/>
                  </a:lnTo>
                  <a:lnTo>
                    <a:pt x="248" y="1112"/>
                  </a:lnTo>
                  <a:lnTo>
                    <a:pt x="222" y="1112"/>
                  </a:lnTo>
                  <a:lnTo>
                    <a:pt x="203" y="1099"/>
                  </a:lnTo>
                  <a:lnTo>
                    <a:pt x="187" y="1098"/>
                  </a:lnTo>
                  <a:lnTo>
                    <a:pt x="170" y="1098"/>
                  </a:lnTo>
                  <a:lnTo>
                    <a:pt x="160" y="1109"/>
                  </a:lnTo>
                  <a:lnTo>
                    <a:pt x="143" y="1126"/>
                  </a:lnTo>
                  <a:lnTo>
                    <a:pt x="140" y="1145"/>
                  </a:lnTo>
                  <a:lnTo>
                    <a:pt x="130" y="1150"/>
                  </a:lnTo>
                  <a:lnTo>
                    <a:pt x="122" y="1178"/>
                  </a:lnTo>
                  <a:lnTo>
                    <a:pt x="115" y="1170"/>
                  </a:lnTo>
                  <a:lnTo>
                    <a:pt x="111" y="1159"/>
                  </a:lnTo>
                  <a:lnTo>
                    <a:pt x="0" y="1142"/>
                  </a:lnTo>
                  <a:close/>
                </a:path>
              </a:pathLst>
            </a:custGeom>
            <a:grpFill/>
            <a:ln w="9525">
              <a:solidFill>
                <a:schemeClr val="accent5">
                  <a:lumMod val="75000"/>
                </a:schemeClr>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136" name="Group 135">
            <a:extLst>
              <a:ext uri="{FF2B5EF4-FFF2-40B4-BE49-F238E27FC236}">
                <a16:creationId xmlns:a16="http://schemas.microsoft.com/office/drawing/2014/main" id="{8F390297-8DED-4446-98DD-DDB2319403C7}"/>
              </a:ext>
            </a:extLst>
          </p:cNvPr>
          <p:cNvGrpSpPr/>
          <p:nvPr>
            <p:custDataLst>
              <p:tags r:id="rId5"/>
            </p:custDataLst>
          </p:nvPr>
        </p:nvGrpSpPr>
        <p:grpSpPr>
          <a:xfrm>
            <a:off x="3527606" y="3701004"/>
            <a:ext cx="1366342" cy="1460193"/>
            <a:chOff x="3584599" y="3813250"/>
            <a:chExt cx="1409710" cy="1506538"/>
          </a:xfrm>
          <a:solidFill>
            <a:srgbClr val="C41230">
              <a:lumMod val="50000"/>
            </a:srgbClr>
          </a:solidFill>
        </p:grpSpPr>
        <p:sp>
          <p:nvSpPr>
            <p:cNvPr id="137" name="Freeform 447">
              <a:extLst>
                <a:ext uri="{FF2B5EF4-FFF2-40B4-BE49-F238E27FC236}">
                  <a16:creationId xmlns:a16="http://schemas.microsoft.com/office/drawing/2014/main" id="{18C540BE-561D-4DEF-BA03-C9B45567FC70}"/>
                </a:ext>
              </a:extLst>
            </p:cNvPr>
            <p:cNvSpPr>
              <a:spLocks noChangeAspect="1"/>
            </p:cNvSpPr>
            <p:nvPr/>
          </p:nvSpPr>
          <p:spPr bwMode="auto">
            <a:xfrm>
              <a:off x="4181502" y="4616529"/>
              <a:ext cx="260351" cy="295276"/>
            </a:xfrm>
            <a:custGeom>
              <a:avLst/>
              <a:gdLst>
                <a:gd name="T0" fmla="*/ 0 w 371"/>
                <a:gd name="T1" fmla="*/ 282466 h 365"/>
                <a:gd name="T2" fmla="*/ 22171 w 371"/>
                <a:gd name="T3" fmla="*/ 282466 h 365"/>
                <a:gd name="T4" fmla="*/ 177365 w 371"/>
                <a:gd name="T5" fmla="*/ 282466 h 365"/>
                <a:gd name="T6" fmla="*/ 199536 w 371"/>
                <a:gd name="T7" fmla="*/ 282466 h 365"/>
                <a:gd name="T8" fmla="*/ 177365 w 371"/>
                <a:gd name="T9" fmla="*/ 282466 h 365"/>
                <a:gd name="T10" fmla="*/ 177365 w 371"/>
                <a:gd name="T11" fmla="*/ 188311 h 365"/>
                <a:gd name="T12" fmla="*/ 221707 w 371"/>
                <a:gd name="T13" fmla="*/ 188311 h 365"/>
                <a:gd name="T14" fmla="*/ 221707 w 371"/>
                <a:gd name="T15" fmla="*/ 141261 h 365"/>
                <a:gd name="T16" fmla="*/ 177365 w 371"/>
                <a:gd name="T17" fmla="*/ 141261 h 365"/>
                <a:gd name="T18" fmla="*/ 177365 w 371"/>
                <a:gd name="T19" fmla="*/ 47106 h 365"/>
                <a:gd name="T20" fmla="*/ 177365 w 371"/>
                <a:gd name="T21" fmla="*/ 47106 h 365"/>
                <a:gd name="T22" fmla="*/ 133024 w 371"/>
                <a:gd name="T23" fmla="*/ 47106 h 365"/>
                <a:gd name="T24" fmla="*/ 133024 w 371"/>
                <a:gd name="T25" fmla="*/ 94155 h 365"/>
                <a:gd name="T26" fmla="*/ 110853 w 371"/>
                <a:gd name="T27" fmla="*/ 94155 h 365"/>
                <a:gd name="T28" fmla="*/ 88683 w 371"/>
                <a:gd name="T29" fmla="*/ 0 h 365"/>
                <a:gd name="T30" fmla="*/ 22171 w 371"/>
                <a:gd name="T31" fmla="*/ 47106 h 365"/>
                <a:gd name="T32" fmla="*/ 44341 w 371"/>
                <a:gd name="T33" fmla="*/ 141261 h 365"/>
                <a:gd name="T34" fmla="*/ 0 w 371"/>
                <a:gd name="T35" fmla="*/ 282466 h 3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1"/>
                <a:gd name="T55" fmla="*/ 0 h 365"/>
                <a:gd name="T56" fmla="*/ 371 w 371"/>
                <a:gd name="T57" fmla="*/ 365 h 3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1" h="365">
                  <a:moveTo>
                    <a:pt x="0" y="341"/>
                  </a:moveTo>
                  <a:lnTo>
                    <a:pt x="50" y="328"/>
                  </a:lnTo>
                  <a:lnTo>
                    <a:pt x="288" y="365"/>
                  </a:lnTo>
                  <a:lnTo>
                    <a:pt x="341" y="348"/>
                  </a:lnTo>
                  <a:lnTo>
                    <a:pt x="306" y="321"/>
                  </a:lnTo>
                  <a:lnTo>
                    <a:pt x="306" y="211"/>
                  </a:lnTo>
                  <a:lnTo>
                    <a:pt x="371" y="211"/>
                  </a:lnTo>
                  <a:lnTo>
                    <a:pt x="367" y="150"/>
                  </a:lnTo>
                  <a:lnTo>
                    <a:pt x="306" y="157"/>
                  </a:lnTo>
                  <a:lnTo>
                    <a:pt x="300" y="52"/>
                  </a:lnTo>
                  <a:lnTo>
                    <a:pt x="272" y="33"/>
                  </a:lnTo>
                  <a:lnTo>
                    <a:pt x="235" y="35"/>
                  </a:lnTo>
                  <a:lnTo>
                    <a:pt x="225" y="65"/>
                  </a:lnTo>
                  <a:lnTo>
                    <a:pt x="184" y="68"/>
                  </a:lnTo>
                  <a:lnTo>
                    <a:pt x="135" y="0"/>
                  </a:lnTo>
                  <a:lnTo>
                    <a:pt x="24" y="14"/>
                  </a:lnTo>
                  <a:lnTo>
                    <a:pt x="65" y="153"/>
                  </a:lnTo>
                  <a:lnTo>
                    <a:pt x="0" y="341"/>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38" name="Freeform 448">
              <a:extLst>
                <a:ext uri="{FF2B5EF4-FFF2-40B4-BE49-F238E27FC236}">
                  <a16:creationId xmlns:a16="http://schemas.microsoft.com/office/drawing/2014/main" id="{B30B96FB-DD85-436D-BFFC-5D74A8425CEE}"/>
                </a:ext>
              </a:extLst>
            </p:cNvPr>
            <p:cNvSpPr>
              <a:spLocks noChangeAspect="1"/>
            </p:cNvSpPr>
            <p:nvPr/>
          </p:nvSpPr>
          <p:spPr bwMode="auto">
            <a:xfrm>
              <a:off x="4191027" y="4592716"/>
              <a:ext cx="19050" cy="23813"/>
            </a:xfrm>
            <a:custGeom>
              <a:avLst/>
              <a:gdLst>
                <a:gd name="T0" fmla="*/ 0 w 29"/>
                <a:gd name="T1" fmla="*/ 43384 h 30"/>
                <a:gd name="T2" fmla="*/ 15205 w 29"/>
                <a:gd name="T3" fmla="*/ 43384 h 30"/>
                <a:gd name="T4" fmla="*/ 15205 w 29"/>
                <a:gd name="T5" fmla="*/ 0 h 30"/>
                <a:gd name="T6" fmla="*/ 0 w 29"/>
                <a:gd name="T7" fmla="*/ 43384 h 30"/>
                <a:gd name="T8" fmla="*/ 0 60000 65536"/>
                <a:gd name="T9" fmla="*/ 0 60000 65536"/>
                <a:gd name="T10" fmla="*/ 0 60000 65536"/>
                <a:gd name="T11" fmla="*/ 0 60000 65536"/>
                <a:gd name="T12" fmla="*/ 0 w 29"/>
                <a:gd name="T13" fmla="*/ 0 h 30"/>
                <a:gd name="T14" fmla="*/ 29 w 29"/>
                <a:gd name="T15" fmla="*/ 30 h 30"/>
              </a:gdLst>
              <a:ahLst/>
              <a:cxnLst>
                <a:cxn ang="T8">
                  <a:pos x="T0" y="T1"/>
                </a:cxn>
                <a:cxn ang="T9">
                  <a:pos x="T2" y="T3"/>
                </a:cxn>
                <a:cxn ang="T10">
                  <a:pos x="T4" y="T5"/>
                </a:cxn>
                <a:cxn ang="T11">
                  <a:pos x="T6" y="T7"/>
                </a:cxn>
              </a:cxnLst>
              <a:rect l="T12" t="T13" r="T14" b="T15"/>
              <a:pathLst>
                <a:path w="29" h="30">
                  <a:moveTo>
                    <a:pt x="0" y="9"/>
                  </a:moveTo>
                  <a:lnTo>
                    <a:pt x="11" y="30"/>
                  </a:lnTo>
                  <a:lnTo>
                    <a:pt x="29" y="0"/>
                  </a:lnTo>
                  <a:lnTo>
                    <a:pt x="0" y="9"/>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39" name="Freeform 449">
              <a:extLst>
                <a:ext uri="{FF2B5EF4-FFF2-40B4-BE49-F238E27FC236}">
                  <a16:creationId xmlns:a16="http://schemas.microsoft.com/office/drawing/2014/main" id="{04B3CC2E-7BCE-4DE0-9CB9-88A46CDDCAC5}"/>
                </a:ext>
              </a:extLst>
            </p:cNvPr>
            <p:cNvSpPr>
              <a:spLocks noChangeAspect="1"/>
            </p:cNvSpPr>
            <p:nvPr/>
          </p:nvSpPr>
          <p:spPr bwMode="auto">
            <a:xfrm>
              <a:off x="4352952" y="4903868"/>
              <a:ext cx="192089" cy="219076"/>
            </a:xfrm>
            <a:custGeom>
              <a:avLst/>
              <a:gdLst>
                <a:gd name="T0" fmla="*/ 0 w 275"/>
                <a:gd name="T1" fmla="*/ 135035 h 273"/>
                <a:gd name="T2" fmla="*/ 0 w 275"/>
                <a:gd name="T3" fmla="*/ 44994 h 273"/>
                <a:gd name="T4" fmla="*/ 21352 w 275"/>
                <a:gd name="T5" fmla="*/ 44994 h 273"/>
                <a:gd name="T6" fmla="*/ 21352 w 275"/>
                <a:gd name="T7" fmla="*/ 0 h 273"/>
                <a:gd name="T8" fmla="*/ 42675 w 275"/>
                <a:gd name="T9" fmla="*/ 0 h 273"/>
                <a:gd name="T10" fmla="*/ 64027 w 275"/>
                <a:gd name="T11" fmla="*/ 0 h 273"/>
                <a:gd name="T12" fmla="*/ 85351 w 275"/>
                <a:gd name="T13" fmla="*/ 0 h 273"/>
                <a:gd name="T14" fmla="*/ 128026 w 275"/>
                <a:gd name="T15" fmla="*/ 44994 h 273"/>
                <a:gd name="T16" fmla="*/ 149378 w 275"/>
                <a:gd name="T17" fmla="*/ 89987 h 273"/>
                <a:gd name="T18" fmla="*/ 85351 w 275"/>
                <a:gd name="T19" fmla="*/ 135035 h 273"/>
                <a:gd name="T20" fmla="*/ 64027 w 275"/>
                <a:gd name="T21" fmla="*/ 135035 h 273"/>
                <a:gd name="T22" fmla="*/ 42675 w 275"/>
                <a:gd name="T23" fmla="*/ 180028 h 273"/>
                <a:gd name="T24" fmla="*/ 21352 w 275"/>
                <a:gd name="T25" fmla="*/ 180028 h 273"/>
                <a:gd name="T26" fmla="*/ 21352 w 275"/>
                <a:gd name="T27" fmla="*/ 135035 h 273"/>
                <a:gd name="T28" fmla="*/ 0 w 275"/>
                <a:gd name="T29" fmla="*/ 135035 h 2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5"/>
                <a:gd name="T46" fmla="*/ 0 h 273"/>
                <a:gd name="T47" fmla="*/ 275 w 275"/>
                <a:gd name="T48" fmla="*/ 273 h 2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5" h="273">
                  <a:moveTo>
                    <a:pt x="0" y="209"/>
                  </a:moveTo>
                  <a:lnTo>
                    <a:pt x="0" y="127"/>
                  </a:lnTo>
                  <a:lnTo>
                    <a:pt x="30" y="126"/>
                  </a:lnTo>
                  <a:lnTo>
                    <a:pt x="30" y="21"/>
                  </a:lnTo>
                  <a:lnTo>
                    <a:pt x="87" y="10"/>
                  </a:lnTo>
                  <a:lnTo>
                    <a:pt x="105" y="27"/>
                  </a:lnTo>
                  <a:lnTo>
                    <a:pt x="153" y="0"/>
                  </a:lnTo>
                  <a:lnTo>
                    <a:pt x="235" y="113"/>
                  </a:lnTo>
                  <a:lnTo>
                    <a:pt x="275" y="133"/>
                  </a:lnTo>
                  <a:lnTo>
                    <a:pt x="164" y="235"/>
                  </a:lnTo>
                  <a:lnTo>
                    <a:pt x="99" y="235"/>
                  </a:lnTo>
                  <a:lnTo>
                    <a:pt x="65" y="272"/>
                  </a:lnTo>
                  <a:lnTo>
                    <a:pt x="24" y="273"/>
                  </a:lnTo>
                  <a:lnTo>
                    <a:pt x="26" y="239"/>
                  </a:lnTo>
                  <a:lnTo>
                    <a:pt x="0" y="209"/>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0" name="Freeform 450">
              <a:extLst>
                <a:ext uri="{FF2B5EF4-FFF2-40B4-BE49-F238E27FC236}">
                  <a16:creationId xmlns:a16="http://schemas.microsoft.com/office/drawing/2014/main" id="{EA39B8DC-2BBF-4771-BA29-10B5356F7E49}"/>
                </a:ext>
              </a:extLst>
            </p:cNvPr>
            <p:cNvSpPr>
              <a:spLocks noChangeAspect="1"/>
            </p:cNvSpPr>
            <p:nvPr/>
          </p:nvSpPr>
          <p:spPr bwMode="auto">
            <a:xfrm>
              <a:off x="4543454" y="4538741"/>
              <a:ext cx="33339" cy="44450"/>
            </a:xfrm>
            <a:custGeom>
              <a:avLst/>
              <a:gdLst>
                <a:gd name="T0" fmla="*/ 0 w 51"/>
                <a:gd name="T1" fmla="*/ 0 h 57"/>
                <a:gd name="T2" fmla="*/ 14490 w 51"/>
                <a:gd name="T3" fmla="*/ 0 h 57"/>
                <a:gd name="T4" fmla="*/ 14490 w 51"/>
                <a:gd name="T5" fmla="*/ 0 h 57"/>
                <a:gd name="T6" fmla="*/ 14490 w 51"/>
                <a:gd name="T7" fmla="*/ 0 h 57"/>
                <a:gd name="T8" fmla="*/ 14490 w 51"/>
                <a:gd name="T9" fmla="*/ 0 h 57"/>
                <a:gd name="T10" fmla="*/ 0 w 51"/>
                <a:gd name="T11" fmla="*/ 0 h 57"/>
                <a:gd name="T12" fmla="*/ 0 60000 65536"/>
                <a:gd name="T13" fmla="*/ 0 60000 65536"/>
                <a:gd name="T14" fmla="*/ 0 60000 65536"/>
                <a:gd name="T15" fmla="*/ 0 60000 65536"/>
                <a:gd name="T16" fmla="*/ 0 60000 65536"/>
                <a:gd name="T17" fmla="*/ 0 60000 65536"/>
                <a:gd name="T18" fmla="*/ 0 w 51"/>
                <a:gd name="T19" fmla="*/ 0 h 57"/>
                <a:gd name="T20" fmla="*/ 51 w 5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51" h="57">
                  <a:moveTo>
                    <a:pt x="0" y="9"/>
                  </a:moveTo>
                  <a:lnTo>
                    <a:pt x="5" y="30"/>
                  </a:lnTo>
                  <a:lnTo>
                    <a:pt x="18" y="57"/>
                  </a:lnTo>
                  <a:lnTo>
                    <a:pt x="51" y="24"/>
                  </a:lnTo>
                  <a:lnTo>
                    <a:pt x="48" y="0"/>
                  </a:lnTo>
                  <a:lnTo>
                    <a:pt x="0" y="9"/>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1" name="Freeform 451">
              <a:extLst>
                <a:ext uri="{FF2B5EF4-FFF2-40B4-BE49-F238E27FC236}">
                  <a16:creationId xmlns:a16="http://schemas.microsoft.com/office/drawing/2014/main" id="{CCE09696-1911-4264-890C-54ED384948DA}"/>
                </a:ext>
              </a:extLst>
            </p:cNvPr>
            <p:cNvSpPr>
              <a:spLocks noChangeAspect="1"/>
            </p:cNvSpPr>
            <p:nvPr/>
          </p:nvSpPr>
          <p:spPr bwMode="auto">
            <a:xfrm>
              <a:off x="4118001" y="4181552"/>
              <a:ext cx="157164" cy="263527"/>
            </a:xfrm>
            <a:custGeom>
              <a:avLst/>
              <a:gdLst>
                <a:gd name="T0" fmla="*/ 0 w 227"/>
                <a:gd name="T1" fmla="*/ 136672 h 328"/>
                <a:gd name="T2" fmla="*/ 20610 w 227"/>
                <a:gd name="T3" fmla="*/ 136672 h 328"/>
                <a:gd name="T4" fmla="*/ 41193 w 227"/>
                <a:gd name="T5" fmla="*/ 136672 h 328"/>
                <a:gd name="T6" fmla="*/ 82387 w 227"/>
                <a:gd name="T7" fmla="*/ 45539 h 328"/>
                <a:gd name="T8" fmla="*/ 82387 w 227"/>
                <a:gd name="T9" fmla="*/ 45539 h 328"/>
                <a:gd name="T10" fmla="*/ 82387 w 227"/>
                <a:gd name="T11" fmla="*/ 45539 h 328"/>
                <a:gd name="T12" fmla="*/ 102997 w 227"/>
                <a:gd name="T13" fmla="*/ 0 h 328"/>
                <a:gd name="T14" fmla="*/ 102997 w 227"/>
                <a:gd name="T15" fmla="*/ 45539 h 328"/>
                <a:gd name="T16" fmla="*/ 82387 w 227"/>
                <a:gd name="T17" fmla="*/ 45539 h 328"/>
                <a:gd name="T18" fmla="*/ 102997 w 227"/>
                <a:gd name="T19" fmla="*/ 136672 h 328"/>
                <a:gd name="T20" fmla="*/ 102997 w 227"/>
                <a:gd name="T21" fmla="*/ 136672 h 328"/>
                <a:gd name="T22" fmla="*/ 123580 w 227"/>
                <a:gd name="T23" fmla="*/ 227749 h 328"/>
                <a:gd name="T24" fmla="*/ 102997 w 227"/>
                <a:gd name="T25" fmla="*/ 227749 h 328"/>
                <a:gd name="T26" fmla="*/ 82387 w 227"/>
                <a:gd name="T27" fmla="*/ 227749 h 328"/>
                <a:gd name="T28" fmla="*/ 41193 w 227"/>
                <a:gd name="T29" fmla="*/ 227749 h 328"/>
                <a:gd name="T30" fmla="*/ 20610 w 227"/>
                <a:gd name="T31" fmla="*/ 227749 h 328"/>
                <a:gd name="T32" fmla="*/ 20610 w 227"/>
                <a:gd name="T33" fmla="*/ 182210 h 328"/>
                <a:gd name="T34" fmla="*/ 0 w 227"/>
                <a:gd name="T35" fmla="*/ 136672 h 3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
                <a:gd name="T55" fmla="*/ 0 h 328"/>
                <a:gd name="T56" fmla="*/ 227 w 227"/>
                <a:gd name="T57" fmla="*/ 328 h 3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 h="328">
                  <a:moveTo>
                    <a:pt x="0" y="235"/>
                  </a:moveTo>
                  <a:lnTo>
                    <a:pt x="31" y="172"/>
                  </a:lnTo>
                  <a:lnTo>
                    <a:pt x="87" y="182"/>
                  </a:lnTo>
                  <a:lnTo>
                    <a:pt x="146" y="53"/>
                  </a:lnTo>
                  <a:lnTo>
                    <a:pt x="177" y="31"/>
                  </a:lnTo>
                  <a:lnTo>
                    <a:pt x="166" y="4"/>
                  </a:lnTo>
                  <a:lnTo>
                    <a:pt x="180" y="0"/>
                  </a:lnTo>
                  <a:lnTo>
                    <a:pt x="201" y="80"/>
                  </a:lnTo>
                  <a:lnTo>
                    <a:pt x="166" y="94"/>
                  </a:lnTo>
                  <a:lnTo>
                    <a:pt x="207" y="157"/>
                  </a:lnTo>
                  <a:lnTo>
                    <a:pt x="180" y="232"/>
                  </a:lnTo>
                  <a:lnTo>
                    <a:pt x="227" y="288"/>
                  </a:lnTo>
                  <a:lnTo>
                    <a:pt x="221" y="328"/>
                  </a:lnTo>
                  <a:lnTo>
                    <a:pt x="145" y="309"/>
                  </a:lnTo>
                  <a:lnTo>
                    <a:pt x="84" y="308"/>
                  </a:lnTo>
                  <a:lnTo>
                    <a:pt x="36" y="309"/>
                  </a:lnTo>
                  <a:lnTo>
                    <a:pt x="34" y="256"/>
                  </a:lnTo>
                  <a:lnTo>
                    <a:pt x="0" y="235"/>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2" name="Freeform 452">
              <a:extLst>
                <a:ext uri="{FF2B5EF4-FFF2-40B4-BE49-F238E27FC236}">
                  <a16:creationId xmlns:a16="http://schemas.microsoft.com/office/drawing/2014/main" id="{B4B3B913-A84E-46B8-BED1-3360D11AFDFF}"/>
                </a:ext>
              </a:extLst>
            </p:cNvPr>
            <p:cNvSpPr>
              <a:spLocks noChangeAspect="1"/>
            </p:cNvSpPr>
            <p:nvPr/>
          </p:nvSpPr>
          <p:spPr bwMode="auto">
            <a:xfrm>
              <a:off x="4243416" y="4222828"/>
              <a:ext cx="266702" cy="190501"/>
            </a:xfrm>
            <a:custGeom>
              <a:avLst/>
              <a:gdLst>
                <a:gd name="T0" fmla="*/ 0 w 382"/>
                <a:gd name="T1" fmla="*/ 139257 h 236"/>
                <a:gd name="T2" fmla="*/ 21314 w 382"/>
                <a:gd name="T3" fmla="*/ 92857 h 236"/>
                <a:gd name="T4" fmla="*/ 63913 w 382"/>
                <a:gd name="T5" fmla="*/ 92857 h 236"/>
                <a:gd name="T6" fmla="*/ 63913 w 382"/>
                <a:gd name="T7" fmla="*/ 46400 h 236"/>
                <a:gd name="T8" fmla="*/ 85199 w 382"/>
                <a:gd name="T9" fmla="*/ 46400 h 236"/>
                <a:gd name="T10" fmla="*/ 127826 w 382"/>
                <a:gd name="T11" fmla="*/ 0 h 236"/>
                <a:gd name="T12" fmla="*/ 149112 w 382"/>
                <a:gd name="T13" fmla="*/ 46400 h 236"/>
                <a:gd name="T14" fmla="*/ 170425 w 382"/>
                <a:gd name="T15" fmla="*/ 92857 h 236"/>
                <a:gd name="T16" fmla="*/ 213025 w 382"/>
                <a:gd name="T17" fmla="*/ 139257 h 236"/>
                <a:gd name="T18" fmla="*/ 106512 w 382"/>
                <a:gd name="T19" fmla="*/ 185657 h 236"/>
                <a:gd name="T20" fmla="*/ 85199 w 382"/>
                <a:gd name="T21" fmla="*/ 139257 h 236"/>
                <a:gd name="T22" fmla="*/ 63913 w 382"/>
                <a:gd name="T23" fmla="*/ 185657 h 236"/>
                <a:gd name="T24" fmla="*/ 42599 w 382"/>
                <a:gd name="T25" fmla="*/ 185657 h 236"/>
                <a:gd name="T26" fmla="*/ 21314 w 382"/>
                <a:gd name="T27" fmla="*/ 185657 h 236"/>
                <a:gd name="T28" fmla="*/ 0 w 382"/>
                <a:gd name="T29" fmla="*/ 139257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2"/>
                <a:gd name="T46" fmla="*/ 0 h 236"/>
                <a:gd name="T47" fmla="*/ 382 w 382"/>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2" h="236">
                  <a:moveTo>
                    <a:pt x="0" y="180"/>
                  </a:moveTo>
                  <a:lnTo>
                    <a:pt x="27" y="105"/>
                  </a:lnTo>
                  <a:lnTo>
                    <a:pt x="122" y="86"/>
                  </a:lnTo>
                  <a:lnTo>
                    <a:pt x="130" y="61"/>
                  </a:lnTo>
                  <a:lnTo>
                    <a:pt x="174" y="52"/>
                  </a:lnTo>
                  <a:lnTo>
                    <a:pt x="239" y="0"/>
                  </a:lnTo>
                  <a:lnTo>
                    <a:pt x="262" y="62"/>
                  </a:lnTo>
                  <a:lnTo>
                    <a:pt x="311" y="86"/>
                  </a:lnTo>
                  <a:lnTo>
                    <a:pt x="382" y="171"/>
                  </a:lnTo>
                  <a:lnTo>
                    <a:pt x="205" y="195"/>
                  </a:lnTo>
                  <a:lnTo>
                    <a:pt x="147" y="171"/>
                  </a:lnTo>
                  <a:lnTo>
                    <a:pt x="122" y="214"/>
                  </a:lnTo>
                  <a:lnTo>
                    <a:pt x="71" y="214"/>
                  </a:lnTo>
                  <a:lnTo>
                    <a:pt x="47" y="236"/>
                  </a:lnTo>
                  <a:lnTo>
                    <a:pt x="0" y="180"/>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3" name="Freeform 453">
              <a:extLst>
                <a:ext uri="{FF2B5EF4-FFF2-40B4-BE49-F238E27FC236}">
                  <a16:creationId xmlns:a16="http://schemas.microsoft.com/office/drawing/2014/main" id="{5CF46E17-4786-4FDF-BA63-A3B63CAEBD7F}"/>
                </a:ext>
              </a:extLst>
            </p:cNvPr>
            <p:cNvSpPr>
              <a:spLocks noChangeAspect="1"/>
            </p:cNvSpPr>
            <p:nvPr/>
          </p:nvSpPr>
          <p:spPr bwMode="auto">
            <a:xfrm>
              <a:off x="4218015" y="3921201"/>
              <a:ext cx="220664" cy="385764"/>
            </a:xfrm>
            <a:custGeom>
              <a:avLst/>
              <a:gdLst>
                <a:gd name="T0" fmla="*/ 0 w 315"/>
                <a:gd name="T1" fmla="*/ 180906 h 480"/>
                <a:gd name="T2" fmla="*/ 21669 w 315"/>
                <a:gd name="T3" fmla="*/ 180906 h 480"/>
                <a:gd name="T4" fmla="*/ 21669 w 315"/>
                <a:gd name="T5" fmla="*/ 226146 h 480"/>
                <a:gd name="T6" fmla="*/ 43338 w 315"/>
                <a:gd name="T7" fmla="*/ 271387 h 480"/>
                <a:gd name="T8" fmla="*/ 21669 w 315"/>
                <a:gd name="T9" fmla="*/ 271387 h 480"/>
                <a:gd name="T10" fmla="*/ 43338 w 315"/>
                <a:gd name="T11" fmla="*/ 316627 h 480"/>
                <a:gd name="T12" fmla="*/ 86677 w 315"/>
                <a:gd name="T13" fmla="*/ 316627 h 480"/>
                <a:gd name="T14" fmla="*/ 86677 w 315"/>
                <a:gd name="T15" fmla="*/ 271387 h 480"/>
                <a:gd name="T16" fmla="*/ 108347 w 315"/>
                <a:gd name="T17" fmla="*/ 271387 h 480"/>
                <a:gd name="T18" fmla="*/ 151686 w 315"/>
                <a:gd name="T19" fmla="*/ 226146 h 480"/>
                <a:gd name="T20" fmla="*/ 151686 w 315"/>
                <a:gd name="T21" fmla="*/ 180906 h 480"/>
                <a:gd name="T22" fmla="*/ 173355 w 315"/>
                <a:gd name="T23" fmla="*/ 135666 h 480"/>
                <a:gd name="T24" fmla="*/ 173355 w 315"/>
                <a:gd name="T25" fmla="*/ 135666 h 480"/>
                <a:gd name="T26" fmla="*/ 173355 w 315"/>
                <a:gd name="T27" fmla="*/ 45240 h 480"/>
                <a:gd name="T28" fmla="*/ 43338 w 315"/>
                <a:gd name="T29" fmla="*/ 0 h 480"/>
                <a:gd name="T30" fmla="*/ 21669 w 315"/>
                <a:gd name="T31" fmla="*/ 0 h 480"/>
                <a:gd name="T32" fmla="*/ 21669 w 315"/>
                <a:gd name="T33" fmla="*/ 0 h 480"/>
                <a:gd name="T34" fmla="*/ 43338 w 315"/>
                <a:gd name="T35" fmla="*/ 45240 h 480"/>
                <a:gd name="T36" fmla="*/ 43338 w 315"/>
                <a:gd name="T37" fmla="*/ 135666 h 480"/>
                <a:gd name="T38" fmla="*/ 0 w 315"/>
                <a:gd name="T39" fmla="*/ 180906 h 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5"/>
                <a:gd name="T61" fmla="*/ 0 h 480"/>
                <a:gd name="T62" fmla="*/ 315 w 315"/>
                <a:gd name="T63" fmla="*/ 480 h 4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5" h="480">
                  <a:moveTo>
                    <a:pt x="0" y="275"/>
                  </a:moveTo>
                  <a:lnTo>
                    <a:pt x="46" y="299"/>
                  </a:lnTo>
                  <a:lnTo>
                    <a:pt x="35" y="323"/>
                  </a:lnTo>
                  <a:lnTo>
                    <a:pt x="56" y="403"/>
                  </a:lnTo>
                  <a:lnTo>
                    <a:pt x="21" y="417"/>
                  </a:lnTo>
                  <a:lnTo>
                    <a:pt x="62" y="480"/>
                  </a:lnTo>
                  <a:lnTo>
                    <a:pt x="157" y="461"/>
                  </a:lnTo>
                  <a:lnTo>
                    <a:pt x="165" y="436"/>
                  </a:lnTo>
                  <a:lnTo>
                    <a:pt x="209" y="427"/>
                  </a:lnTo>
                  <a:lnTo>
                    <a:pt x="274" y="375"/>
                  </a:lnTo>
                  <a:lnTo>
                    <a:pt x="252" y="317"/>
                  </a:lnTo>
                  <a:lnTo>
                    <a:pt x="284" y="238"/>
                  </a:lnTo>
                  <a:lnTo>
                    <a:pt x="314" y="232"/>
                  </a:lnTo>
                  <a:lnTo>
                    <a:pt x="315" y="120"/>
                  </a:lnTo>
                  <a:lnTo>
                    <a:pt x="80" y="0"/>
                  </a:lnTo>
                  <a:lnTo>
                    <a:pt x="49" y="11"/>
                  </a:lnTo>
                  <a:lnTo>
                    <a:pt x="49" y="60"/>
                  </a:lnTo>
                  <a:lnTo>
                    <a:pt x="80" y="94"/>
                  </a:lnTo>
                  <a:lnTo>
                    <a:pt x="62" y="197"/>
                  </a:lnTo>
                  <a:lnTo>
                    <a:pt x="0" y="275"/>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4" name="Freeform 454">
              <a:extLst>
                <a:ext uri="{FF2B5EF4-FFF2-40B4-BE49-F238E27FC236}">
                  <a16:creationId xmlns:a16="http://schemas.microsoft.com/office/drawing/2014/main" id="{6854D5DC-BF11-4371-8266-D00783356992}"/>
                </a:ext>
              </a:extLst>
            </p:cNvPr>
            <p:cNvSpPr>
              <a:spLocks noChangeAspect="1"/>
            </p:cNvSpPr>
            <p:nvPr/>
          </p:nvSpPr>
          <p:spPr bwMode="auto">
            <a:xfrm>
              <a:off x="4175152" y="4395865"/>
              <a:ext cx="152401" cy="203201"/>
            </a:xfrm>
            <a:custGeom>
              <a:avLst/>
              <a:gdLst>
                <a:gd name="T0" fmla="*/ 0 w 221"/>
                <a:gd name="T1" fmla="*/ 135406 h 253"/>
                <a:gd name="T2" fmla="*/ 20024 w 221"/>
                <a:gd name="T3" fmla="*/ 135406 h 253"/>
                <a:gd name="T4" fmla="*/ 20024 w 221"/>
                <a:gd name="T5" fmla="*/ 135406 h 253"/>
                <a:gd name="T6" fmla="*/ 60072 w 221"/>
                <a:gd name="T7" fmla="*/ 135406 h 253"/>
                <a:gd name="T8" fmla="*/ 60072 w 221"/>
                <a:gd name="T9" fmla="*/ 135406 h 253"/>
                <a:gd name="T10" fmla="*/ 60072 w 221"/>
                <a:gd name="T11" fmla="*/ 90270 h 253"/>
                <a:gd name="T12" fmla="*/ 100094 w 221"/>
                <a:gd name="T13" fmla="*/ 45135 h 253"/>
                <a:gd name="T14" fmla="*/ 100094 w 221"/>
                <a:gd name="T15" fmla="*/ 0 h 253"/>
                <a:gd name="T16" fmla="*/ 80070 w 221"/>
                <a:gd name="T17" fmla="*/ 0 h 253"/>
                <a:gd name="T18" fmla="*/ 60072 w 221"/>
                <a:gd name="T19" fmla="*/ 0 h 253"/>
                <a:gd name="T20" fmla="*/ 60072 w 221"/>
                <a:gd name="T21" fmla="*/ 0 h 253"/>
                <a:gd name="T22" fmla="*/ 40048 w 221"/>
                <a:gd name="T23" fmla="*/ 0 h 253"/>
                <a:gd name="T24" fmla="*/ 40048 w 221"/>
                <a:gd name="T25" fmla="*/ 45135 h 253"/>
                <a:gd name="T26" fmla="*/ 40048 w 221"/>
                <a:gd name="T27" fmla="*/ 45135 h 253"/>
                <a:gd name="T28" fmla="*/ 40048 w 221"/>
                <a:gd name="T29" fmla="*/ 90270 h 253"/>
                <a:gd name="T30" fmla="*/ 20024 w 221"/>
                <a:gd name="T31" fmla="*/ 90270 h 253"/>
                <a:gd name="T32" fmla="*/ 0 w 221"/>
                <a:gd name="T33" fmla="*/ 135406 h 2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1"/>
                <a:gd name="T52" fmla="*/ 0 h 253"/>
                <a:gd name="T53" fmla="*/ 221 w 221"/>
                <a:gd name="T54" fmla="*/ 253 h 2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1" h="253">
                  <a:moveTo>
                    <a:pt x="0" y="222"/>
                  </a:moveTo>
                  <a:lnTo>
                    <a:pt x="23" y="253"/>
                  </a:lnTo>
                  <a:lnTo>
                    <a:pt x="52" y="244"/>
                  </a:lnTo>
                  <a:lnTo>
                    <a:pt x="98" y="246"/>
                  </a:lnTo>
                  <a:lnTo>
                    <a:pt x="139" y="219"/>
                  </a:lnTo>
                  <a:lnTo>
                    <a:pt x="149" y="168"/>
                  </a:lnTo>
                  <a:lnTo>
                    <a:pt x="192" y="126"/>
                  </a:lnTo>
                  <a:lnTo>
                    <a:pt x="221" y="0"/>
                  </a:lnTo>
                  <a:lnTo>
                    <a:pt x="170" y="0"/>
                  </a:lnTo>
                  <a:lnTo>
                    <a:pt x="146" y="22"/>
                  </a:lnTo>
                  <a:lnTo>
                    <a:pt x="140" y="62"/>
                  </a:lnTo>
                  <a:lnTo>
                    <a:pt x="64" y="43"/>
                  </a:lnTo>
                  <a:lnTo>
                    <a:pt x="61" y="70"/>
                  </a:lnTo>
                  <a:lnTo>
                    <a:pt x="91" y="73"/>
                  </a:lnTo>
                  <a:lnTo>
                    <a:pt x="82" y="174"/>
                  </a:lnTo>
                  <a:lnTo>
                    <a:pt x="44" y="162"/>
                  </a:lnTo>
                  <a:lnTo>
                    <a:pt x="0" y="222"/>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5" name="Freeform 455">
              <a:extLst>
                <a:ext uri="{FF2B5EF4-FFF2-40B4-BE49-F238E27FC236}">
                  <a16:creationId xmlns:a16="http://schemas.microsoft.com/office/drawing/2014/main" id="{57E0869D-E519-4F6F-ADDD-EE7C562E2F36}"/>
                </a:ext>
              </a:extLst>
            </p:cNvPr>
            <p:cNvSpPr>
              <a:spLocks noChangeAspect="1"/>
            </p:cNvSpPr>
            <p:nvPr/>
          </p:nvSpPr>
          <p:spPr bwMode="auto">
            <a:xfrm>
              <a:off x="4197377" y="4362528"/>
              <a:ext cx="387352" cy="431802"/>
            </a:xfrm>
            <a:custGeom>
              <a:avLst/>
              <a:gdLst>
                <a:gd name="T0" fmla="*/ 0 w 556"/>
                <a:gd name="T1" fmla="*/ 184184 h 536"/>
                <a:gd name="T2" fmla="*/ 21210 w 556"/>
                <a:gd name="T3" fmla="*/ 230216 h 536"/>
                <a:gd name="T4" fmla="*/ 63657 w 556"/>
                <a:gd name="T5" fmla="*/ 184184 h 536"/>
                <a:gd name="T6" fmla="*/ 84895 w 556"/>
                <a:gd name="T7" fmla="*/ 276303 h 536"/>
                <a:gd name="T8" fmla="*/ 106105 w 556"/>
                <a:gd name="T9" fmla="*/ 230216 h 536"/>
                <a:gd name="T10" fmla="*/ 106105 w 556"/>
                <a:gd name="T11" fmla="*/ 230216 h 536"/>
                <a:gd name="T12" fmla="*/ 148553 w 556"/>
                <a:gd name="T13" fmla="*/ 230216 h 536"/>
                <a:gd name="T14" fmla="*/ 148553 w 556"/>
                <a:gd name="T15" fmla="*/ 230216 h 536"/>
                <a:gd name="T16" fmla="*/ 169762 w 556"/>
                <a:gd name="T17" fmla="*/ 322335 h 536"/>
                <a:gd name="T18" fmla="*/ 191000 w 556"/>
                <a:gd name="T19" fmla="*/ 322335 h 536"/>
                <a:gd name="T20" fmla="*/ 275867 w 556"/>
                <a:gd name="T21" fmla="*/ 368367 h 536"/>
                <a:gd name="T22" fmla="*/ 275867 w 556"/>
                <a:gd name="T23" fmla="*/ 322335 h 536"/>
                <a:gd name="T24" fmla="*/ 254657 w 556"/>
                <a:gd name="T25" fmla="*/ 322335 h 536"/>
                <a:gd name="T26" fmla="*/ 254657 w 556"/>
                <a:gd name="T27" fmla="*/ 276303 h 536"/>
                <a:gd name="T28" fmla="*/ 297105 w 556"/>
                <a:gd name="T29" fmla="*/ 276303 h 536"/>
                <a:gd name="T30" fmla="*/ 275867 w 556"/>
                <a:gd name="T31" fmla="*/ 230216 h 536"/>
                <a:gd name="T32" fmla="*/ 254657 w 556"/>
                <a:gd name="T33" fmla="*/ 138152 h 536"/>
                <a:gd name="T34" fmla="*/ 254657 w 556"/>
                <a:gd name="T35" fmla="*/ 138152 h 536"/>
                <a:gd name="T36" fmla="*/ 275867 w 556"/>
                <a:gd name="T37" fmla="*/ 92120 h 536"/>
                <a:gd name="T38" fmla="*/ 297105 w 556"/>
                <a:gd name="T39" fmla="*/ 46032 h 536"/>
                <a:gd name="T40" fmla="*/ 297105 w 556"/>
                <a:gd name="T41" fmla="*/ 46032 h 536"/>
                <a:gd name="T42" fmla="*/ 297105 w 556"/>
                <a:gd name="T43" fmla="*/ 46032 h 536"/>
                <a:gd name="T44" fmla="*/ 233420 w 556"/>
                <a:gd name="T45" fmla="*/ 0 h 536"/>
                <a:gd name="T46" fmla="*/ 148553 w 556"/>
                <a:gd name="T47" fmla="*/ 46032 h 536"/>
                <a:gd name="T48" fmla="*/ 106105 w 556"/>
                <a:gd name="T49" fmla="*/ 0 h 536"/>
                <a:gd name="T50" fmla="*/ 106105 w 556"/>
                <a:gd name="T51" fmla="*/ 46032 h 536"/>
                <a:gd name="T52" fmla="*/ 84895 w 556"/>
                <a:gd name="T53" fmla="*/ 92120 h 536"/>
                <a:gd name="T54" fmla="*/ 63657 w 556"/>
                <a:gd name="T55" fmla="*/ 138152 h 536"/>
                <a:gd name="T56" fmla="*/ 63657 w 556"/>
                <a:gd name="T57" fmla="*/ 184184 h 536"/>
                <a:gd name="T58" fmla="*/ 42448 w 556"/>
                <a:gd name="T59" fmla="*/ 184184 h 536"/>
                <a:gd name="T60" fmla="*/ 21210 w 556"/>
                <a:gd name="T61" fmla="*/ 184184 h 536"/>
                <a:gd name="T62" fmla="*/ 0 w 556"/>
                <a:gd name="T63" fmla="*/ 184184 h 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6"/>
                <a:gd name="T97" fmla="*/ 0 h 536"/>
                <a:gd name="T98" fmla="*/ 556 w 556"/>
                <a:gd name="T99" fmla="*/ 536 h 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6" h="536">
                  <a:moveTo>
                    <a:pt x="0" y="317"/>
                  </a:moveTo>
                  <a:lnTo>
                    <a:pt x="1" y="331"/>
                  </a:lnTo>
                  <a:lnTo>
                    <a:pt x="112" y="317"/>
                  </a:lnTo>
                  <a:lnTo>
                    <a:pt x="161" y="385"/>
                  </a:lnTo>
                  <a:lnTo>
                    <a:pt x="202" y="382"/>
                  </a:lnTo>
                  <a:lnTo>
                    <a:pt x="212" y="352"/>
                  </a:lnTo>
                  <a:lnTo>
                    <a:pt x="249" y="350"/>
                  </a:lnTo>
                  <a:lnTo>
                    <a:pt x="277" y="369"/>
                  </a:lnTo>
                  <a:lnTo>
                    <a:pt x="283" y="474"/>
                  </a:lnTo>
                  <a:lnTo>
                    <a:pt x="344" y="467"/>
                  </a:lnTo>
                  <a:lnTo>
                    <a:pt x="511" y="536"/>
                  </a:lnTo>
                  <a:lnTo>
                    <a:pt x="511" y="505"/>
                  </a:lnTo>
                  <a:lnTo>
                    <a:pt x="478" y="491"/>
                  </a:lnTo>
                  <a:lnTo>
                    <a:pt x="484" y="415"/>
                  </a:lnTo>
                  <a:lnTo>
                    <a:pt x="538" y="388"/>
                  </a:lnTo>
                  <a:lnTo>
                    <a:pt x="504" y="335"/>
                  </a:lnTo>
                  <a:lnTo>
                    <a:pt x="498" y="248"/>
                  </a:lnTo>
                  <a:lnTo>
                    <a:pt x="493" y="227"/>
                  </a:lnTo>
                  <a:lnTo>
                    <a:pt x="511" y="187"/>
                  </a:lnTo>
                  <a:lnTo>
                    <a:pt x="538" y="113"/>
                  </a:lnTo>
                  <a:lnTo>
                    <a:pt x="556" y="85"/>
                  </a:lnTo>
                  <a:lnTo>
                    <a:pt x="546" y="43"/>
                  </a:lnTo>
                  <a:lnTo>
                    <a:pt x="447" y="0"/>
                  </a:lnTo>
                  <a:lnTo>
                    <a:pt x="270" y="24"/>
                  </a:lnTo>
                  <a:lnTo>
                    <a:pt x="212" y="0"/>
                  </a:lnTo>
                  <a:lnTo>
                    <a:pt x="187" y="43"/>
                  </a:lnTo>
                  <a:lnTo>
                    <a:pt x="158" y="169"/>
                  </a:lnTo>
                  <a:lnTo>
                    <a:pt x="115" y="211"/>
                  </a:lnTo>
                  <a:lnTo>
                    <a:pt x="105" y="262"/>
                  </a:lnTo>
                  <a:lnTo>
                    <a:pt x="64" y="289"/>
                  </a:lnTo>
                  <a:lnTo>
                    <a:pt x="18" y="287"/>
                  </a:lnTo>
                  <a:lnTo>
                    <a:pt x="0" y="31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6" name="Freeform 457">
              <a:extLst>
                <a:ext uri="{FF2B5EF4-FFF2-40B4-BE49-F238E27FC236}">
                  <a16:creationId xmlns:a16="http://schemas.microsoft.com/office/drawing/2014/main" id="{9A9653B7-5952-49E1-A03F-BDE19D7704FD}"/>
                </a:ext>
              </a:extLst>
            </p:cNvPr>
            <p:cNvSpPr>
              <a:spLocks noChangeAspect="1"/>
            </p:cNvSpPr>
            <p:nvPr/>
          </p:nvSpPr>
          <p:spPr bwMode="auto">
            <a:xfrm>
              <a:off x="3964013" y="4189489"/>
              <a:ext cx="53975" cy="146051"/>
            </a:xfrm>
            <a:custGeom>
              <a:avLst/>
              <a:gdLst>
                <a:gd name="T0" fmla="*/ 0 w 80"/>
                <a:gd name="T1" fmla="*/ 49001 h 179"/>
                <a:gd name="T2" fmla="*/ 17436 w 80"/>
                <a:gd name="T3" fmla="*/ 147003 h 179"/>
                <a:gd name="T4" fmla="*/ 17436 w 80"/>
                <a:gd name="T5" fmla="*/ 147003 h 179"/>
                <a:gd name="T6" fmla="*/ 34873 w 80"/>
                <a:gd name="T7" fmla="*/ 49001 h 179"/>
                <a:gd name="T8" fmla="*/ 17436 w 80"/>
                <a:gd name="T9" fmla="*/ 0 h 179"/>
                <a:gd name="T10" fmla="*/ 17436 w 80"/>
                <a:gd name="T11" fmla="*/ 49001 h 179"/>
                <a:gd name="T12" fmla="*/ 0 w 80"/>
                <a:gd name="T13" fmla="*/ 49001 h 179"/>
                <a:gd name="T14" fmla="*/ 0 60000 65536"/>
                <a:gd name="T15" fmla="*/ 0 60000 65536"/>
                <a:gd name="T16" fmla="*/ 0 60000 65536"/>
                <a:gd name="T17" fmla="*/ 0 60000 65536"/>
                <a:gd name="T18" fmla="*/ 0 60000 65536"/>
                <a:gd name="T19" fmla="*/ 0 60000 65536"/>
                <a:gd name="T20" fmla="*/ 0 60000 65536"/>
                <a:gd name="T21" fmla="*/ 0 w 80"/>
                <a:gd name="T22" fmla="*/ 0 h 179"/>
                <a:gd name="T23" fmla="*/ 80 w 80"/>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179">
                  <a:moveTo>
                    <a:pt x="0" y="43"/>
                  </a:moveTo>
                  <a:lnTo>
                    <a:pt x="33" y="179"/>
                  </a:lnTo>
                  <a:lnTo>
                    <a:pt x="57" y="178"/>
                  </a:lnTo>
                  <a:lnTo>
                    <a:pt x="80" y="21"/>
                  </a:lnTo>
                  <a:lnTo>
                    <a:pt x="57" y="0"/>
                  </a:lnTo>
                  <a:lnTo>
                    <a:pt x="43" y="12"/>
                  </a:lnTo>
                  <a:lnTo>
                    <a:pt x="0" y="4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7" name="Freeform 458">
              <a:extLst>
                <a:ext uri="{FF2B5EF4-FFF2-40B4-BE49-F238E27FC236}">
                  <a16:creationId xmlns:a16="http://schemas.microsoft.com/office/drawing/2014/main" id="{08853D2D-99D1-4689-9DFB-AFC21BB61A43}"/>
                </a:ext>
              </a:extLst>
            </p:cNvPr>
            <p:cNvSpPr>
              <a:spLocks noChangeAspect="1"/>
            </p:cNvSpPr>
            <p:nvPr/>
          </p:nvSpPr>
          <p:spPr bwMode="auto">
            <a:xfrm>
              <a:off x="4141814" y="4429203"/>
              <a:ext cx="34925" cy="31750"/>
            </a:xfrm>
            <a:custGeom>
              <a:avLst/>
              <a:gdLst>
                <a:gd name="T0" fmla="*/ 0 w 53"/>
                <a:gd name="T1" fmla="*/ 53263 h 38"/>
                <a:gd name="T2" fmla="*/ 14933 w 53"/>
                <a:gd name="T3" fmla="*/ 53263 h 38"/>
                <a:gd name="T4" fmla="*/ 14933 w 53"/>
                <a:gd name="T5" fmla="*/ 0 h 38"/>
                <a:gd name="T6" fmla="*/ 14933 w 53"/>
                <a:gd name="T7" fmla="*/ 53263 h 38"/>
                <a:gd name="T8" fmla="*/ 0 w 53"/>
                <a:gd name="T9" fmla="*/ 53263 h 38"/>
                <a:gd name="T10" fmla="*/ 0 60000 65536"/>
                <a:gd name="T11" fmla="*/ 0 60000 65536"/>
                <a:gd name="T12" fmla="*/ 0 60000 65536"/>
                <a:gd name="T13" fmla="*/ 0 60000 65536"/>
                <a:gd name="T14" fmla="*/ 0 60000 65536"/>
                <a:gd name="T15" fmla="*/ 0 w 53"/>
                <a:gd name="T16" fmla="*/ 0 h 38"/>
                <a:gd name="T17" fmla="*/ 53 w 53"/>
                <a:gd name="T18" fmla="*/ 38 h 38"/>
              </a:gdLst>
              <a:ahLst/>
              <a:cxnLst>
                <a:cxn ang="T10">
                  <a:pos x="T0" y="T1"/>
                </a:cxn>
                <a:cxn ang="T11">
                  <a:pos x="T2" y="T3"/>
                </a:cxn>
                <a:cxn ang="T12">
                  <a:pos x="T4" y="T5"/>
                </a:cxn>
                <a:cxn ang="T13">
                  <a:pos x="T6" y="T7"/>
                </a:cxn>
                <a:cxn ang="T14">
                  <a:pos x="T8" y="T9"/>
                </a:cxn>
              </a:cxnLst>
              <a:rect l="T15" t="T16" r="T17" b="T18"/>
              <a:pathLst>
                <a:path w="53" h="38">
                  <a:moveTo>
                    <a:pt x="0" y="38"/>
                  </a:moveTo>
                  <a:lnTo>
                    <a:pt x="5" y="1"/>
                  </a:lnTo>
                  <a:lnTo>
                    <a:pt x="53" y="0"/>
                  </a:lnTo>
                  <a:lnTo>
                    <a:pt x="53" y="33"/>
                  </a:lnTo>
                  <a:lnTo>
                    <a:pt x="0" y="38"/>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8" name="Freeform 459">
              <a:extLst>
                <a:ext uri="{FF2B5EF4-FFF2-40B4-BE49-F238E27FC236}">
                  <a16:creationId xmlns:a16="http://schemas.microsoft.com/office/drawing/2014/main" id="{76841226-5503-45C9-A06D-EDA7D4C34152}"/>
                </a:ext>
              </a:extLst>
            </p:cNvPr>
            <p:cNvSpPr>
              <a:spLocks noChangeAspect="1"/>
            </p:cNvSpPr>
            <p:nvPr/>
          </p:nvSpPr>
          <p:spPr bwMode="auto">
            <a:xfrm>
              <a:off x="4619654" y="4052963"/>
              <a:ext cx="311152" cy="347664"/>
            </a:xfrm>
            <a:custGeom>
              <a:avLst/>
              <a:gdLst>
                <a:gd name="T0" fmla="*/ 0 w 442"/>
                <a:gd name="T1" fmla="*/ 233573 h 430"/>
                <a:gd name="T2" fmla="*/ 22104 w 442"/>
                <a:gd name="T3" fmla="*/ 233573 h 430"/>
                <a:gd name="T4" fmla="*/ 22104 w 442"/>
                <a:gd name="T5" fmla="*/ 140166 h 430"/>
                <a:gd name="T6" fmla="*/ 44208 w 442"/>
                <a:gd name="T7" fmla="*/ 140166 h 430"/>
                <a:gd name="T8" fmla="*/ 66311 w 442"/>
                <a:gd name="T9" fmla="*/ 46704 h 430"/>
                <a:gd name="T10" fmla="*/ 88444 w 442"/>
                <a:gd name="T11" fmla="*/ 0 h 430"/>
                <a:gd name="T12" fmla="*/ 110548 w 442"/>
                <a:gd name="T13" fmla="*/ 93463 h 430"/>
                <a:gd name="T14" fmla="*/ 176859 w 442"/>
                <a:gd name="T15" fmla="*/ 140166 h 430"/>
                <a:gd name="T16" fmla="*/ 154756 w 442"/>
                <a:gd name="T17" fmla="*/ 140166 h 430"/>
                <a:gd name="T18" fmla="*/ 176859 w 442"/>
                <a:gd name="T19" fmla="*/ 140166 h 430"/>
                <a:gd name="T20" fmla="*/ 198964 w 442"/>
                <a:gd name="T21" fmla="*/ 233573 h 430"/>
                <a:gd name="T22" fmla="*/ 243201 w 442"/>
                <a:gd name="T23" fmla="*/ 233573 h 430"/>
                <a:gd name="T24" fmla="*/ 198964 w 442"/>
                <a:gd name="T25" fmla="*/ 280332 h 430"/>
                <a:gd name="T26" fmla="*/ 154756 w 442"/>
                <a:gd name="T27" fmla="*/ 327035 h 430"/>
                <a:gd name="T28" fmla="*/ 88444 w 442"/>
                <a:gd name="T29" fmla="*/ 327035 h 430"/>
                <a:gd name="T30" fmla="*/ 44208 w 442"/>
                <a:gd name="T31" fmla="*/ 327035 h 430"/>
                <a:gd name="T32" fmla="*/ 22104 w 442"/>
                <a:gd name="T33" fmla="*/ 280332 h 430"/>
                <a:gd name="T34" fmla="*/ 0 w 442"/>
                <a:gd name="T35" fmla="*/ 233573 h 4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2"/>
                <a:gd name="T55" fmla="*/ 0 h 430"/>
                <a:gd name="T56" fmla="*/ 442 w 442"/>
                <a:gd name="T57" fmla="*/ 430 h 4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2" h="430">
                  <a:moveTo>
                    <a:pt x="0" y="302"/>
                  </a:moveTo>
                  <a:lnTo>
                    <a:pt x="33" y="279"/>
                  </a:lnTo>
                  <a:lnTo>
                    <a:pt x="37" y="225"/>
                  </a:lnTo>
                  <a:lnTo>
                    <a:pt x="95" y="154"/>
                  </a:lnTo>
                  <a:lnTo>
                    <a:pt x="118" y="29"/>
                  </a:lnTo>
                  <a:lnTo>
                    <a:pt x="163" y="0"/>
                  </a:lnTo>
                  <a:lnTo>
                    <a:pt x="196" y="87"/>
                  </a:lnTo>
                  <a:lnTo>
                    <a:pt x="293" y="160"/>
                  </a:lnTo>
                  <a:lnTo>
                    <a:pt x="259" y="203"/>
                  </a:lnTo>
                  <a:lnTo>
                    <a:pt x="290" y="215"/>
                  </a:lnTo>
                  <a:lnTo>
                    <a:pt x="327" y="268"/>
                  </a:lnTo>
                  <a:lnTo>
                    <a:pt x="442" y="297"/>
                  </a:lnTo>
                  <a:lnTo>
                    <a:pt x="353" y="384"/>
                  </a:lnTo>
                  <a:lnTo>
                    <a:pt x="262" y="418"/>
                  </a:lnTo>
                  <a:lnTo>
                    <a:pt x="177" y="430"/>
                  </a:lnTo>
                  <a:lnTo>
                    <a:pt x="84" y="398"/>
                  </a:lnTo>
                  <a:lnTo>
                    <a:pt x="51" y="337"/>
                  </a:lnTo>
                  <a:lnTo>
                    <a:pt x="0" y="302"/>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9" name="Freeform 460">
              <a:extLst>
                <a:ext uri="{FF2B5EF4-FFF2-40B4-BE49-F238E27FC236}">
                  <a16:creationId xmlns:a16="http://schemas.microsoft.com/office/drawing/2014/main" id="{7601E721-A187-4873-81F0-B246C7BDBE9D}"/>
                </a:ext>
              </a:extLst>
            </p:cNvPr>
            <p:cNvSpPr>
              <a:spLocks noChangeAspect="1"/>
            </p:cNvSpPr>
            <p:nvPr/>
          </p:nvSpPr>
          <p:spPr bwMode="auto">
            <a:xfrm>
              <a:off x="4802219" y="4183139"/>
              <a:ext cx="31750" cy="42863"/>
            </a:xfrm>
            <a:custGeom>
              <a:avLst/>
              <a:gdLst>
                <a:gd name="T0" fmla="*/ 0 w 46"/>
                <a:gd name="T1" fmla="*/ 0 h 55"/>
                <a:gd name="T2" fmla="*/ 18875 w 46"/>
                <a:gd name="T3" fmla="*/ 0 h 55"/>
                <a:gd name="T4" fmla="*/ 18875 w 46"/>
                <a:gd name="T5" fmla="*/ 0 h 55"/>
                <a:gd name="T6" fmla="*/ 18875 w 46"/>
                <a:gd name="T7" fmla="*/ 0 h 55"/>
                <a:gd name="T8" fmla="*/ 18875 w 46"/>
                <a:gd name="T9" fmla="*/ 0 h 55"/>
                <a:gd name="T10" fmla="*/ 18875 w 46"/>
                <a:gd name="T11" fmla="*/ 0 h 55"/>
                <a:gd name="T12" fmla="*/ 0 w 46"/>
                <a:gd name="T13" fmla="*/ 0 h 55"/>
                <a:gd name="T14" fmla="*/ 0 60000 65536"/>
                <a:gd name="T15" fmla="*/ 0 60000 65536"/>
                <a:gd name="T16" fmla="*/ 0 60000 65536"/>
                <a:gd name="T17" fmla="*/ 0 60000 65536"/>
                <a:gd name="T18" fmla="*/ 0 60000 65536"/>
                <a:gd name="T19" fmla="*/ 0 60000 65536"/>
                <a:gd name="T20" fmla="*/ 0 60000 65536"/>
                <a:gd name="T21" fmla="*/ 0 w 46"/>
                <a:gd name="T22" fmla="*/ 0 h 55"/>
                <a:gd name="T23" fmla="*/ 46 w 46"/>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55">
                  <a:moveTo>
                    <a:pt x="0" y="43"/>
                  </a:moveTo>
                  <a:lnTo>
                    <a:pt x="31" y="55"/>
                  </a:lnTo>
                  <a:lnTo>
                    <a:pt x="44" y="38"/>
                  </a:lnTo>
                  <a:lnTo>
                    <a:pt x="22" y="34"/>
                  </a:lnTo>
                  <a:lnTo>
                    <a:pt x="46" y="20"/>
                  </a:lnTo>
                  <a:lnTo>
                    <a:pt x="34" y="0"/>
                  </a:lnTo>
                  <a:lnTo>
                    <a:pt x="0" y="4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0" name="Freeform 461">
              <a:extLst>
                <a:ext uri="{FF2B5EF4-FFF2-40B4-BE49-F238E27FC236}">
                  <a16:creationId xmlns:a16="http://schemas.microsoft.com/office/drawing/2014/main" id="{B826ACB6-450C-4474-8EB0-A3E4948AA789}"/>
                </a:ext>
              </a:extLst>
            </p:cNvPr>
            <p:cNvSpPr>
              <a:spLocks noChangeAspect="1"/>
            </p:cNvSpPr>
            <p:nvPr/>
          </p:nvSpPr>
          <p:spPr bwMode="auto">
            <a:xfrm>
              <a:off x="4124352" y="4429203"/>
              <a:ext cx="112713" cy="146051"/>
            </a:xfrm>
            <a:custGeom>
              <a:avLst/>
              <a:gdLst>
                <a:gd name="T0" fmla="*/ 0 w 163"/>
                <a:gd name="T1" fmla="*/ 47370 h 180"/>
                <a:gd name="T2" fmla="*/ 19880 w 163"/>
                <a:gd name="T3" fmla="*/ 47370 h 180"/>
                <a:gd name="T4" fmla="*/ 19880 w 163"/>
                <a:gd name="T5" fmla="*/ 47370 h 180"/>
                <a:gd name="T6" fmla="*/ 19880 w 163"/>
                <a:gd name="T7" fmla="*/ 47370 h 180"/>
                <a:gd name="T8" fmla="*/ 39787 w 163"/>
                <a:gd name="T9" fmla="*/ 47370 h 180"/>
                <a:gd name="T10" fmla="*/ 39787 w 163"/>
                <a:gd name="T11" fmla="*/ 0 h 180"/>
                <a:gd name="T12" fmla="*/ 59668 w 163"/>
                <a:gd name="T13" fmla="*/ 47370 h 180"/>
                <a:gd name="T14" fmla="*/ 59668 w 163"/>
                <a:gd name="T15" fmla="*/ 47370 h 180"/>
                <a:gd name="T16" fmla="*/ 79548 w 163"/>
                <a:gd name="T17" fmla="*/ 47370 h 180"/>
                <a:gd name="T18" fmla="*/ 59668 w 163"/>
                <a:gd name="T19" fmla="*/ 142168 h 180"/>
                <a:gd name="T20" fmla="*/ 59668 w 163"/>
                <a:gd name="T21" fmla="*/ 47370 h 180"/>
                <a:gd name="T22" fmla="*/ 39787 w 163"/>
                <a:gd name="T23" fmla="*/ 142168 h 180"/>
                <a:gd name="T24" fmla="*/ 0 w 163"/>
                <a:gd name="T25" fmla="*/ 47370 h 1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
                <a:gd name="T40" fmla="*/ 0 h 180"/>
                <a:gd name="T41" fmla="*/ 163 w 163"/>
                <a:gd name="T42" fmla="*/ 180 h 1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 h="180">
                  <a:moveTo>
                    <a:pt x="0" y="85"/>
                  </a:moveTo>
                  <a:lnTo>
                    <a:pt x="18" y="58"/>
                  </a:lnTo>
                  <a:lnTo>
                    <a:pt x="31" y="61"/>
                  </a:lnTo>
                  <a:lnTo>
                    <a:pt x="22" y="38"/>
                  </a:lnTo>
                  <a:lnTo>
                    <a:pt x="75" y="33"/>
                  </a:lnTo>
                  <a:lnTo>
                    <a:pt x="75" y="0"/>
                  </a:lnTo>
                  <a:lnTo>
                    <a:pt x="136" y="1"/>
                  </a:lnTo>
                  <a:lnTo>
                    <a:pt x="133" y="28"/>
                  </a:lnTo>
                  <a:lnTo>
                    <a:pt x="163" y="31"/>
                  </a:lnTo>
                  <a:lnTo>
                    <a:pt x="154" y="132"/>
                  </a:lnTo>
                  <a:lnTo>
                    <a:pt x="116" y="120"/>
                  </a:lnTo>
                  <a:lnTo>
                    <a:pt x="72" y="180"/>
                  </a:lnTo>
                  <a:lnTo>
                    <a:pt x="0" y="85"/>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1" name="Freeform 462">
              <a:extLst>
                <a:ext uri="{FF2B5EF4-FFF2-40B4-BE49-F238E27FC236}">
                  <a16:creationId xmlns:a16="http://schemas.microsoft.com/office/drawing/2014/main" id="{169E2D3A-8630-4276-A414-089851910A1D}"/>
                </a:ext>
              </a:extLst>
            </p:cNvPr>
            <p:cNvSpPr>
              <a:spLocks noChangeAspect="1"/>
            </p:cNvSpPr>
            <p:nvPr/>
          </p:nvSpPr>
          <p:spPr bwMode="auto">
            <a:xfrm>
              <a:off x="3603648" y="4159327"/>
              <a:ext cx="60326" cy="14288"/>
            </a:xfrm>
            <a:custGeom>
              <a:avLst/>
              <a:gdLst>
                <a:gd name="T0" fmla="*/ 0 w 86"/>
                <a:gd name="T1" fmla="*/ 69494 h 16"/>
                <a:gd name="T2" fmla="*/ 23021 w 86"/>
                <a:gd name="T3" fmla="*/ 0 h 16"/>
                <a:gd name="T4" fmla="*/ 46072 w 86"/>
                <a:gd name="T5" fmla="*/ 69494 h 16"/>
                <a:gd name="T6" fmla="*/ 0 w 86"/>
                <a:gd name="T7" fmla="*/ 69494 h 16"/>
                <a:gd name="T8" fmla="*/ 0 60000 65536"/>
                <a:gd name="T9" fmla="*/ 0 60000 65536"/>
                <a:gd name="T10" fmla="*/ 0 60000 65536"/>
                <a:gd name="T11" fmla="*/ 0 60000 65536"/>
                <a:gd name="T12" fmla="*/ 0 w 86"/>
                <a:gd name="T13" fmla="*/ 0 h 16"/>
                <a:gd name="T14" fmla="*/ 86 w 86"/>
                <a:gd name="T15" fmla="*/ 16 h 16"/>
              </a:gdLst>
              <a:ahLst/>
              <a:cxnLst>
                <a:cxn ang="T8">
                  <a:pos x="T0" y="T1"/>
                </a:cxn>
                <a:cxn ang="T9">
                  <a:pos x="T2" y="T3"/>
                </a:cxn>
                <a:cxn ang="T10">
                  <a:pos x="T4" y="T5"/>
                </a:cxn>
                <a:cxn ang="T11">
                  <a:pos x="T6" y="T7"/>
                </a:cxn>
              </a:cxnLst>
              <a:rect l="T12" t="T13" r="T14" b="T15"/>
              <a:pathLst>
                <a:path w="86" h="16">
                  <a:moveTo>
                    <a:pt x="0" y="16"/>
                  </a:moveTo>
                  <a:lnTo>
                    <a:pt x="3" y="0"/>
                  </a:lnTo>
                  <a:lnTo>
                    <a:pt x="86" y="4"/>
                  </a:lnTo>
                  <a:lnTo>
                    <a:pt x="0" y="16"/>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2" name="Freeform 463">
              <a:extLst>
                <a:ext uri="{FF2B5EF4-FFF2-40B4-BE49-F238E27FC236}">
                  <a16:creationId xmlns:a16="http://schemas.microsoft.com/office/drawing/2014/main" id="{AFD3796E-2493-463B-9DF8-37768721CF25}"/>
                </a:ext>
              </a:extLst>
            </p:cNvPr>
            <p:cNvSpPr>
              <a:spLocks noChangeAspect="1"/>
            </p:cNvSpPr>
            <p:nvPr/>
          </p:nvSpPr>
          <p:spPr bwMode="auto">
            <a:xfrm>
              <a:off x="3883049" y="4216477"/>
              <a:ext cx="87313" cy="153988"/>
            </a:xfrm>
            <a:custGeom>
              <a:avLst/>
              <a:gdLst>
                <a:gd name="T0" fmla="*/ 0 w 126"/>
                <a:gd name="T1" fmla="*/ 140028 h 191"/>
                <a:gd name="T2" fmla="*/ 20518 w 126"/>
                <a:gd name="T3" fmla="*/ 46695 h 191"/>
                <a:gd name="T4" fmla="*/ 20518 w 126"/>
                <a:gd name="T5" fmla="*/ 46695 h 191"/>
                <a:gd name="T6" fmla="*/ 41010 w 126"/>
                <a:gd name="T7" fmla="*/ 0 h 191"/>
                <a:gd name="T8" fmla="*/ 61528 w 126"/>
                <a:gd name="T9" fmla="*/ 140028 h 191"/>
                <a:gd name="T10" fmla="*/ 20518 w 126"/>
                <a:gd name="T11" fmla="*/ 140028 h 191"/>
                <a:gd name="T12" fmla="*/ 0 w 126"/>
                <a:gd name="T13" fmla="*/ 140028 h 191"/>
                <a:gd name="T14" fmla="*/ 0 60000 65536"/>
                <a:gd name="T15" fmla="*/ 0 60000 65536"/>
                <a:gd name="T16" fmla="*/ 0 60000 65536"/>
                <a:gd name="T17" fmla="*/ 0 60000 65536"/>
                <a:gd name="T18" fmla="*/ 0 60000 65536"/>
                <a:gd name="T19" fmla="*/ 0 60000 65536"/>
                <a:gd name="T20" fmla="*/ 0 60000 65536"/>
                <a:gd name="T21" fmla="*/ 0 w 126"/>
                <a:gd name="T22" fmla="*/ 0 h 191"/>
                <a:gd name="T23" fmla="*/ 126 w 126"/>
                <a:gd name="T24" fmla="*/ 191 h 1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191">
                  <a:moveTo>
                    <a:pt x="0" y="180"/>
                  </a:moveTo>
                  <a:lnTo>
                    <a:pt x="13" y="49"/>
                  </a:lnTo>
                  <a:lnTo>
                    <a:pt x="7" y="8"/>
                  </a:lnTo>
                  <a:lnTo>
                    <a:pt x="85" y="0"/>
                  </a:lnTo>
                  <a:lnTo>
                    <a:pt x="126" y="150"/>
                  </a:lnTo>
                  <a:lnTo>
                    <a:pt x="33" y="191"/>
                  </a:lnTo>
                  <a:lnTo>
                    <a:pt x="0" y="180"/>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3" name="Freeform 464">
              <a:extLst>
                <a:ext uri="{FF2B5EF4-FFF2-40B4-BE49-F238E27FC236}">
                  <a16:creationId xmlns:a16="http://schemas.microsoft.com/office/drawing/2014/main" id="{CBDCA951-D04F-48C5-B497-73A3B795083A}"/>
                </a:ext>
              </a:extLst>
            </p:cNvPr>
            <p:cNvSpPr>
              <a:spLocks noChangeAspect="1"/>
            </p:cNvSpPr>
            <p:nvPr/>
          </p:nvSpPr>
          <p:spPr bwMode="auto">
            <a:xfrm>
              <a:off x="3638573" y="4183139"/>
              <a:ext cx="152401" cy="125413"/>
            </a:xfrm>
            <a:custGeom>
              <a:avLst/>
              <a:gdLst>
                <a:gd name="T0" fmla="*/ 0 w 213"/>
                <a:gd name="T1" fmla="*/ 0 h 157"/>
                <a:gd name="T2" fmla="*/ 24147 w 213"/>
                <a:gd name="T3" fmla="*/ 0 h 157"/>
                <a:gd name="T4" fmla="*/ 24147 w 213"/>
                <a:gd name="T5" fmla="*/ 0 h 157"/>
                <a:gd name="T6" fmla="*/ 72440 w 213"/>
                <a:gd name="T7" fmla="*/ 0 h 157"/>
                <a:gd name="T8" fmla="*/ 96587 w 213"/>
                <a:gd name="T9" fmla="*/ 0 h 157"/>
                <a:gd name="T10" fmla="*/ 120733 w 213"/>
                <a:gd name="T11" fmla="*/ 0 h 157"/>
                <a:gd name="T12" fmla="*/ 120733 w 213"/>
                <a:gd name="T13" fmla="*/ 43951 h 157"/>
                <a:gd name="T14" fmla="*/ 120733 w 213"/>
                <a:gd name="T15" fmla="*/ 43951 h 157"/>
                <a:gd name="T16" fmla="*/ 120733 w 213"/>
                <a:gd name="T17" fmla="*/ 43951 h 157"/>
                <a:gd name="T18" fmla="*/ 120733 w 213"/>
                <a:gd name="T19" fmla="*/ 87902 h 157"/>
                <a:gd name="T20" fmla="*/ 96587 w 213"/>
                <a:gd name="T21" fmla="*/ 87902 h 157"/>
                <a:gd name="T22" fmla="*/ 96587 w 213"/>
                <a:gd name="T23" fmla="*/ 43951 h 157"/>
                <a:gd name="T24" fmla="*/ 96587 w 213"/>
                <a:gd name="T25" fmla="*/ 43951 h 157"/>
                <a:gd name="T26" fmla="*/ 72440 w 213"/>
                <a:gd name="T27" fmla="*/ 43951 h 157"/>
                <a:gd name="T28" fmla="*/ 24147 w 213"/>
                <a:gd name="T29" fmla="*/ 43951 h 157"/>
                <a:gd name="T30" fmla="*/ 0 w 213"/>
                <a:gd name="T31" fmla="*/ 0 h 1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3"/>
                <a:gd name="T49" fmla="*/ 0 h 157"/>
                <a:gd name="T50" fmla="*/ 213 w 213"/>
                <a:gd name="T51" fmla="*/ 157 h 1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3" h="157">
                  <a:moveTo>
                    <a:pt x="0" y="52"/>
                  </a:moveTo>
                  <a:lnTo>
                    <a:pt x="35" y="30"/>
                  </a:lnTo>
                  <a:lnTo>
                    <a:pt x="37" y="0"/>
                  </a:lnTo>
                  <a:lnTo>
                    <a:pt x="107" y="6"/>
                  </a:lnTo>
                  <a:lnTo>
                    <a:pt x="127" y="20"/>
                  </a:lnTo>
                  <a:lnTo>
                    <a:pt x="175" y="3"/>
                  </a:lnTo>
                  <a:lnTo>
                    <a:pt x="206" y="74"/>
                  </a:lnTo>
                  <a:lnTo>
                    <a:pt x="213" y="126"/>
                  </a:lnTo>
                  <a:lnTo>
                    <a:pt x="196" y="123"/>
                  </a:lnTo>
                  <a:lnTo>
                    <a:pt x="191" y="153"/>
                  </a:lnTo>
                  <a:lnTo>
                    <a:pt x="160" y="157"/>
                  </a:lnTo>
                  <a:lnTo>
                    <a:pt x="158" y="126"/>
                  </a:lnTo>
                  <a:lnTo>
                    <a:pt x="141" y="125"/>
                  </a:lnTo>
                  <a:lnTo>
                    <a:pt x="112" y="81"/>
                  </a:lnTo>
                  <a:lnTo>
                    <a:pt x="49" y="106"/>
                  </a:lnTo>
                  <a:lnTo>
                    <a:pt x="0" y="52"/>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4" name="Freeform 467">
              <a:extLst>
                <a:ext uri="{FF2B5EF4-FFF2-40B4-BE49-F238E27FC236}">
                  <a16:creationId xmlns:a16="http://schemas.microsoft.com/office/drawing/2014/main" id="{F33B0C49-BCEB-4944-8A53-24CB2DD6432B}"/>
                </a:ext>
              </a:extLst>
            </p:cNvPr>
            <p:cNvSpPr>
              <a:spLocks noChangeAspect="1"/>
            </p:cNvSpPr>
            <p:nvPr/>
          </p:nvSpPr>
          <p:spPr bwMode="auto">
            <a:xfrm>
              <a:off x="3771924" y="4229177"/>
              <a:ext cx="120651" cy="149226"/>
            </a:xfrm>
            <a:custGeom>
              <a:avLst/>
              <a:gdLst>
                <a:gd name="T0" fmla="*/ 0 w 173"/>
                <a:gd name="T1" fmla="*/ 45796 h 185"/>
                <a:gd name="T2" fmla="*/ 21334 w 173"/>
                <a:gd name="T3" fmla="*/ 45796 h 185"/>
                <a:gd name="T4" fmla="*/ 21334 w 173"/>
                <a:gd name="T5" fmla="*/ 45796 h 185"/>
                <a:gd name="T6" fmla="*/ 21334 w 173"/>
                <a:gd name="T7" fmla="*/ 45796 h 185"/>
                <a:gd name="T8" fmla="*/ 21334 w 173"/>
                <a:gd name="T9" fmla="*/ 0 h 185"/>
                <a:gd name="T10" fmla="*/ 42640 w 173"/>
                <a:gd name="T11" fmla="*/ 0 h 185"/>
                <a:gd name="T12" fmla="*/ 63973 w 173"/>
                <a:gd name="T13" fmla="*/ 0 h 185"/>
                <a:gd name="T14" fmla="*/ 63973 w 173"/>
                <a:gd name="T15" fmla="*/ 0 h 185"/>
                <a:gd name="T16" fmla="*/ 85307 w 173"/>
                <a:gd name="T17" fmla="*/ 0 h 185"/>
                <a:gd name="T18" fmla="*/ 85307 w 173"/>
                <a:gd name="T19" fmla="*/ 91591 h 185"/>
                <a:gd name="T20" fmla="*/ 21334 w 173"/>
                <a:gd name="T21" fmla="*/ 91591 h 185"/>
                <a:gd name="T22" fmla="*/ 21334 w 173"/>
                <a:gd name="T23" fmla="*/ 91591 h 185"/>
                <a:gd name="T24" fmla="*/ 0 w 173"/>
                <a:gd name="T25" fmla="*/ 45796 h 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185"/>
                <a:gd name="T41" fmla="*/ 173 w 173"/>
                <a:gd name="T42" fmla="*/ 185 h 1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185">
                  <a:moveTo>
                    <a:pt x="0" y="123"/>
                  </a:moveTo>
                  <a:lnTo>
                    <a:pt x="2" y="95"/>
                  </a:lnTo>
                  <a:lnTo>
                    <a:pt x="7" y="65"/>
                  </a:lnTo>
                  <a:lnTo>
                    <a:pt x="24" y="68"/>
                  </a:lnTo>
                  <a:lnTo>
                    <a:pt x="17" y="16"/>
                  </a:lnTo>
                  <a:lnTo>
                    <a:pt x="67" y="0"/>
                  </a:lnTo>
                  <a:lnTo>
                    <a:pt x="98" y="11"/>
                  </a:lnTo>
                  <a:lnTo>
                    <a:pt x="114" y="28"/>
                  </a:lnTo>
                  <a:lnTo>
                    <a:pt x="173" y="35"/>
                  </a:lnTo>
                  <a:lnTo>
                    <a:pt x="160" y="166"/>
                  </a:lnTo>
                  <a:lnTo>
                    <a:pt x="27" y="185"/>
                  </a:lnTo>
                  <a:lnTo>
                    <a:pt x="32" y="143"/>
                  </a:lnTo>
                  <a:lnTo>
                    <a:pt x="0" y="12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5" name="Freeform 469">
              <a:extLst>
                <a:ext uri="{FF2B5EF4-FFF2-40B4-BE49-F238E27FC236}">
                  <a16:creationId xmlns:a16="http://schemas.microsoft.com/office/drawing/2014/main" id="{4706A53D-291B-4910-90D9-CE002CB95064}"/>
                </a:ext>
              </a:extLst>
            </p:cNvPr>
            <p:cNvSpPr>
              <a:spLocks noChangeAspect="1"/>
            </p:cNvSpPr>
            <p:nvPr/>
          </p:nvSpPr>
          <p:spPr bwMode="auto">
            <a:xfrm>
              <a:off x="4641880" y="4372053"/>
              <a:ext cx="161926" cy="219076"/>
            </a:xfrm>
            <a:custGeom>
              <a:avLst/>
              <a:gdLst>
                <a:gd name="T0" fmla="*/ 0 w 233"/>
                <a:gd name="T1" fmla="*/ 47370 h 270"/>
                <a:gd name="T2" fmla="*/ 20826 w 233"/>
                <a:gd name="T3" fmla="*/ 47370 h 270"/>
                <a:gd name="T4" fmla="*/ 0 w 233"/>
                <a:gd name="T5" fmla="*/ 47370 h 270"/>
                <a:gd name="T6" fmla="*/ 20826 w 233"/>
                <a:gd name="T7" fmla="*/ 94798 h 270"/>
                <a:gd name="T8" fmla="*/ 20826 w 233"/>
                <a:gd name="T9" fmla="*/ 94798 h 270"/>
                <a:gd name="T10" fmla="*/ 83305 w 233"/>
                <a:gd name="T11" fmla="*/ 189539 h 270"/>
                <a:gd name="T12" fmla="*/ 104131 w 233"/>
                <a:gd name="T13" fmla="*/ 94798 h 270"/>
                <a:gd name="T14" fmla="*/ 104131 w 233"/>
                <a:gd name="T15" fmla="*/ 94798 h 270"/>
                <a:gd name="T16" fmla="*/ 104131 w 233"/>
                <a:gd name="T17" fmla="*/ 47370 h 270"/>
                <a:gd name="T18" fmla="*/ 124957 w 233"/>
                <a:gd name="T19" fmla="*/ 47370 h 270"/>
                <a:gd name="T20" fmla="*/ 62478 w 233"/>
                <a:gd name="T21" fmla="*/ 47370 h 270"/>
                <a:gd name="T22" fmla="*/ 41652 w 233"/>
                <a:gd name="T23" fmla="*/ 0 h 270"/>
                <a:gd name="T24" fmla="*/ 0 w 233"/>
                <a:gd name="T25" fmla="*/ 47370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3"/>
                <a:gd name="T40" fmla="*/ 0 h 270"/>
                <a:gd name="T41" fmla="*/ 233 w 233"/>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3" h="270">
                  <a:moveTo>
                    <a:pt x="0" y="17"/>
                  </a:moveTo>
                  <a:lnTo>
                    <a:pt x="32" y="73"/>
                  </a:lnTo>
                  <a:lnTo>
                    <a:pt x="0" y="127"/>
                  </a:lnTo>
                  <a:lnTo>
                    <a:pt x="25" y="141"/>
                  </a:lnTo>
                  <a:lnTo>
                    <a:pt x="8" y="161"/>
                  </a:lnTo>
                  <a:lnTo>
                    <a:pt x="158" y="270"/>
                  </a:lnTo>
                  <a:lnTo>
                    <a:pt x="222" y="182"/>
                  </a:lnTo>
                  <a:lnTo>
                    <a:pt x="208" y="158"/>
                  </a:lnTo>
                  <a:lnTo>
                    <a:pt x="208" y="51"/>
                  </a:lnTo>
                  <a:lnTo>
                    <a:pt x="233" y="20"/>
                  </a:lnTo>
                  <a:lnTo>
                    <a:pt x="148" y="32"/>
                  </a:lnTo>
                  <a:lnTo>
                    <a:pt x="55" y="0"/>
                  </a:lnTo>
                  <a:lnTo>
                    <a:pt x="0" y="1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6" name="Freeform 472">
              <a:extLst>
                <a:ext uri="{FF2B5EF4-FFF2-40B4-BE49-F238E27FC236}">
                  <a16:creationId xmlns:a16="http://schemas.microsoft.com/office/drawing/2014/main" id="{A5E4B6C2-EF13-43FE-8C74-C42DE72405CD}"/>
                </a:ext>
              </a:extLst>
            </p:cNvPr>
            <p:cNvSpPr>
              <a:spLocks noChangeAspect="1"/>
            </p:cNvSpPr>
            <p:nvPr/>
          </p:nvSpPr>
          <p:spPr bwMode="auto">
            <a:xfrm>
              <a:off x="3711599" y="4281565"/>
              <a:ext cx="80964" cy="96838"/>
            </a:xfrm>
            <a:custGeom>
              <a:avLst/>
              <a:gdLst>
                <a:gd name="T0" fmla="*/ 0 w 117"/>
                <a:gd name="T1" fmla="*/ 49572 h 118"/>
                <a:gd name="T2" fmla="*/ 20304 w 117"/>
                <a:gd name="T3" fmla="*/ 0 h 118"/>
                <a:gd name="T4" fmla="*/ 40607 w 117"/>
                <a:gd name="T5" fmla="*/ 49572 h 118"/>
                <a:gd name="T6" fmla="*/ 40607 w 117"/>
                <a:gd name="T7" fmla="*/ 49572 h 118"/>
                <a:gd name="T8" fmla="*/ 40607 w 117"/>
                <a:gd name="T9" fmla="*/ 49572 h 118"/>
                <a:gd name="T10" fmla="*/ 40607 w 117"/>
                <a:gd name="T11" fmla="*/ 49572 h 118"/>
                <a:gd name="T12" fmla="*/ 60911 w 117"/>
                <a:gd name="T13" fmla="*/ 99204 h 118"/>
                <a:gd name="T14" fmla="*/ 60911 w 117"/>
                <a:gd name="T15" fmla="*/ 99204 h 118"/>
                <a:gd name="T16" fmla="*/ 0 w 117"/>
                <a:gd name="T17" fmla="*/ 49572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118"/>
                <a:gd name="T29" fmla="*/ 117 w 117"/>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118">
                  <a:moveTo>
                    <a:pt x="0" y="43"/>
                  </a:moveTo>
                  <a:lnTo>
                    <a:pt x="37" y="0"/>
                  </a:lnTo>
                  <a:lnTo>
                    <a:pt x="54" y="1"/>
                  </a:lnTo>
                  <a:lnTo>
                    <a:pt x="56" y="32"/>
                  </a:lnTo>
                  <a:lnTo>
                    <a:pt x="87" y="28"/>
                  </a:lnTo>
                  <a:lnTo>
                    <a:pt x="85" y="56"/>
                  </a:lnTo>
                  <a:lnTo>
                    <a:pt x="117" y="76"/>
                  </a:lnTo>
                  <a:lnTo>
                    <a:pt x="112" y="118"/>
                  </a:lnTo>
                  <a:lnTo>
                    <a:pt x="0" y="4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7" name="Freeform 474">
              <a:extLst>
                <a:ext uri="{FF2B5EF4-FFF2-40B4-BE49-F238E27FC236}">
                  <a16:creationId xmlns:a16="http://schemas.microsoft.com/office/drawing/2014/main" id="{2E9E971F-77E6-4077-9432-DA4EF539494A}"/>
                </a:ext>
              </a:extLst>
            </p:cNvPr>
            <p:cNvSpPr>
              <a:spLocks noChangeAspect="1"/>
            </p:cNvSpPr>
            <p:nvPr/>
          </p:nvSpPr>
          <p:spPr bwMode="auto">
            <a:xfrm>
              <a:off x="4827619" y="4768930"/>
              <a:ext cx="142876" cy="327027"/>
            </a:xfrm>
            <a:custGeom>
              <a:avLst/>
              <a:gdLst>
                <a:gd name="T0" fmla="*/ 0 w 207"/>
                <a:gd name="T1" fmla="*/ 230083 h 406"/>
                <a:gd name="T2" fmla="*/ 19933 w 207"/>
                <a:gd name="T3" fmla="*/ 276144 h 406"/>
                <a:gd name="T4" fmla="*/ 39840 w 207"/>
                <a:gd name="T5" fmla="*/ 276144 h 406"/>
                <a:gd name="T6" fmla="*/ 59774 w 207"/>
                <a:gd name="T7" fmla="*/ 276144 h 406"/>
                <a:gd name="T8" fmla="*/ 99641 w 207"/>
                <a:gd name="T9" fmla="*/ 92066 h 406"/>
                <a:gd name="T10" fmla="*/ 99641 w 207"/>
                <a:gd name="T11" fmla="*/ 92066 h 406"/>
                <a:gd name="T12" fmla="*/ 79707 w 207"/>
                <a:gd name="T13" fmla="*/ 0 h 406"/>
                <a:gd name="T14" fmla="*/ 59774 w 207"/>
                <a:gd name="T15" fmla="*/ 46005 h 406"/>
                <a:gd name="T16" fmla="*/ 59774 w 207"/>
                <a:gd name="T17" fmla="*/ 92066 h 406"/>
                <a:gd name="T18" fmla="*/ 39840 w 207"/>
                <a:gd name="T19" fmla="*/ 92066 h 406"/>
                <a:gd name="T20" fmla="*/ 19933 w 207"/>
                <a:gd name="T21" fmla="*/ 92066 h 406"/>
                <a:gd name="T22" fmla="*/ 19933 w 207"/>
                <a:gd name="T23" fmla="*/ 138072 h 406"/>
                <a:gd name="T24" fmla="*/ 19933 w 207"/>
                <a:gd name="T25" fmla="*/ 138072 h 406"/>
                <a:gd name="T26" fmla="*/ 0 w 207"/>
                <a:gd name="T27" fmla="*/ 230083 h 4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7"/>
                <a:gd name="T43" fmla="*/ 0 h 406"/>
                <a:gd name="T44" fmla="*/ 207 w 207"/>
                <a:gd name="T45" fmla="*/ 406 h 4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7" h="406">
                  <a:moveTo>
                    <a:pt x="0" y="290"/>
                  </a:moveTo>
                  <a:lnTo>
                    <a:pt x="19" y="374"/>
                  </a:lnTo>
                  <a:lnTo>
                    <a:pt x="57" y="406"/>
                  </a:lnTo>
                  <a:lnTo>
                    <a:pt x="120" y="374"/>
                  </a:lnTo>
                  <a:lnTo>
                    <a:pt x="194" y="95"/>
                  </a:lnTo>
                  <a:lnTo>
                    <a:pt x="207" y="105"/>
                  </a:lnTo>
                  <a:lnTo>
                    <a:pt x="176" y="0"/>
                  </a:lnTo>
                  <a:lnTo>
                    <a:pt x="139" y="43"/>
                  </a:lnTo>
                  <a:lnTo>
                    <a:pt x="139" y="74"/>
                  </a:lnTo>
                  <a:lnTo>
                    <a:pt x="94" y="108"/>
                  </a:lnTo>
                  <a:lnTo>
                    <a:pt x="36" y="122"/>
                  </a:lnTo>
                  <a:lnTo>
                    <a:pt x="20" y="157"/>
                  </a:lnTo>
                  <a:lnTo>
                    <a:pt x="36" y="229"/>
                  </a:lnTo>
                  <a:lnTo>
                    <a:pt x="0" y="290"/>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8" name="Freeform 475">
              <a:extLst>
                <a:ext uri="{FF2B5EF4-FFF2-40B4-BE49-F238E27FC236}">
                  <a16:creationId xmlns:a16="http://schemas.microsoft.com/office/drawing/2014/main" id="{68CF3E17-D848-4C09-B3EF-66C784A44FCD}"/>
                </a:ext>
              </a:extLst>
            </p:cNvPr>
            <p:cNvSpPr>
              <a:spLocks noChangeAspect="1"/>
            </p:cNvSpPr>
            <p:nvPr/>
          </p:nvSpPr>
          <p:spPr bwMode="auto">
            <a:xfrm>
              <a:off x="4616480" y="4703842"/>
              <a:ext cx="65088" cy="184151"/>
            </a:xfrm>
            <a:custGeom>
              <a:avLst/>
              <a:gdLst>
                <a:gd name="T0" fmla="*/ 0 w 94"/>
                <a:gd name="T1" fmla="*/ 45338 h 229"/>
                <a:gd name="T2" fmla="*/ 19866 w 94"/>
                <a:gd name="T3" fmla="*/ 90622 h 229"/>
                <a:gd name="T4" fmla="*/ 19866 w 94"/>
                <a:gd name="T5" fmla="*/ 90622 h 229"/>
                <a:gd name="T6" fmla="*/ 19866 w 94"/>
                <a:gd name="T7" fmla="*/ 135961 h 229"/>
                <a:gd name="T8" fmla="*/ 39705 w 94"/>
                <a:gd name="T9" fmla="*/ 135961 h 229"/>
                <a:gd name="T10" fmla="*/ 39705 w 94"/>
                <a:gd name="T11" fmla="*/ 90622 h 229"/>
                <a:gd name="T12" fmla="*/ 39705 w 94"/>
                <a:gd name="T13" fmla="*/ 45338 h 229"/>
                <a:gd name="T14" fmla="*/ 39705 w 94"/>
                <a:gd name="T15" fmla="*/ 90622 h 229"/>
                <a:gd name="T16" fmla="*/ 19866 w 94"/>
                <a:gd name="T17" fmla="*/ 90622 h 229"/>
                <a:gd name="T18" fmla="*/ 19866 w 94"/>
                <a:gd name="T19" fmla="*/ 45338 h 229"/>
                <a:gd name="T20" fmla="*/ 19866 w 94"/>
                <a:gd name="T21" fmla="*/ 0 h 229"/>
                <a:gd name="T22" fmla="*/ 19866 w 94"/>
                <a:gd name="T23" fmla="*/ 0 h 229"/>
                <a:gd name="T24" fmla="*/ 19866 w 94"/>
                <a:gd name="T25" fmla="*/ 0 h 229"/>
                <a:gd name="T26" fmla="*/ 0 w 94"/>
                <a:gd name="T27" fmla="*/ 45338 h 2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229"/>
                <a:gd name="T44" fmla="*/ 94 w 94"/>
                <a:gd name="T45" fmla="*/ 229 h 2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229">
                  <a:moveTo>
                    <a:pt x="0" y="123"/>
                  </a:moveTo>
                  <a:lnTo>
                    <a:pt x="11" y="137"/>
                  </a:lnTo>
                  <a:lnTo>
                    <a:pt x="50" y="151"/>
                  </a:lnTo>
                  <a:lnTo>
                    <a:pt x="45" y="193"/>
                  </a:lnTo>
                  <a:lnTo>
                    <a:pt x="75" y="229"/>
                  </a:lnTo>
                  <a:lnTo>
                    <a:pt x="94" y="164"/>
                  </a:lnTo>
                  <a:lnTo>
                    <a:pt x="64" y="120"/>
                  </a:lnTo>
                  <a:lnTo>
                    <a:pt x="74" y="144"/>
                  </a:lnTo>
                  <a:lnTo>
                    <a:pt x="55" y="142"/>
                  </a:lnTo>
                  <a:lnTo>
                    <a:pt x="36" y="83"/>
                  </a:lnTo>
                  <a:lnTo>
                    <a:pt x="34" y="5"/>
                  </a:lnTo>
                  <a:lnTo>
                    <a:pt x="7" y="0"/>
                  </a:lnTo>
                  <a:lnTo>
                    <a:pt x="28" y="36"/>
                  </a:lnTo>
                  <a:lnTo>
                    <a:pt x="0" y="12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9" name="Freeform 476">
              <a:extLst>
                <a:ext uri="{FF2B5EF4-FFF2-40B4-BE49-F238E27FC236}">
                  <a16:creationId xmlns:a16="http://schemas.microsoft.com/office/drawing/2014/main" id="{5FA14592-852B-4FCB-B6BC-70B2FB7F4B63}"/>
                </a:ext>
              </a:extLst>
            </p:cNvPr>
            <p:cNvSpPr>
              <a:spLocks noChangeAspect="1"/>
            </p:cNvSpPr>
            <p:nvPr/>
          </p:nvSpPr>
          <p:spPr bwMode="auto">
            <a:xfrm>
              <a:off x="3698898" y="3881512"/>
              <a:ext cx="331790" cy="358777"/>
            </a:xfrm>
            <a:custGeom>
              <a:avLst/>
              <a:gdLst>
                <a:gd name="T0" fmla="*/ 0 w 474"/>
                <a:gd name="T1" fmla="*/ 183967 h 445"/>
                <a:gd name="T2" fmla="*/ 21548 w 474"/>
                <a:gd name="T3" fmla="*/ 183967 h 445"/>
                <a:gd name="T4" fmla="*/ 21548 w 474"/>
                <a:gd name="T5" fmla="*/ 183967 h 445"/>
                <a:gd name="T6" fmla="*/ 107737 w 474"/>
                <a:gd name="T7" fmla="*/ 183967 h 445"/>
                <a:gd name="T8" fmla="*/ 86190 w 474"/>
                <a:gd name="T9" fmla="*/ 0 h 445"/>
                <a:gd name="T10" fmla="*/ 107737 w 474"/>
                <a:gd name="T11" fmla="*/ 0 h 445"/>
                <a:gd name="T12" fmla="*/ 237051 w 474"/>
                <a:gd name="T13" fmla="*/ 91984 h 445"/>
                <a:gd name="T14" fmla="*/ 237051 w 474"/>
                <a:gd name="T15" fmla="*/ 91984 h 445"/>
                <a:gd name="T16" fmla="*/ 258598 w 474"/>
                <a:gd name="T17" fmla="*/ 91984 h 445"/>
                <a:gd name="T18" fmla="*/ 258598 w 474"/>
                <a:gd name="T19" fmla="*/ 183967 h 445"/>
                <a:gd name="T20" fmla="*/ 258598 w 474"/>
                <a:gd name="T21" fmla="*/ 183967 h 445"/>
                <a:gd name="T22" fmla="*/ 193927 w 474"/>
                <a:gd name="T23" fmla="*/ 183967 h 445"/>
                <a:gd name="T24" fmla="*/ 129285 w 474"/>
                <a:gd name="T25" fmla="*/ 229931 h 445"/>
                <a:gd name="T26" fmla="*/ 107737 w 474"/>
                <a:gd name="T27" fmla="*/ 275951 h 445"/>
                <a:gd name="T28" fmla="*/ 86190 w 474"/>
                <a:gd name="T29" fmla="*/ 275951 h 445"/>
                <a:gd name="T30" fmla="*/ 64642 w 474"/>
                <a:gd name="T31" fmla="*/ 275951 h 445"/>
                <a:gd name="T32" fmla="*/ 43095 w 474"/>
                <a:gd name="T33" fmla="*/ 229931 h 445"/>
                <a:gd name="T34" fmla="*/ 21548 w 474"/>
                <a:gd name="T35" fmla="*/ 275951 h 445"/>
                <a:gd name="T36" fmla="*/ 21548 w 474"/>
                <a:gd name="T37" fmla="*/ 229931 h 445"/>
                <a:gd name="T38" fmla="*/ 0 w 474"/>
                <a:gd name="T39" fmla="*/ 183967 h 4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4"/>
                <a:gd name="T61" fmla="*/ 0 h 445"/>
                <a:gd name="T62" fmla="*/ 474 w 474"/>
                <a:gd name="T63" fmla="*/ 445 h 4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4" h="445">
                  <a:moveTo>
                    <a:pt x="0" y="307"/>
                  </a:moveTo>
                  <a:lnTo>
                    <a:pt x="20" y="278"/>
                  </a:lnTo>
                  <a:lnTo>
                    <a:pt x="43" y="298"/>
                  </a:lnTo>
                  <a:lnTo>
                    <a:pt x="191" y="288"/>
                  </a:lnTo>
                  <a:lnTo>
                    <a:pt x="160" y="0"/>
                  </a:lnTo>
                  <a:lnTo>
                    <a:pt x="211" y="0"/>
                  </a:lnTo>
                  <a:lnTo>
                    <a:pt x="447" y="156"/>
                  </a:lnTo>
                  <a:lnTo>
                    <a:pt x="450" y="182"/>
                  </a:lnTo>
                  <a:lnTo>
                    <a:pt x="473" y="180"/>
                  </a:lnTo>
                  <a:lnTo>
                    <a:pt x="474" y="271"/>
                  </a:lnTo>
                  <a:lnTo>
                    <a:pt x="456" y="290"/>
                  </a:lnTo>
                  <a:lnTo>
                    <a:pt x="358" y="303"/>
                  </a:lnTo>
                  <a:lnTo>
                    <a:pt x="238" y="356"/>
                  </a:lnTo>
                  <a:lnTo>
                    <a:pt x="201" y="440"/>
                  </a:lnTo>
                  <a:lnTo>
                    <a:pt x="170" y="429"/>
                  </a:lnTo>
                  <a:lnTo>
                    <a:pt x="120" y="445"/>
                  </a:lnTo>
                  <a:lnTo>
                    <a:pt x="89" y="374"/>
                  </a:lnTo>
                  <a:lnTo>
                    <a:pt x="41" y="391"/>
                  </a:lnTo>
                  <a:lnTo>
                    <a:pt x="21" y="377"/>
                  </a:lnTo>
                  <a:lnTo>
                    <a:pt x="0" y="30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0" name="Freeform 477">
              <a:extLst>
                <a:ext uri="{FF2B5EF4-FFF2-40B4-BE49-F238E27FC236}">
                  <a16:creationId xmlns:a16="http://schemas.microsoft.com/office/drawing/2014/main" id="{7ECDF956-2E3C-4679-B316-DB4277DF7646}"/>
                </a:ext>
              </a:extLst>
            </p:cNvPr>
            <p:cNvSpPr>
              <a:spLocks noChangeAspect="1"/>
            </p:cNvSpPr>
            <p:nvPr/>
          </p:nvSpPr>
          <p:spPr bwMode="auto">
            <a:xfrm>
              <a:off x="3600473" y="3825950"/>
              <a:ext cx="244477" cy="304801"/>
            </a:xfrm>
            <a:custGeom>
              <a:avLst/>
              <a:gdLst>
                <a:gd name="T0" fmla="*/ 0 w 354"/>
                <a:gd name="T1" fmla="*/ 140911 h 377"/>
                <a:gd name="T2" fmla="*/ 20210 w 354"/>
                <a:gd name="T3" fmla="*/ 187843 h 377"/>
                <a:gd name="T4" fmla="*/ 20210 w 354"/>
                <a:gd name="T5" fmla="*/ 234832 h 377"/>
                <a:gd name="T6" fmla="*/ 20210 w 354"/>
                <a:gd name="T7" fmla="*/ 281765 h 377"/>
                <a:gd name="T8" fmla="*/ 40447 w 354"/>
                <a:gd name="T9" fmla="*/ 281765 h 377"/>
                <a:gd name="T10" fmla="*/ 60656 w 354"/>
                <a:gd name="T11" fmla="*/ 281765 h 377"/>
                <a:gd name="T12" fmla="*/ 80867 w 354"/>
                <a:gd name="T13" fmla="*/ 281765 h 377"/>
                <a:gd name="T14" fmla="*/ 101103 w 354"/>
                <a:gd name="T15" fmla="*/ 281765 h 377"/>
                <a:gd name="T16" fmla="*/ 161760 w 354"/>
                <a:gd name="T17" fmla="*/ 281765 h 377"/>
                <a:gd name="T18" fmla="*/ 141550 w 354"/>
                <a:gd name="T19" fmla="*/ 93922 h 377"/>
                <a:gd name="T20" fmla="*/ 181970 w 354"/>
                <a:gd name="T21" fmla="*/ 93922 h 377"/>
                <a:gd name="T22" fmla="*/ 121313 w 354"/>
                <a:gd name="T23" fmla="*/ 0 h 377"/>
                <a:gd name="T24" fmla="*/ 121313 w 354"/>
                <a:gd name="T25" fmla="*/ 46989 h 377"/>
                <a:gd name="T26" fmla="*/ 60656 w 354"/>
                <a:gd name="T27" fmla="*/ 46989 h 377"/>
                <a:gd name="T28" fmla="*/ 60656 w 354"/>
                <a:gd name="T29" fmla="*/ 93922 h 377"/>
                <a:gd name="T30" fmla="*/ 60656 w 354"/>
                <a:gd name="T31" fmla="*/ 93922 h 377"/>
                <a:gd name="T32" fmla="*/ 60656 w 354"/>
                <a:gd name="T33" fmla="*/ 140911 h 377"/>
                <a:gd name="T34" fmla="*/ 0 w 354"/>
                <a:gd name="T35" fmla="*/ 140911 h 3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4"/>
                <a:gd name="T55" fmla="*/ 0 h 377"/>
                <a:gd name="T56" fmla="*/ 354 w 354"/>
                <a:gd name="T57" fmla="*/ 377 h 3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4" h="377">
                  <a:moveTo>
                    <a:pt x="0" y="191"/>
                  </a:moveTo>
                  <a:lnTo>
                    <a:pt x="21" y="211"/>
                  </a:lnTo>
                  <a:lnTo>
                    <a:pt x="26" y="269"/>
                  </a:lnTo>
                  <a:lnTo>
                    <a:pt x="9" y="339"/>
                  </a:lnTo>
                  <a:lnTo>
                    <a:pt x="75" y="324"/>
                  </a:lnTo>
                  <a:lnTo>
                    <a:pt x="143" y="377"/>
                  </a:lnTo>
                  <a:lnTo>
                    <a:pt x="163" y="348"/>
                  </a:lnTo>
                  <a:lnTo>
                    <a:pt x="186" y="368"/>
                  </a:lnTo>
                  <a:lnTo>
                    <a:pt x="334" y="358"/>
                  </a:lnTo>
                  <a:lnTo>
                    <a:pt x="303" y="70"/>
                  </a:lnTo>
                  <a:lnTo>
                    <a:pt x="354" y="70"/>
                  </a:lnTo>
                  <a:lnTo>
                    <a:pt x="246" y="0"/>
                  </a:lnTo>
                  <a:lnTo>
                    <a:pt x="244" y="38"/>
                  </a:lnTo>
                  <a:lnTo>
                    <a:pt x="149" y="35"/>
                  </a:lnTo>
                  <a:lnTo>
                    <a:pt x="147" y="114"/>
                  </a:lnTo>
                  <a:lnTo>
                    <a:pt x="115" y="128"/>
                  </a:lnTo>
                  <a:lnTo>
                    <a:pt x="118" y="178"/>
                  </a:lnTo>
                  <a:lnTo>
                    <a:pt x="0" y="191"/>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1" name="Freeform 479">
              <a:extLst>
                <a:ext uri="{FF2B5EF4-FFF2-40B4-BE49-F238E27FC236}">
                  <a16:creationId xmlns:a16="http://schemas.microsoft.com/office/drawing/2014/main" id="{580234A5-C3EB-420D-B795-A2685B50F2A7}"/>
                </a:ext>
              </a:extLst>
            </p:cNvPr>
            <p:cNvSpPr>
              <a:spLocks noChangeAspect="1"/>
            </p:cNvSpPr>
            <p:nvPr/>
          </p:nvSpPr>
          <p:spPr bwMode="auto">
            <a:xfrm>
              <a:off x="4559329" y="4727655"/>
              <a:ext cx="219077" cy="395289"/>
            </a:xfrm>
            <a:custGeom>
              <a:avLst/>
              <a:gdLst>
                <a:gd name="T0" fmla="*/ 0 w 310"/>
                <a:gd name="T1" fmla="*/ 140623 h 489"/>
                <a:gd name="T2" fmla="*/ 22629 w 310"/>
                <a:gd name="T3" fmla="*/ 140623 h 489"/>
                <a:gd name="T4" fmla="*/ 45257 w 310"/>
                <a:gd name="T5" fmla="*/ 140623 h 489"/>
                <a:gd name="T6" fmla="*/ 45257 w 310"/>
                <a:gd name="T7" fmla="*/ 187498 h 489"/>
                <a:gd name="T8" fmla="*/ 45257 w 310"/>
                <a:gd name="T9" fmla="*/ 234372 h 489"/>
                <a:gd name="T10" fmla="*/ 22629 w 310"/>
                <a:gd name="T11" fmla="*/ 281246 h 489"/>
                <a:gd name="T12" fmla="*/ 45257 w 310"/>
                <a:gd name="T13" fmla="*/ 374995 h 489"/>
                <a:gd name="T14" fmla="*/ 45257 w 310"/>
                <a:gd name="T15" fmla="*/ 374995 h 489"/>
                <a:gd name="T16" fmla="*/ 45257 w 310"/>
                <a:gd name="T17" fmla="*/ 374995 h 489"/>
                <a:gd name="T18" fmla="*/ 45257 w 310"/>
                <a:gd name="T19" fmla="*/ 374995 h 489"/>
                <a:gd name="T20" fmla="*/ 90544 w 310"/>
                <a:gd name="T21" fmla="*/ 328120 h 489"/>
                <a:gd name="T22" fmla="*/ 90544 w 310"/>
                <a:gd name="T23" fmla="*/ 234372 h 489"/>
                <a:gd name="T24" fmla="*/ 181059 w 310"/>
                <a:gd name="T25" fmla="*/ 140623 h 489"/>
                <a:gd name="T26" fmla="*/ 181059 w 310"/>
                <a:gd name="T27" fmla="*/ 0 h 489"/>
                <a:gd name="T28" fmla="*/ 158430 w 310"/>
                <a:gd name="T29" fmla="*/ 46875 h 489"/>
                <a:gd name="T30" fmla="*/ 90544 w 310"/>
                <a:gd name="T31" fmla="*/ 46875 h 489"/>
                <a:gd name="T32" fmla="*/ 90544 w 310"/>
                <a:gd name="T33" fmla="*/ 93749 h 489"/>
                <a:gd name="T34" fmla="*/ 90544 w 310"/>
                <a:gd name="T35" fmla="*/ 140623 h 489"/>
                <a:gd name="T36" fmla="*/ 90544 w 310"/>
                <a:gd name="T37" fmla="*/ 187498 h 489"/>
                <a:gd name="T38" fmla="*/ 67916 w 310"/>
                <a:gd name="T39" fmla="*/ 140623 h 489"/>
                <a:gd name="T40" fmla="*/ 67916 w 310"/>
                <a:gd name="T41" fmla="*/ 93749 h 489"/>
                <a:gd name="T42" fmla="*/ 45257 w 310"/>
                <a:gd name="T43" fmla="*/ 93749 h 489"/>
                <a:gd name="T44" fmla="*/ 0 w 310"/>
                <a:gd name="T45" fmla="*/ 140623 h 4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0"/>
                <a:gd name="T70" fmla="*/ 0 h 489"/>
                <a:gd name="T71" fmla="*/ 310 w 310"/>
                <a:gd name="T72" fmla="*/ 489 h 48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0" h="489">
                  <a:moveTo>
                    <a:pt x="0" y="136"/>
                  </a:moveTo>
                  <a:lnTo>
                    <a:pt x="7" y="151"/>
                  </a:lnTo>
                  <a:lnTo>
                    <a:pt x="81" y="174"/>
                  </a:lnTo>
                  <a:lnTo>
                    <a:pt x="89" y="205"/>
                  </a:lnTo>
                  <a:lnTo>
                    <a:pt x="85" y="283"/>
                  </a:lnTo>
                  <a:lnTo>
                    <a:pt x="47" y="363"/>
                  </a:lnTo>
                  <a:lnTo>
                    <a:pt x="57" y="458"/>
                  </a:lnTo>
                  <a:lnTo>
                    <a:pt x="61" y="489"/>
                  </a:lnTo>
                  <a:lnTo>
                    <a:pt x="84" y="489"/>
                  </a:lnTo>
                  <a:lnTo>
                    <a:pt x="84" y="455"/>
                  </a:lnTo>
                  <a:lnTo>
                    <a:pt x="159" y="411"/>
                  </a:lnTo>
                  <a:lnTo>
                    <a:pt x="137" y="283"/>
                  </a:lnTo>
                  <a:lnTo>
                    <a:pt x="307" y="150"/>
                  </a:lnTo>
                  <a:lnTo>
                    <a:pt x="310" y="0"/>
                  </a:lnTo>
                  <a:lnTo>
                    <a:pt x="266" y="25"/>
                  </a:lnTo>
                  <a:lnTo>
                    <a:pt x="149" y="34"/>
                  </a:lnTo>
                  <a:lnTo>
                    <a:pt x="146" y="89"/>
                  </a:lnTo>
                  <a:lnTo>
                    <a:pt x="176" y="133"/>
                  </a:lnTo>
                  <a:lnTo>
                    <a:pt x="157" y="198"/>
                  </a:lnTo>
                  <a:lnTo>
                    <a:pt x="127" y="162"/>
                  </a:lnTo>
                  <a:lnTo>
                    <a:pt x="132" y="120"/>
                  </a:lnTo>
                  <a:lnTo>
                    <a:pt x="93" y="106"/>
                  </a:lnTo>
                  <a:lnTo>
                    <a:pt x="0" y="136"/>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2" name="Freeform 480">
              <a:extLst>
                <a:ext uri="{FF2B5EF4-FFF2-40B4-BE49-F238E27FC236}">
                  <a16:creationId xmlns:a16="http://schemas.microsoft.com/office/drawing/2014/main" id="{7B4B2CBF-0A9F-49A6-A9CC-04DA806D1ED8}"/>
                </a:ext>
              </a:extLst>
            </p:cNvPr>
            <p:cNvSpPr>
              <a:spLocks noChangeAspect="1"/>
            </p:cNvSpPr>
            <p:nvPr/>
          </p:nvSpPr>
          <p:spPr bwMode="auto">
            <a:xfrm>
              <a:off x="3949726" y="3918025"/>
              <a:ext cx="325440" cy="287338"/>
            </a:xfrm>
            <a:custGeom>
              <a:avLst/>
              <a:gdLst>
                <a:gd name="T0" fmla="*/ 0 w 467"/>
                <a:gd name="T1" fmla="*/ 182510 h 357"/>
                <a:gd name="T2" fmla="*/ 21291 w 467"/>
                <a:gd name="T3" fmla="*/ 182510 h 357"/>
                <a:gd name="T4" fmla="*/ 42609 w 467"/>
                <a:gd name="T5" fmla="*/ 228137 h 357"/>
                <a:gd name="T6" fmla="*/ 42609 w 467"/>
                <a:gd name="T7" fmla="*/ 228137 h 357"/>
                <a:gd name="T8" fmla="*/ 63899 w 467"/>
                <a:gd name="T9" fmla="*/ 228137 h 357"/>
                <a:gd name="T10" fmla="*/ 85218 w 467"/>
                <a:gd name="T11" fmla="*/ 182510 h 357"/>
                <a:gd name="T12" fmla="*/ 149117 w 467"/>
                <a:gd name="T13" fmla="*/ 228137 h 357"/>
                <a:gd name="T14" fmla="*/ 213017 w 467"/>
                <a:gd name="T15" fmla="*/ 182510 h 357"/>
                <a:gd name="T16" fmla="*/ 213017 w 467"/>
                <a:gd name="T17" fmla="*/ 182510 h 357"/>
                <a:gd name="T18" fmla="*/ 234335 w 467"/>
                <a:gd name="T19" fmla="*/ 136882 h 357"/>
                <a:gd name="T20" fmla="*/ 255625 w 467"/>
                <a:gd name="T21" fmla="*/ 45628 h 357"/>
                <a:gd name="T22" fmla="*/ 234335 w 467"/>
                <a:gd name="T23" fmla="*/ 0 h 357"/>
                <a:gd name="T24" fmla="*/ 234335 w 467"/>
                <a:gd name="T25" fmla="*/ 0 h 357"/>
                <a:gd name="T26" fmla="*/ 191726 w 467"/>
                <a:gd name="T27" fmla="*/ 0 h 357"/>
                <a:gd name="T28" fmla="*/ 85218 w 467"/>
                <a:gd name="T29" fmla="*/ 45628 h 357"/>
                <a:gd name="T30" fmla="*/ 63899 w 467"/>
                <a:gd name="T31" fmla="*/ 91255 h 357"/>
                <a:gd name="T32" fmla="*/ 63899 w 467"/>
                <a:gd name="T33" fmla="*/ 136882 h 357"/>
                <a:gd name="T34" fmla="*/ 63899 w 467"/>
                <a:gd name="T35" fmla="*/ 136882 h 357"/>
                <a:gd name="T36" fmla="*/ 0 w 467"/>
                <a:gd name="T37" fmla="*/ 182510 h 3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7"/>
                <a:gd name="T58" fmla="*/ 0 h 357"/>
                <a:gd name="T59" fmla="*/ 467 w 467"/>
                <a:gd name="T60" fmla="*/ 357 h 3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7" h="357">
                  <a:moveTo>
                    <a:pt x="0" y="259"/>
                  </a:moveTo>
                  <a:lnTo>
                    <a:pt x="7" y="287"/>
                  </a:lnTo>
                  <a:lnTo>
                    <a:pt x="64" y="348"/>
                  </a:lnTo>
                  <a:lnTo>
                    <a:pt x="78" y="336"/>
                  </a:lnTo>
                  <a:lnTo>
                    <a:pt x="101" y="357"/>
                  </a:lnTo>
                  <a:lnTo>
                    <a:pt x="138" y="295"/>
                  </a:lnTo>
                  <a:lnTo>
                    <a:pt x="269" y="326"/>
                  </a:lnTo>
                  <a:lnTo>
                    <a:pt x="385" y="293"/>
                  </a:lnTo>
                  <a:lnTo>
                    <a:pt x="387" y="278"/>
                  </a:lnTo>
                  <a:lnTo>
                    <a:pt x="449" y="200"/>
                  </a:lnTo>
                  <a:lnTo>
                    <a:pt x="467" y="97"/>
                  </a:lnTo>
                  <a:lnTo>
                    <a:pt x="436" y="63"/>
                  </a:lnTo>
                  <a:lnTo>
                    <a:pt x="436" y="14"/>
                  </a:lnTo>
                  <a:lnTo>
                    <a:pt x="339" y="0"/>
                  </a:lnTo>
                  <a:lnTo>
                    <a:pt x="160" y="123"/>
                  </a:lnTo>
                  <a:lnTo>
                    <a:pt x="115" y="136"/>
                  </a:lnTo>
                  <a:lnTo>
                    <a:pt x="116" y="227"/>
                  </a:lnTo>
                  <a:lnTo>
                    <a:pt x="98" y="246"/>
                  </a:lnTo>
                  <a:lnTo>
                    <a:pt x="0" y="259"/>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3" name="Freeform 481">
              <a:extLst>
                <a:ext uri="{FF2B5EF4-FFF2-40B4-BE49-F238E27FC236}">
                  <a16:creationId xmlns:a16="http://schemas.microsoft.com/office/drawing/2014/main" id="{4C969F01-8979-405D-9A6A-8E7F8FAC9D3C}"/>
                </a:ext>
              </a:extLst>
            </p:cNvPr>
            <p:cNvSpPr>
              <a:spLocks noChangeAspect="1"/>
            </p:cNvSpPr>
            <p:nvPr/>
          </p:nvSpPr>
          <p:spPr bwMode="auto">
            <a:xfrm>
              <a:off x="4003700" y="4156152"/>
              <a:ext cx="238127" cy="227014"/>
            </a:xfrm>
            <a:custGeom>
              <a:avLst/>
              <a:gdLst>
                <a:gd name="T0" fmla="*/ 0 w 341"/>
                <a:gd name="T1" fmla="*/ 134845 h 283"/>
                <a:gd name="T2" fmla="*/ 21615 w 341"/>
                <a:gd name="T3" fmla="*/ 44930 h 283"/>
                <a:gd name="T4" fmla="*/ 43200 w 341"/>
                <a:gd name="T5" fmla="*/ 0 h 283"/>
                <a:gd name="T6" fmla="*/ 108015 w 341"/>
                <a:gd name="T7" fmla="*/ 0 h 283"/>
                <a:gd name="T8" fmla="*/ 172829 w 341"/>
                <a:gd name="T9" fmla="*/ 0 h 283"/>
                <a:gd name="T10" fmla="*/ 194415 w 341"/>
                <a:gd name="T11" fmla="*/ 0 h 283"/>
                <a:gd name="T12" fmla="*/ 194415 w 341"/>
                <a:gd name="T13" fmla="*/ 44930 h 283"/>
                <a:gd name="T14" fmla="*/ 172829 w 341"/>
                <a:gd name="T15" fmla="*/ 44930 h 283"/>
                <a:gd name="T16" fmla="*/ 151215 w 341"/>
                <a:gd name="T17" fmla="*/ 134845 h 283"/>
                <a:gd name="T18" fmla="*/ 108015 w 341"/>
                <a:gd name="T19" fmla="*/ 134845 h 283"/>
                <a:gd name="T20" fmla="*/ 86400 w 341"/>
                <a:gd name="T21" fmla="*/ 179775 h 283"/>
                <a:gd name="T22" fmla="*/ 64815 w 341"/>
                <a:gd name="T23" fmla="*/ 179775 h 283"/>
                <a:gd name="T24" fmla="*/ 43200 w 341"/>
                <a:gd name="T25" fmla="*/ 134845 h 283"/>
                <a:gd name="T26" fmla="*/ 0 w 341"/>
                <a:gd name="T27" fmla="*/ 134845 h 2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1"/>
                <a:gd name="T43" fmla="*/ 0 h 283"/>
                <a:gd name="T44" fmla="*/ 341 w 341"/>
                <a:gd name="T45" fmla="*/ 283 h 2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1" h="283">
                  <a:moveTo>
                    <a:pt x="0" y="221"/>
                  </a:moveTo>
                  <a:lnTo>
                    <a:pt x="23" y="64"/>
                  </a:lnTo>
                  <a:lnTo>
                    <a:pt x="60" y="2"/>
                  </a:lnTo>
                  <a:lnTo>
                    <a:pt x="191" y="33"/>
                  </a:lnTo>
                  <a:lnTo>
                    <a:pt x="307" y="0"/>
                  </a:lnTo>
                  <a:lnTo>
                    <a:pt x="330" y="37"/>
                  </a:lnTo>
                  <a:lnTo>
                    <a:pt x="341" y="64"/>
                  </a:lnTo>
                  <a:lnTo>
                    <a:pt x="310" y="86"/>
                  </a:lnTo>
                  <a:lnTo>
                    <a:pt x="251" y="215"/>
                  </a:lnTo>
                  <a:lnTo>
                    <a:pt x="195" y="205"/>
                  </a:lnTo>
                  <a:lnTo>
                    <a:pt x="164" y="268"/>
                  </a:lnTo>
                  <a:lnTo>
                    <a:pt x="99" y="283"/>
                  </a:lnTo>
                  <a:lnTo>
                    <a:pt x="60" y="228"/>
                  </a:lnTo>
                  <a:lnTo>
                    <a:pt x="0" y="221"/>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4" name="Freeform 482">
              <a:extLst>
                <a:ext uri="{FF2B5EF4-FFF2-40B4-BE49-F238E27FC236}">
                  <a16:creationId xmlns:a16="http://schemas.microsoft.com/office/drawing/2014/main" id="{B5306D8F-6674-455A-84C7-17AFCB3DF458}"/>
                </a:ext>
              </a:extLst>
            </p:cNvPr>
            <p:cNvSpPr>
              <a:spLocks noChangeAspect="1"/>
            </p:cNvSpPr>
            <p:nvPr/>
          </p:nvSpPr>
          <p:spPr bwMode="auto">
            <a:xfrm>
              <a:off x="3603648" y="4183139"/>
              <a:ext cx="60326" cy="41275"/>
            </a:xfrm>
            <a:custGeom>
              <a:avLst/>
              <a:gdLst>
                <a:gd name="T0" fmla="*/ 0 w 88"/>
                <a:gd name="T1" fmla="*/ 43385 h 52"/>
                <a:gd name="T2" fmla="*/ 20072 w 88"/>
                <a:gd name="T3" fmla="*/ 43385 h 52"/>
                <a:gd name="T4" fmla="*/ 40118 w 88"/>
                <a:gd name="T5" fmla="*/ 43385 h 52"/>
                <a:gd name="T6" fmla="*/ 20072 w 88"/>
                <a:gd name="T7" fmla="*/ 43385 h 52"/>
                <a:gd name="T8" fmla="*/ 20072 w 88"/>
                <a:gd name="T9" fmla="*/ 43385 h 52"/>
                <a:gd name="T10" fmla="*/ 40118 w 88"/>
                <a:gd name="T11" fmla="*/ 43385 h 52"/>
                <a:gd name="T12" fmla="*/ 40118 w 88"/>
                <a:gd name="T13" fmla="*/ 0 h 52"/>
                <a:gd name="T14" fmla="*/ 0 w 88"/>
                <a:gd name="T15" fmla="*/ 43385 h 52"/>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52"/>
                <a:gd name="T26" fmla="*/ 88 w 88"/>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52">
                  <a:moveTo>
                    <a:pt x="0" y="6"/>
                  </a:moveTo>
                  <a:lnTo>
                    <a:pt x="25" y="30"/>
                  </a:lnTo>
                  <a:lnTo>
                    <a:pt x="55" y="21"/>
                  </a:lnTo>
                  <a:lnTo>
                    <a:pt x="37" y="30"/>
                  </a:lnTo>
                  <a:lnTo>
                    <a:pt x="51" y="52"/>
                  </a:lnTo>
                  <a:lnTo>
                    <a:pt x="86" y="30"/>
                  </a:lnTo>
                  <a:lnTo>
                    <a:pt x="88" y="0"/>
                  </a:lnTo>
                  <a:lnTo>
                    <a:pt x="0" y="6"/>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5" name="Freeform 484">
              <a:extLst>
                <a:ext uri="{FF2B5EF4-FFF2-40B4-BE49-F238E27FC236}">
                  <a16:creationId xmlns:a16="http://schemas.microsoft.com/office/drawing/2014/main" id="{C44F96DC-C93D-4FEB-A238-45C70D7A7CEF}"/>
                </a:ext>
              </a:extLst>
            </p:cNvPr>
            <p:cNvSpPr>
              <a:spLocks noChangeAspect="1"/>
            </p:cNvSpPr>
            <p:nvPr/>
          </p:nvSpPr>
          <p:spPr bwMode="auto">
            <a:xfrm>
              <a:off x="4543454" y="4505403"/>
              <a:ext cx="33339" cy="38100"/>
            </a:xfrm>
            <a:custGeom>
              <a:avLst/>
              <a:gdLst>
                <a:gd name="T0" fmla="*/ 0 w 48"/>
                <a:gd name="T1" fmla="*/ 0 h 49"/>
                <a:gd name="T2" fmla="*/ 20837 w 48"/>
                <a:gd name="T3" fmla="*/ 0 h 49"/>
                <a:gd name="T4" fmla="*/ 20837 w 48"/>
                <a:gd name="T5" fmla="*/ 0 h 49"/>
                <a:gd name="T6" fmla="*/ 20837 w 48"/>
                <a:gd name="T7" fmla="*/ 0 h 49"/>
                <a:gd name="T8" fmla="*/ 0 w 48"/>
                <a:gd name="T9" fmla="*/ 0 h 49"/>
                <a:gd name="T10" fmla="*/ 0 60000 65536"/>
                <a:gd name="T11" fmla="*/ 0 60000 65536"/>
                <a:gd name="T12" fmla="*/ 0 60000 65536"/>
                <a:gd name="T13" fmla="*/ 0 60000 65536"/>
                <a:gd name="T14" fmla="*/ 0 60000 65536"/>
                <a:gd name="T15" fmla="*/ 0 w 48"/>
                <a:gd name="T16" fmla="*/ 0 h 49"/>
                <a:gd name="T17" fmla="*/ 48 w 48"/>
                <a:gd name="T18" fmla="*/ 49 h 49"/>
              </a:gdLst>
              <a:ahLst/>
              <a:cxnLst>
                <a:cxn ang="T10">
                  <a:pos x="T0" y="T1"/>
                </a:cxn>
                <a:cxn ang="T11">
                  <a:pos x="T2" y="T3"/>
                </a:cxn>
                <a:cxn ang="T12">
                  <a:pos x="T4" y="T5"/>
                </a:cxn>
                <a:cxn ang="T13">
                  <a:pos x="T6" y="T7"/>
                </a:cxn>
                <a:cxn ang="T14">
                  <a:pos x="T8" y="T9"/>
                </a:cxn>
              </a:cxnLst>
              <a:rect l="T15" t="T16" r="T17" b="T18"/>
              <a:pathLst>
                <a:path w="48" h="49">
                  <a:moveTo>
                    <a:pt x="0" y="49"/>
                  </a:moveTo>
                  <a:lnTo>
                    <a:pt x="18" y="9"/>
                  </a:lnTo>
                  <a:lnTo>
                    <a:pt x="42" y="0"/>
                  </a:lnTo>
                  <a:lnTo>
                    <a:pt x="48" y="40"/>
                  </a:lnTo>
                  <a:lnTo>
                    <a:pt x="0" y="49"/>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6" name="Freeform 485">
              <a:extLst>
                <a:ext uri="{FF2B5EF4-FFF2-40B4-BE49-F238E27FC236}">
                  <a16:creationId xmlns:a16="http://schemas.microsoft.com/office/drawing/2014/main" id="{C66296A2-C716-4AFD-A6AD-AD2E463D4D7D}"/>
                </a:ext>
              </a:extLst>
            </p:cNvPr>
            <p:cNvSpPr>
              <a:spLocks noChangeAspect="1"/>
            </p:cNvSpPr>
            <p:nvPr/>
          </p:nvSpPr>
          <p:spPr bwMode="auto">
            <a:xfrm>
              <a:off x="3584599" y="4086302"/>
              <a:ext cx="130176" cy="98426"/>
            </a:xfrm>
            <a:custGeom>
              <a:avLst/>
              <a:gdLst>
                <a:gd name="T0" fmla="*/ 0 w 182"/>
                <a:gd name="T1" fmla="*/ 0 h 123"/>
                <a:gd name="T2" fmla="*/ 24121 w 182"/>
                <a:gd name="T3" fmla="*/ 44128 h 123"/>
                <a:gd name="T4" fmla="*/ 72361 w 182"/>
                <a:gd name="T5" fmla="*/ 44128 h 123"/>
                <a:gd name="T6" fmla="*/ 24121 w 182"/>
                <a:gd name="T7" fmla="*/ 44128 h 123"/>
                <a:gd name="T8" fmla="*/ 24121 w 182"/>
                <a:gd name="T9" fmla="*/ 44128 h 123"/>
                <a:gd name="T10" fmla="*/ 72361 w 182"/>
                <a:gd name="T11" fmla="*/ 44128 h 123"/>
                <a:gd name="T12" fmla="*/ 120633 w 182"/>
                <a:gd name="T13" fmla="*/ 44128 h 123"/>
                <a:gd name="T14" fmla="*/ 96513 w 182"/>
                <a:gd name="T15" fmla="*/ 0 h 123"/>
                <a:gd name="T16" fmla="*/ 48241 w 182"/>
                <a:gd name="T17" fmla="*/ 0 h 123"/>
                <a:gd name="T18" fmla="*/ 24121 w 182"/>
                <a:gd name="T19" fmla="*/ 0 h 123"/>
                <a:gd name="T20" fmla="*/ 0 w 182"/>
                <a:gd name="T21" fmla="*/ 0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2"/>
                <a:gd name="T34" fmla="*/ 0 h 123"/>
                <a:gd name="T35" fmla="*/ 182 w 182"/>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2" h="123">
                  <a:moveTo>
                    <a:pt x="0" y="53"/>
                  </a:moveTo>
                  <a:lnTo>
                    <a:pt x="27" y="90"/>
                  </a:lnTo>
                  <a:lnTo>
                    <a:pt x="110" y="94"/>
                  </a:lnTo>
                  <a:lnTo>
                    <a:pt x="24" y="106"/>
                  </a:lnTo>
                  <a:lnTo>
                    <a:pt x="24" y="123"/>
                  </a:lnTo>
                  <a:lnTo>
                    <a:pt x="112" y="117"/>
                  </a:lnTo>
                  <a:lnTo>
                    <a:pt x="182" y="123"/>
                  </a:lnTo>
                  <a:lnTo>
                    <a:pt x="161" y="53"/>
                  </a:lnTo>
                  <a:lnTo>
                    <a:pt x="93" y="0"/>
                  </a:lnTo>
                  <a:lnTo>
                    <a:pt x="27" y="15"/>
                  </a:lnTo>
                  <a:lnTo>
                    <a:pt x="0" y="5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7" name="Freeform 486">
              <a:extLst>
                <a:ext uri="{FF2B5EF4-FFF2-40B4-BE49-F238E27FC236}">
                  <a16:creationId xmlns:a16="http://schemas.microsoft.com/office/drawing/2014/main" id="{6D7836BE-0410-4EAD-8F4B-0E30F02F5BF8}"/>
                </a:ext>
              </a:extLst>
            </p:cNvPr>
            <p:cNvSpPr>
              <a:spLocks noChangeAspect="1"/>
            </p:cNvSpPr>
            <p:nvPr/>
          </p:nvSpPr>
          <p:spPr bwMode="auto">
            <a:xfrm>
              <a:off x="3675087" y="4246639"/>
              <a:ext cx="61914" cy="71438"/>
            </a:xfrm>
            <a:custGeom>
              <a:avLst/>
              <a:gdLst>
                <a:gd name="T0" fmla="*/ 0 w 92"/>
                <a:gd name="T1" fmla="*/ 50859 h 87"/>
                <a:gd name="T2" fmla="*/ 17772 w 92"/>
                <a:gd name="T3" fmla="*/ 50859 h 87"/>
                <a:gd name="T4" fmla="*/ 17772 w 92"/>
                <a:gd name="T5" fmla="*/ 101717 h 87"/>
                <a:gd name="T6" fmla="*/ 35521 w 92"/>
                <a:gd name="T7" fmla="*/ 50859 h 87"/>
                <a:gd name="T8" fmla="*/ 35521 w 92"/>
                <a:gd name="T9" fmla="*/ 0 h 87"/>
                <a:gd name="T10" fmla="*/ 0 w 92"/>
                <a:gd name="T11" fmla="*/ 50859 h 87"/>
                <a:gd name="T12" fmla="*/ 0 60000 65536"/>
                <a:gd name="T13" fmla="*/ 0 60000 65536"/>
                <a:gd name="T14" fmla="*/ 0 60000 65536"/>
                <a:gd name="T15" fmla="*/ 0 60000 65536"/>
                <a:gd name="T16" fmla="*/ 0 60000 65536"/>
                <a:gd name="T17" fmla="*/ 0 60000 65536"/>
                <a:gd name="T18" fmla="*/ 0 w 92"/>
                <a:gd name="T19" fmla="*/ 0 h 87"/>
                <a:gd name="T20" fmla="*/ 92 w 92"/>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92" h="87">
                  <a:moveTo>
                    <a:pt x="0" y="25"/>
                  </a:moveTo>
                  <a:lnTo>
                    <a:pt x="12" y="61"/>
                  </a:lnTo>
                  <a:lnTo>
                    <a:pt x="55" y="87"/>
                  </a:lnTo>
                  <a:lnTo>
                    <a:pt x="92" y="44"/>
                  </a:lnTo>
                  <a:lnTo>
                    <a:pt x="63" y="0"/>
                  </a:lnTo>
                  <a:lnTo>
                    <a:pt x="0" y="25"/>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8" name="Freeform 487">
              <a:extLst>
                <a:ext uri="{FF2B5EF4-FFF2-40B4-BE49-F238E27FC236}">
                  <a16:creationId xmlns:a16="http://schemas.microsoft.com/office/drawing/2014/main" id="{6DACE728-815D-4906-8972-53B93FF342FA}"/>
                </a:ext>
              </a:extLst>
            </p:cNvPr>
            <p:cNvSpPr>
              <a:spLocks noChangeAspect="1"/>
            </p:cNvSpPr>
            <p:nvPr/>
          </p:nvSpPr>
          <p:spPr bwMode="auto">
            <a:xfrm>
              <a:off x="4786344" y="4200602"/>
              <a:ext cx="207965" cy="322264"/>
            </a:xfrm>
            <a:custGeom>
              <a:avLst/>
              <a:gdLst>
                <a:gd name="T0" fmla="*/ 0 w 300"/>
                <a:gd name="T1" fmla="*/ 286238 h 397"/>
                <a:gd name="T2" fmla="*/ 0 w 300"/>
                <a:gd name="T3" fmla="*/ 238551 h 397"/>
                <a:gd name="T4" fmla="*/ 20825 w 300"/>
                <a:gd name="T5" fmla="*/ 190863 h 397"/>
                <a:gd name="T6" fmla="*/ 62448 w 300"/>
                <a:gd name="T7" fmla="*/ 190863 h 397"/>
                <a:gd name="T8" fmla="*/ 104070 w 300"/>
                <a:gd name="T9" fmla="*/ 95431 h 397"/>
                <a:gd name="T10" fmla="*/ 41623 w 300"/>
                <a:gd name="T11" fmla="*/ 95431 h 397"/>
                <a:gd name="T12" fmla="*/ 41623 w 300"/>
                <a:gd name="T13" fmla="*/ 47687 h 397"/>
                <a:gd name="T14" fmla="*/ 41623 w 300"/>
                <a:gd name="T15" fmla="*/ 47687 h 397"/>
                <a:gd name="T16" fmla="*/ 62448 w 300"/>
                <a:gd name="T17" fmla="*/ 47687 h 397"/>
                <a:gd name="T18" fmla="*/ 166518 w 300"/>
                <a:gd name="T19" fmla="*/ 0 h 397"/>
                <a:gd name="T20" fmla="*/ 166518 w 300"/>
                <a:gd name="T21" fmla="*/ 47687 h 397"/>
                <a:gd name="T22" fmla="*/ 104070 w 300"/>
                <a:gd name="T23" fmla="*/ 190863 h 397"/>
                <a:gd name="T24" fmla="*/ 20825 w 300"/>
                <a:gd name="T25" fmla="*/ 333982 h 397"/>
                <a:gd name="T26" fmla="*/ 0 w 300"/>
                <a:gd name="T27" fmla="*/ 286238 h 3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0"/>
                <a:gd name="T43" fmla="*/ 0 h 397"/>
                <a:gd name="T44" fmla="*/ 300 w 300"/>
                <a:gd name="T45" fmla="*/ 397 h 3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0" h="397">
                  <a:moveTo>
                    <a:pt x="0" y="373"/>
                  </a:moveTo>
                  <a:lnTo>
                    <a:pt x="0" y="266"/>
                  </a:lnTo>
                  <a:lnTo>
                    <a:pt x="25" y="235"/>
                  </a:lnTo>
                  <a:lnTo>
                    <a:pt x="116" y="201"/>
                  </a:lnTo>
                  <a:lnTo>
                    <a:pt x="205" y="114"/>
                  </a:lnTo>
                  <a:lnTo>
                    <a:pt x="90" y="85"/>
                  </a:lnTo>
                  <a:lnTo>
                    <a:pt x="53" y="32"/>
                  </a:lnTo>
                  <a:lnTo>
                    <a:pt x="66" y="15"/>
                  </a:lnTo>
                  <a:lnTo>
                    <a:pt x="113" y="46"/>
                  </a:lnTo>
                  <a:lnTo>
                    <a:pt x="286" y="0"/>
                  </a:lnTo>
                  <a:lnTo>
                    <a:pt x="300" y="46"/>
                  </a:lnTo>
                  <a:lnTo>
                    <a:pt x="195" y="232"/>
                  </a:lnTo>
                  <a:lnTo>
                    <a:pt x="14" y="397"/>
                  </a:lnTo>
                  <a:lnTo>
                    <a:pt x="0" y="37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9" name="Freeform 488">
              <a:extLst>
                <a:ext uri="{FF2B5EF4-FFF2-40B4-BE49-F238E27FC236}">
                  <a16:creationId xmlns:a16="http://schemas.microsoft.com/office/drawing/2014/main" id="{FD2643C0-C7B7-48BE-BE5C-5130B66E29BE}"/>
                </a:ext>
              </a:extLst>
            </p:cNvPr>
            <p:cNvSpPr>
              <a:spLocks noChangeAspect="1"/>
            </p:cNvSpPr>
            <p:nvPr/>
          </p:nvSpPr>
          <p:spPr bwMode="auto">
            <a:xfrm>
              <a:off x="4459318" y="4851481"/>
              <a:ext cx="160339" cy="171451"/>
            </a:xfrm>
            <a:custGeom>
              <a:avLst/>
              <a:gdLst>
                <a:gd name="T0" fmla="*/ 0 w 232"/>
                <a:gd name="T1" fmla="*/ 93560 h 212"/>
                <a:gd name="T2" fmla="*/ 20213 w 232"/>
                <a:gd name="T3" fmla="*/ 93560 h 212"/>
                <a:gd name="T4" fmla="*/ 60667 w 232"/>
                <a:gd name="T5" fmla="*/ 46752 h 212"/>
                <a:gd name="T6" fmla="*/ 60667 w 232"/>
                <a:gd name="T7" fmla="*/ 46752 h 212"/>
                <a:gd name="T8" fmla="*/ 80881 w 232"/>
                <a:gd name="T9" fmla="*/ 0 h 212"/>
                <a:gd name="T10" fmla="*/ 101121 w 232"/>
                <a:gd name="T11" fmla="*/ 46752 h 212"/>
                <a:gd name="T12" fmla="*/ 101121 w 232"/>
                <a:gd name="T13" fmla="*/ 46752 h 212"/>
                <a:gd name="T14" fmla="*/ 101121 w 232"/>
                <a:gd name="T15" fmla="*/ 140311 h 212"/>
                <a:gd name="T16" fmla="*/ 101121 w 232"/>
                <a:gd name="T17" fmla="*/ 140311 h 212"/>
                <a:gd name="T18" fmla="*/ 60667 w 232"/>
                <a:gd name="T19" fmla="*/ 140311 h 212"/>
                <a:gd name="T20" fmla="*/ 40454 w 232"/>
                <a:gd name="T21" fmla="*/ 140311 h 212"/>
                <a:gd name="T22" fmla="*/ 0 w 232"/>
                <a:gd name="T23" fmla="*/ 93560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12"/>
                <a:gd name="T38" fmla="*/ 232 w 232"/>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12">
                  <a:moveTo>
                    <a:pt x="0" y="65"/>
                  </a:moveTo>
                  <a:lnTo>
                    <a:pt x="52" y="67"/>
                  </a:lnTo>
                  <a:lnTo>
                    <a:pt x="105" y="28"/>
                  </a:lnTo>
                  <a:lnTo>
                    <a:pt x="108" y="11"/>
                  </a:lnTo>
                  <a:lnTo>
                    <a:pt x="150" y="0"/>
                  </a:lnTo>
                  <a:lnTo>
                    <a:pt x="224" y="23"/>
                  </a:lnTo>
                  <a:lnTo>
                    <a:pt x="232" y="54"/>
                  </a:lnTo>
                  <a:lnTo>
                    <a:pt x="228" y="132"/>
                  </a:lnTo>
                  <a:lnTo>
                    <a:pt x="190" y="212"/>
                  </a:lnTo>
                  <a:lnTo>
                    <a:pt x="122" y="198"/>
                  </a:lnTo>
                  <a:lnTo>
                    <a:pt x="82" y="178"/>
                  </a:lnTo>
                  <a:lnTo>
                    <a:pt x="0" y="65"/>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0" name="Freeform 489">
              <a:extLst>
                <a:ext uri="{FF2B5EF4-FFF2-40B4-BE49-F238E27FC236}">
                  <a16:creationId xmlns:a16="http://schemas.microsoft.com/office/drawing/2014/main" id="{7881C926-BC1B-4B9F-A625-7551A3EB6857}"/>
                </a:ext>
              </a:extLst>
            </p:cNvPr>
            <p:cNvSpPr>
              <a:spLocks noChangeAspect="1"/>
            </p:cNvSpPr>
            <p:nvPr/>
          </p:nvSpPr>
          <p:spPr bwMode="auto">
            <a:xfrm>
              <a:off x="4181503" y="4881643"/>
              <a:ext cx="277815" cy="301627"/>
            </a:xfrm>
            <a:custGeom>
              <a:avLst/>
              <a:gdLst>
                <a:gd name="T0" fmla="*/ 0 w 398"/>
                <a:gd name="T1" fmla="*/ 46236 h 374"/>
                <a:gd name="T2" fmla="*/ 21357 w 398"/>
                <a:gd name="T3" fmla="*/ 0 h 374"/>
                <a:gd name="T4" fmla="*/ 170797 w 398"/>
                <a:gd name="T5" fmla="*/ 46236 h 374"/>
                <a:gd name="T6" fmla="*/ 192154 w 398"/>
                <a:gd name="T7" fmla="*/ 46236 h 374"/>
                <a:gd name="T8" fmla="*/ 213510 w 398"/>
                <a:gd name="T9" fmla="*/ 46236 h 374"/>
                <a:gd name="T10" fmla="*/ 192154 w 398"/>
                <a:gd name="T11" fmla="*/ 46236 h 374"/>
                <a:gd name="T12" fmla="*/ 192154 w 398"/>
                <a:gd name="T13" fmla="*/ 46236 h 374"/>
                <a:gd name="T14" fmla="*/ 149440 w 398"/>
                <a:gd name="T15" fmla="*/ 46236 h 374"/>
                <a:gd name="T16" fmla="*/ 149440 w 398"/>
                <a:gd name="T17" fmla="*/ 138761 h 374"/>
                <a:gd name="T18" fmla="*/ 128112 w 398"/>
                <a:gd name="T19" fmla="*/ 138761 h 374"/>
                <a:gd name="T20" fmla="*/ 128112 w 398"/>
                <a:gd name="T21" fmla="*/ 138761 h 374"/>
                <a:gd name="T22" fmla="*/ 128112 w 398"/>
                <a:gd name="T23" fmla="*/ 277523 h 374"/>
                <a:gd name="T24" fmla="*/ 106755 w 398"/>
                <a:gd name="T25" fmla="*/ 277523 h 374"/>
                <a:gd name="T26" fmla="*/ 106755 w 398"/>
                <a:gd name="T27" fmla="*/ 277523 h 374"/>
                <a:gd name="T28" fmla="*/ 85399 w 398"/>
                <a:gd name="T29" fmla="*/ 277523 h 374"/>
                <a:gd name="T30" fmla="*/ 85399 w 398"/>
                <a:gd name="T31" fmla="*/ 277523 h 374"/>
                <a:gd name="T32" fmla="*/ 64042 w 398"/>
                <a:gd name="T33" fmla="*/ 277523 h 374"/>
                <a:gd name="T34" fmla="*/ 42714 w 398"/>
                <a:gd name="T35" fmla="*/ 138761 h 374"/>
                <a:gd name="T36" fmla="*/ 42714 w 398"/>
                <a:gd name="T37" fmla="*/ 138761 h 374"/>
                <a:gd name="T38" fmla="*/ 0 w 398"/>
                <a:gd name="T39" fmla="*/ 46236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8"/>
                <a:gd name="T61" fmla="*/ 0 h 374"/>
                <a:gd name="T62" fmla="*/ 398 w 398"/>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8" h="374">
                  <a:moveTo>
                    <a:pt x="0" y="13"/>
                  </a:moveTo>
                  <a:lnTo>
                    <a:pt x="50" y="0"/>
                  </a:lnTo>
                  <a:lnTo>
                    <a:pt x="288" y="37"/>
                  </a:lnTo>
                  <a:lnTo>
                    <a:pt x="341" y="20"/>
                  </a:lnTo>
                  <a:lnTo>
                    <a:pt x="398" y="27"/>
                  </a:lnTo>
                  <a:lnTo>
                    <a:pt x="350" y="54"/>
                  </a:lnTo>
                  <a:lnTo>
                    <a:pt x="332" y="37"/>
                  </a:lnTo>
                  <a:lnTo>
                    <a:pt x="275" y="48"/>
                  </a:lnTo>
                  <a:lnTo>
                    <a:pt x="275" y="153"/>
                  </a:lnTo>
                  <a:lnTo>
                    <a:pt x="245" y="154"/>
                  </a:lnTo>
                  <a:lnTo>
                    <a:pt x="245" y="236"/>
                  </a:lnTo>
                  <a:lnTo>
                    <a:pt x="245" y="355"/>
                  </a:lnTo>
                  <a:lnTo>
                    <a:pt x="218" y="374"/>
                  </a:lnTo>
                  <a:lnTo>
                    <a:pt x="181" y="374"/>
                  </a:lnTo>
                  <a:lnTo>
                    <a:pt x="162" y="348"/>
                  </a:lnTo>
                  <a:lnTo>
                    <a:pt x="145" y="362"/>
                  </a:lnTo>
                  <a:lnTo>
                    <a:pt x="106" y="321"/>
                  </a:lnTo>
                  <a:lnTo>
                    <a:pt x="85" y="191"/>
                  </a:lnTo>
                  <a:lnTo>
                    <a:pt x="85" y="176"/>
                  </a:lnTo>
                  <a:lnTo>
                    <a:pt x="0" y="1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1" name="Freeform 490">
              <a:extLst>
                <a:ext uri="{FF2B5EF4-FFF2-40B4-BE49-F238E27FC236}">
                  <a16:creationId xmlns:a16="http://schemas.microsoft.com/office/drawing/2014/main" id="{1A10719A-A7FD-4C2C-961F-863DCF9B6F94}"/>
                </a:ext>
              </a:extLst>
            </p:cNvPr>
            <p:cNvSpPr>
              <a:spLocks noChangeAspect="1"/>
            </p:cNvSpPr>
            <p:nvPr/>
          </p:nvSpPr>
          <p:spPr bwMode="auto">
            <a:xfrm>
              <a:off x="3600473" y="3813250"/>
              <a:ext cx="171451" cy="165101"/>
            </a:xfrm>
            <a:custGeom>
              <a:avLst/>
              <a:gdLst>
                <a:gd name="T0" fmla="*/ 0 w 246"/>
                <a:gd name="T1" fmla="*/ 131462 h 207"/>
                <a:gd name="T2" fmla="*/ 63185 w 246"/>
                <a:gd name="T3" fmla="*/ 0 h 207"/>
                <a:gd name="T4" fmla="*/ 126341 w 246"/>
                <a:gd name="T5" fmla="*/ 0 h 207"/>
                <a:gd name="T6" fmla="*/ 126341 w 246"/>
                <a:gd name="T7" fmla="*/ 0 h 207"/>
                <a:gd name="T8" fmla="*/ 126341 w 246"/>
                <a:gd name="T9" fmla="*/ 0 h 207"/>
                <a:gd name="T10" fmla="*/ 84246 w 246"/>
                <a:gd name="T11" fmla="*/ 0 h 207"/>
                <a:gd name="T12" fmla="*/ 63185 w 246"/>
                <a:gd name="T13" fmla="*/ 87658 h 207"/>
                <a:gd name="T14" fmla="*/ 63185 w 246"/>
                <a:gd name="T15" fmla="*/ 87658 h 207"/>
                <a:gd name="T16" fmla="*/ 63185 w 246"/>
                <a:gd name="T17" fmla="*/ 131462 h 207"/>
                <a:gd name="T18" fmla="*/ 0 w 246"/>
                <a:gd name="T19" fmla="*/ 131462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6"/>
                <a:gd name="T31" fmla="*/ 0 h 207"/>
                <a:gd name="T32" fmla="*/ 246 w 246"/>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6" h="207">
                  <a:moveTo>
                    <a:pt x="0" y="207"/>
                  </a:moveTo>
                  <a:lnTo>
                    <a:pt x="116" y="0"/>
                  </a:lnTo>
                  <a:lnTo>
                    <a:pt x="244" y="4"/>
                  </a:lnTo>
                  <a:lnTo>
                    <a:pt x="246" y="16"/>
                  </a:lnTo>
                  <a:lnTo>
                    <a:pt x="244" y="54"/>
                  </a:lnTo>
                  <a:lnTo>
                    <a:pt x="149" y="51"/>
                  </a:lnTo>
                  <a:lnTo>
                    <a:pt x="147" y="130"/>
                  </a:lnTo>
                  <a:lnTo>
                    <a:pt x="115" y="144"/>
                  </a:lnTo>
                  <a:lnTo>
                    <a:pt x="118" y="194"/>
                  </a:lnTo>
                  <a:lnTo>
                    <a:pt x="0" y="20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2" name="Freeform 491">
              <a:extLst>
                <a:ext uri="{FF2B5EF4-FFF2-40B4-BE49-F238E27FC236}">
                  <a16:creationId xmlns:a16="http://schemas.microsoft.com/office/drawing/2014/main" id="{1D0A1FF8-E35C-4F18-A58A-53CC4E5AA74B}"/>
                </a:ext>
              </a:extLst>
            </p:cNvPr>
            <p:cNvSpPr>
              <a:spLocks noChangeAspect="1"/>
            </p:cNvSpPr>
            <p:nvPr/>
          </p:nvSpPr>
          <p:spPr bwMode="auto">
            <a:xfrm>
              <a:off x="4394228" y="3929140"/>
              <a:ext cx="341315" cy="466728"/>
            </a:xfrm>
            <a:custGeom>
              <a:avLst/>
              <a:gdLst>
                <a:gd name="T0" fmla="*/ 0 w 488"/>
                <a:gd name="T1" fmla="*/ 232379 h 578"/>
                <a:gd name="T2" fmla="*/ 21540 w 488"/>
                <a:gd name="T3" fmla="*/ 232379 h 578"/>
                <a:gd name="T4" fmla="*/ 21540 w 488"/>
                <a:gd name="T5" fmla="*/ 278900 h 578"/>
                <a:gd name="T6" fmla="*/ 43080 w 488"/>
                <a:gd name="T7" fmla="*/ 325364 h 578"/>
                <a:gd name="T8" fmla="*/ 86189 w 488"/>
                <a:gd name="T9" fmla="*/ 418349 h 578"/>
                <a:gd name="T10" fmla="*/ 150837 w 488"/>
                <a:gd name="T11" fmla="*/ 418349 h 578"/>
                <a:gd name="T12" fmla="*/ 193917 w 488"/>
                <a:gd name="T13" fmla="*/ 418349 h 578"/>
                <a:gd name="T14" fmla="*/ 236997 w 488"/>
                <a:gd name="T15" fmla="*/ 418349 h 578"/>
                <a:gd name="T16" fmla="*/ 215457 w 488"/>
                <a:gd name="T17" fmla="*/ 325364 h 578"/>
                <a:gd name="T18" fmla="*/ 172377 w 488"/>
                <a:gd name="T19" fmla="*/ 325364 h 578"/>
                <a:gd name="T20" fmla="*/ 193917 w 488"/>
                <a:gd name="T21" fmla="*/ 278900 h 578"/>
                <a:gd name="T22" fmla="*/ 193917 w 488"/>
                <a:gd name="T23" fmla="*/ 232379 h 578"/>
                <a:gd name="T24" fmla="*/ 236997 w 488"/>
                <a:gd name="T25" fmla="*/ 232379 h 578"/>
                <a:gd name="T26" fmla="*/ 236997 w 488"/>
                <a:gd name="T27" fmla="*/ 92985 h 578"/>
                <a:gd name="T28" fmla="*/ 258565 w 488"/>
                <a:gd name="T29" fmla="*/ 92985 h 578"/>
                <a:gd name="T30" fmla="*/ 236997 w 488"/>
                <a:gd name="T31" fmla="*/ 46465 h 578"/>
                <a:gd name="T32" fmla="*/ 236997 w 488"/>
                <a:gd name="T33" fmla="*/ 46465 h 578"/>
                <a:gd name="T34" fmla="*/ 215457 w 488"/>
                <a:gd name="T35" fmla="*/ 0 h 578"/>
                <a:gd name="T36" fmla="*/ 193917 w 488"/>
                <a:gd name="T37" fmla="*/ 46465 h 578"/>
                <a:gd name="T38" fmla="*/ 43080 w 488"/>
                <a:gd name="T39" fmla="*/ 46465 h 578"/>
                <a:gd name="T40" fmla="*/ 43080 w 488"/>
                <a:gd name="T41" fmla="*/ 46465 h 578"/>
                <a:gd name="T42" fmla="*/ 43080 w 488"/>
                <a:gd name="T43" fmla="*/ 46465 h 578"/>
                <a:gd name="T44" fmla="*/ 43080 w 488"/>
                <a:gd name="T45" fmla="*/ 46465 h 578"/>
                <a:gd name="T46" fmla="*/ 43080 w 488"/>
                <a:gd name="T47" fmla="*/ 139450 h 578"/>
                <a:gd name="T48" fmla="*/ 21540 w 488"/>
                <a:gd name="T49" fmla="*/ 139450 h 578"/>
                <a:gd name="T50" fmla="*/ 0 w 488"/>
                <a:gd name="T51" fmla="*/ 232379 h 5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8"/>
                <a:gd name="T79" fmla="*/ 0 h 578"/>
                <a:gd name="T80" fmla="*/ 488 w 488"/>
                <a:gd name="T81" fmla="*/ 578 h 5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8" h="578">
                  <a:moveTo>
                    <a:pt x="0" y="306"/>
                  </a:moveTo>
                  <a:lnTo>
                    <a:pt x="22" y="364"/>
                  </a:lnTo>
                  <a:lnTo>
                    <a:pt x="45" y="426"/>
                  </a:lnTo>
                  <a:lnTo>
                    <a:pt x="94" y="450"/>
                  </a:lnTo>
                  <a:lnTo>
                    <a:pt x="165" y="535"/>
                  </a:lnTo>
                  <a:lnTo>
                    <a:pt x="264" y="578"/>
                  </a:lnTo>
                  <a:lnTo>
                    <a:pt x="354" y="568"/>
                  </a:lnTo>
                  <a:lnTo>
                    <a:pt x="409" y="551"/>
                  </a:lnTo>
                  <a:lnTo>
                    <a:pt x="376" y="490"/>
                  </a:lnTo>
                  <a:lnTo>
                    <a:pt x="325" y="455"/>
                  </a:lnTo>
                  <a:lnTo>
                    <a:pt x="358" y="432"/>
                  </a:lnTo>
                  <a:lnTo>
                    <a:pt x="362" y="378"/>
                  </a:lnTo>
                  <a:lnTo>
                    <a:pt x="420" y="307"/>
                  </a:lnTo>
                  <a:lnTo>
                    <a:pt x="443" y="182"/>
                  </a:lnTo>
                  <a:lnTo>
                    <a:pt x="488" y="153"/>
                  </a:lnTo>
                  <a:lnTo>
                    <a:pt x="451" y="126"/>
                  </a:lnTo>
                  <a:lnTo>
                    <a:pt x="438" y="34"/>
                  </a:lnTo>
                  <a:lnTo>
                    <a:pt x="400" y="0"/>
                  </a:lnTo>
                  <a:lnTo>
                    <a:pt x="354" y="41"/>
                  </a:lnTo>
                  <a:lnTo>
                    <a:pt x="90" y="33"/>
                  </a:lnTo>
                  <a:lnTo>
                    <a:pt x="90" y="92"/>
                  </a:lnTo>
                  <a:lnTo>
                    <a:pt x="63" y="94"/>
                  </a:lnTo>
                  <a:lnTo>
                    <a:pt x="63" y="109"/>
                  </a:lnTo>
                  <a:lnTo>
                    <a:pt x="62" y="221"/>
                  </a:lnTo>
                  <a:lnTo>
                    <a:pt x="32" y="227"/>
                  </a:lnTo>
                  <a:lnTo>
                    <a:pt x="0" y="306"/>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3" name="Freeform 492">
              <a:extLst>
                <a:ext uri="{FF2B5EF4-FFF2-40B4-BE49-F238E27FC236}">
                  <a16:creationId xmlns:a16="http://schemas.microsoft.com/office/drawing/2014/main" id="{9E7BBCB9-85B3-4E4A-A23D-8E8B77ECFE62}"/>
                </a:ext>
              </a:extLst>
            </p:cNvPr>
            <p:cNvSpPr>
              <a:spLocks noChangeAspect="1"/>
            </p:cNvSpPr>
            <p:nvPr/>
          </p:nvSpPr>
          <p:spPr bwMode="auto">
            <a:xfrm>
              <a:off x="4576793" y="5099134"/>
              <a:ext cx="25400" cy="38100"/>
            </a:xfrm>
            <a:custGeom>
              <a:avLst/>
              <a:gdLst>
                <a:gd name="T0" fmla="*/ 0 w 35"/>
                <a:gd name="T1" fmla="*/ 0 h 47"/>
                <a:gd name="T2" fmla="*/ 24960 w 35"/>
                <a:gd name="T3" fmla="*/ 0 h 47"/>
                <a:gd name="T4" fmla="*/ 24960 w 35"/>
                <a:gd name="T5" fmla="*/ 0 h 47"/>
                <a:gd name="T6" fmla="*/ 24960 w 35"/>
                <a:gd name="T7" fmla="*/ 0 h 47"/>
                <a:gd name="T8" fmla="*/ 0 w 35"/>
                <a:gd name="T9" fmla="*/ 0 h 47"/>
                <a:gd name="T10" fmla="*/ 0 60000 65536"/>
                <a:gd name="T11" fmla="*/ 0 60000 65536"/>
                <a:gd name="T12" fmla="*/ 0 60000 65536"/>
                <a:gd name="T13" fmla="*/ 0 60000 65536"/>
                <a:gd name="T14" fmla="*/ 0 60000 65536"/>
                <a:gd name="T15" fmla="*/ 0 w 35"/>
                <a:gd name="T16" fmla="*/ 0 h 47"/>
                <a:gd name="T17" fmla="*/ 35 w 35"/>
                <a:gd name="T18" fmla="*/ 47 h 47"/>
              </a:gdLst>
              <a:ahLst/>
              <a:cxnLst>
                <a:cxn ang="T10">
                  <a:pos x="T0" y="T1"/>
                </a:cxn>
                <a:cxn ang="T11">
                  <a:pos x="T2" y="T3"/>
                </a:cxn>
                <a:cxn ang="T12">
                  <a:pos x="T4" y="T5"/>
                </a:cxn>
                <a:cxn ang="T13">
                  <a:pos x="T6" y="T7"/>
                </a:cxn>
                <a:cxn ang="T14">
                  <a:pos x="T8" y="T9"/>
                </a:cxn>
              </a:cxnLst>
              <a:rect l="T15" t="T16" r="T17" b="T18"/>
              <a:pathLst>
                <a:path w="35" h="47">
                  <a:moveTo>
                    <a:pt x="0" y="27"/>
                  </a:moveTo>
                  <a:lnTo>
                    <a:pt x="19" y="47"/>
                  </a:lnTo>
                  <a:lnTo>
                    <a:pt x="35" y="31"/>
                  </a:lnTo>
                  <a:lnTo>
                    <a:pt x="31" y="0"/>
                  </a:lnTo>
                  <a:lnTo>
                    <a:pt x="0" y="2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4" name="Freeform 493">
              <a:extLst>
                <a:ext uri="{FF2B5EF4-FFF2-40B4-BE49-F238E27FC236}">
                  <a16:creationId xmlns:a16="http://schemas.microsoft.com/office/drawing/2014/main" id="{5DCD0177-9607-49CC-8330-79AE8A16BD5A}"/>
                </a:ext>
              </a:extLst>
            </p:cNvPr>
            <p:cNvSpPr>
              <a:spLocks noChangeAspect="1"/>
            </p:cNvSpPr>
            <p:nvPr/>
          </p:nvSpPr>
          <p:spPr bwMode="auto">
            <a:xfrm>
              <a:off x="4554568" y="4503817"/>
              <a:ext cx="223839" cy="250826"/>
            </a:xfrm>
            <a:custGeom>
              <a:avLst/>
              <a:gdLst>
                <a:gd name="T0" fmla="*/ 0 w 317"/>
                <a:gd name="T1" fmla="*/ 44819 h 313"/>
                <a:gd name="T2" fmla="*/ 22858 w 317"/>
                <a:gd name="T3" fmla="*/ 89584 h 313"/>
                <a:gd name="T4" fmla="*/ 22858 w 317"/>
                <a:gd name="T5" fmla="*/ 134403 h 313"/>
                <a:gd name="T6" fmla="*/ 68605 w 317"/>
                <a:gd name="T7" fmla="*/ 134403 h 313"/>
                <a:gd name="T8" fmla="*/ 68605 w 317"/>
                <a:gd name="T9" fmla="*/ 134403 h 313"/>
                <a:gd name="T10" fmla="*/ 91493 w 317"/>
                <a:gd name="T11" fmla="*/ 179222 h 313"/>
                <a:gd name="T12" fmla="*/ 182957 w 317"/>
                <a:gd name="T13" fmla="*/ 179222 h 313"/>
                <a:gd name="T14" fmla="*/ 205815 w 317"/>
                <a:gd name="T15" fmla="*/ 179222 h 313"/>
                <a:gd name="T16" fmla="*/ 182957 w 317"/>
                <a:gd name="T17" fmla="*/ 89584 h 313"/>
                <a:gd name="T18" fmla="*/ 182957 w 317"/>
                <a:gd name="T19" fmla="*/ 44819 h 313"/>
                <a:gd name="T20" fmla="*/ 91493 w 317"/>
                <a:gd name="T21" fmla="*/ 0 h 313"/>
                <a:gd name="T22" fmla="*/ 45747 w 317"/>
                <a:gd name="T23" fmla="*/ 0 h 313"/>
                <a:gd name="T24" fmla="*/ 45747 w 317"/>
                <a:gd name="T25" fmla="*/ 0 h 313"/>
                <a:gd name="T26" fmla="*/ 45747 w 317"/>
                <a:gd name="T27" fmla="*/ 0 h 313"/>
                <a:gd name="T28" fmla="*/ 45747 w 317"/>
                <a:gd name="T29" fmla="*/ 0 h 313"/>
                <a:gd name="T30" fmla="*/ 22858 w 317"/>
                <a:gd name="T31" fmla="*/ 0 h 313"/>
                <a:gd name="T32" fmla="*/ 22858 w 317"/>
                <a:gd name="T33" fmla="*/ 0 h 313"/>
                <a:gd name="T34" fmla="*/ 22858 w 317"/>
                <a:gd name="T35" fmla="*/ 44819 h 313"/>
                <a:gd name="T36" fmla="*/ 0 w 317"/>
                <a:gd name="T37" fmla="*/ 44819 h 3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7"/>
                <a:gd name="T58" fmla="*/ 0 h 313"/>
                <a:gd name="T59" fmla="*/ 317 w 317"/>
                <a:gd name="T60" fmla="*/ 313 h 3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7" h="313">
                  <a:moveTo>
                    <a:pt x="0" y="98"/>
                  </a:moveTo>
                  <a:lnTo>
                    <a:pt x="1" y="158"/>
                  </a:lnTo>
                  <a:lnTo>
                    <a:pt x="41" y="219"/>
                  </a:lnTo>
                  <a:lnTo>
                    <a:pt x="96" y="248"/>
                  </a:lnTo>
                  <a:lnTo>
                    <a:pt x="123" y="253"/>
                  </a:lnTo>
                  <a:lnTo>
                    <a:pt x="156" y="313"/>
                  </a:lnTo>
                  <a:lnTo>
                    <a:pt x="273" y="304"/>
                  </a:lnTo>
                  <a:lnTo>
                    <a:pt x="317" y="279"/>
                  </a:lnTo>
                  <a:lnTo>
                    <a:pt x="272" y="154"/>
                  </a:lnTo>
                  <a:lnTo>
                    <a:pt x="283" y="109"/>
                  </a:lnTo>
                  <a:lnTo>
                    <a:pt x="133" y="0"/>
                  </a:lnTo>
                  <a:lnTo>
                    <a:pt x="93" y="54"/>
                  </a:lnTo>
                  <a:lnTo>
                    <a:pt x="76" y="40"/>
                  </a:lnTo>
                  <a:lnTo>
                    <a:pt x="64" y="51"/>
                  </a:lnTo>
                  <a:lnTo>
                    <a:pt x="62" y="0"/>
                  </a:lnTo>
                  <a:lnTo>
                    <a:pt x="24" y="1"/>
                  </a:lnTo>
                  <a:lnTo>
                    <a:pt x="30" y="41"/>
                  </a:lnTo>
                  <a:lnTo>
                    <a:pt x="33" y="65"/>
                  </a:lnTo>
                  <a:lnTo>
                    <a:pt x="0" y="98"/>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5" name="Freeform 494">
              <a:extLst>
                <a:ext uri="{FF2B5EF4-FFF2-40B4-BE49-F238E27FC236}">
                  <a16:creationId xmlns:a16="http://schemas.microsoft.com/office/drawing/2014/main" id="{AD3F9AEF-EB01-4311-8EA1-B4AD17ED3B00}"/>
                </a:ext>
              </a:extLst>
            </p:cNvPr>
            <p:cNvSpPr>
              <a:spLocks noChangeAspect="1"/>
            </p:cNvSpPr>
            <p:nvPr/>
          </p:nvSpPr>
          <p:spPr bwMode="auto">
            <a:xfrm>
              <a:off x="3941790" y="4216479"/>
              <a:ext cx="44450" cy="120651"/>
            </a:xfrm>
            <a:custGeom>
              <a:avLst/>
              <a:gdLst>
                <a:gd name="T0" fmla="*/ 0 w 64"/>
                <a:gd name="T1" fmla="*/ 0 h 150"/>
                <a:gd name="T2" fmla="*/ 20057 w 64"/>
                <a:gd name="T3" fmla="*/ 45744 h 150"/>
                <a:gd name="T4" fmla="*/ 40114 w 64"/>
                <a:gd name="T5" fmla="*/ 91543 h 150"/>
                <a:gd name="T6" fmla="*/ 20057 w 64"/>
                <a:gd name="T7" fmla="*/ 91543 h 150"/>
                <a:gd name="T8" fmla="*/ 0 w 64"/>
                <a:gd name="T9" fmla="*/ 0 h 150"/>
                <a:gd name="T10" fmla="*/ 0 60000 65536"/>
                <a:gd name="T11" fmla="*/ 0 60000 65536"/>
                <a:gd name="T12" fmla="*/ 0 60000 65536"/>
                <a:gd name="T13" fmla="*/ 0 60000 65536"/>
                <a:gd name="T14" fmla="*/ 0 60000 65536"/>
                <a:gd name="T15" fmla="*/ 0 w 64"/>
                <a:gd name="T16" fmla="*/ 0 h 150"/>
                <a:gd name="T17" fmla="*/ 64 w 64"/>
                <a:gd name="T18" fmla="*/ 150 h 150"/>
              </a:gdLst>
              <a:ahLst/>
              <a:cxnLst>
                <a:cxn ang="T10">
                  <a:pos x="T0" y="T1"/>
                </a:cxn>
                <a:cxn ang="T11">
                  <a:pos x="T2" y="T3"/>
                </a:cxn>
                <a:cxn ang="T12">
                  <a:pos x="T4" y="T5"/>
                </a:cxn>
                <a:cxn ang="T13">
                  <a:pos x="T6" y="T7"/>
                </a:cxn>
                <a:cxn ang="T14">
                  <a:pos x="T8" y="T9"/>
                </a:cxn>
              </a:cxnLst>
              <a:rect l="T15" t="T16" r="T17" b="T18"/>
              <a:pathLst>
                <a:path w="64" h="150">
                  <a:moveTo>
                    <a:pt x="0" y="0"/>
                  </a:moveTo>
                  <a:lnTo>
                    <a:pt x="31" y="8"/>
                  </a:lnTo>
                  <a:lnTo>
                    <a:pt x="64" y="144"/>
                  </a:lnTo>
                  <a:lnTo>
                    <a:pt x="41" y="150"/>
                  </a:lnTo>
                  <a:lnTo>
                    <a:pt x="0" y="0"/>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6" name="Freeform 495">
              <a:extLst>
                <a:ext uri="{FF2B5EF4-FFF2-40B4-BE49-F238E27FC236}">
                  <a16:creationId xmlns:a16="http://schemas.microsoft.com/office/drawing/2014/main" id="{46F75DDB-FD22-4D59-BAFB-9EAA9ECCB635}"/>
                </a:ext>
              </a:extLst>
            </p:cNvPr>
            <p:cNvSpPr>
              <a:spLocks noChangeAspect="1"/>
            </p:cNvSpPr>
            <p:nvPr/>
          </p:nvSpPr>
          <p:spPr bwMode="auto">
            <a:xfrm>
              <a:off x="4554569" y="4387930"/>
              <a:ext cx="109539" cy="123825"/>
            </a:xfrm>
            <a:custGeom>
              <a:avLst/>
              <a:gdLst>
                <a:gd name="T0" fmla="*/ 0 w 157"/>
                <a:gd name="T1" fmla="*/ 91418 h 154"/>
                <a:gd name="T2" fmla="*/ 21714 w 157"/>
                <a:gd name="T3" fmla="*/ 91418 h 154"/>
                <a:gd name="T4" fmla="*/ 43429 w 157"/>
                <a:gd name="T5" fmla="*/ 91418 h 154"/>
                <a:gd name="T6" fmla="*/ 43429 w 157"/>
                <a:gd name="T7" fmla="*/ 45682 h 154"/>
                <a:gd name="T8" fmla="*/ 65114 w 157"/>
                <a:gd name="T9" fmla="*/ 45682 h 154"/>
                <a:gd name="T10" fmla="*/ 86828 w 157"/>
                <a:gd name="T11" fmla="*/ 45682 h 154"/>
                <a:gd name="T12" fmla="*/ 65114 w 157"/>
                <a:gd name="T13" fmla="*/ 0 h 154"/>
                <a:gd name="T14" fmla="*/ 21714 w 157"/>
                <a:gd name="T15" fmla="*/ 45682 h 154"/>
                <a:gd name="T16" fmla="*/ 21714 w 157"/>
                <a:gd name="T17" fmla="*/ 45682 h 154"/>
                <a:gd name="T18" fmla="*/ 21714 w 157"/>
                <a:gd name="T19" fmla="*/ 45682 h 154"/>
                <a:gd name="T20" fmla="*/ 0 w 157"/>
                <a:gd name="T21" fmla="*/ 91418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154"/>
                <a:gd name="T35" fmla="*/ 157 w 157"/>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154">
                  <a:moveTo>
                    <a:pt x="0" y="154"/>
                  </a:moveTo>
                  <a:lnTo>
                    <a:pt x="24" y="145"/>
                  </a:lnTo>
                  <a:lnTo>
                    <a:pt x="62" y="144"/>
                  </a:lnTo>
                  <a:lnTo>
                    <a:pt x="64" y="121"/>
                  </a:lnTo>
                  <a:lnTo>
                    <a:pt x="125" y="110"/>
                  </a:lnTo>
                  <a:lnTo>
                    <a:pt x="157" y="56"/>
                  </a:lnTo>
                  <a:lnTo>
                    <a:pt x="125" y="0"/>
                  </a:lnTo>
                  <a:lnTo>
                    <a:pt x="35" y="10"/>
                  </a:lnTo>
                  <a:lnTo>
                    <a:pt x="45" y="52"/>
                  </a:lnTo>
                  <a:lnTo>
                    <a:pt x="27" y="80"/>
                  </a:lnTo>
                  <a:lnTo>
                    <a:pt x="0" y="154"/>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7" name="Freeform 497">
              <a:extLst>
                <a:ext uri="{FF2B5EF4-FFF2-40B4-BE49-F238E27FC236}">
                  <a16:creationId xmlns:a16="http://schemas.microsoft.com/office/drawing/2014/main" id="{F7FEC2D0-71FD-4F71-B6EC-512B03D3A4ED}"/>
                </a:ext>
              </a:extLst>
            </p:cNvPr>
            <p:cNvSpPr>
              <a:spLocks noChangeAspect="1"/>
            </p:cNvSpPr>
            <p:nvPr/>
          </p:nvSpPr>
          <p:spPr bwMode="auto">
            <a:xfrm>
              <a:off x="3840192" y="4127576"/>
              <a:ext cx="153989" cy="128588"/>
            </a:xfrm>
            <a:custGeom>
              <a:avLst/>
              <a:gdLst>
                <a:gd name="T0" fmla="*/ 0 w 221"/>
                <a:gd name="T1" fmla="*/ 87859 h 161"/>
                <a:gd name="T2" fmla="*/ 20872 w 221"/>
                <a:gd name="T3" fmla="*/ 87859 h 161"/>
                <a:gd name="T4" fmla="*/ 41743 w 221"/>
                <a:gd name="T5" fmla="*/ 87859 h 161"/>
                <a:gd name="T6" fmla="*/ 41743 w 221"/>
                <a:gd name="T7" fmla="*/ 43930 h 161"/>
                <a:gd name="T8" fmla="*/ 62615 w 221"/>
                <a:gd name="T9" fmla="*/ 43930 h 161"/>
                <a:gd name="T10" fmla="*/ 83458 w 221"/>
                <a:gd name="T11" fmla="*/ 43930 h 161"/>
                <a:gd name="T12" fmla="*/ 104330 w 221"/>
                <a:gd name="T13" fmla="*/ 43930 h 161"/>
                <a:gd name="T14" fmla="*/ 83458 w 221"/>
                <a:gd name="T15" fmla="*/ 0 h 161"/>
                <a:gd name="T16" fmla="*/ 83458 w 221"/>
                <a:gd name="T17" fmla="*/ 0 h 161"/>
                <a:gd name="T18" fmla="*/ 20872 w 221"/>
                <a:gd name="T19" fmla="*/ 0 h 161"/>
                <a:gd name="T20" fmla="*/ 0 w 221"/>
                <a:gd name="T21" fmla="*/ 87859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1"/>
                <a:gd name="T34" fmla="*/ 0 h 161"/>
                <a:gd name="T35" fmla="*/ 221 w 221"/>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1" h="161">
                  <a:moveTo>
                    <a:pt x="0" y="137"/>
                  </a:moveTo>
                  <a:lnTo>
                    <a:pt x="16" y="154"/>
                  </a:lnTo>
                  <a:lnTo>
                    <a:pt x="75" y="161"/>
                  </a:lnTo>
                  <a:lnTo>
                    <a:pt x="69" y="120"/>
                  </a:lnTo>
                  <a:lnTo>
                    <a:pt x="147" y="112"/>
                  </a:lnTo>
                  <a:lnTo>
                    <a:pt x="178" y="120"/>
                  </a:lnTo>
                  <a:lnTo>
                    <a:pt x="221" y="89"/>
                  </a:lnTo>
                  <a:lnTo>
                    <a:pt x="164" y="28"/>
                  </a:lnTo>
                  <a:lnTo>
                    <a:pt x="157" y="0"/>
                  </a:lnTo>
                  <a:lnTo>
                    <a:pt x="37" y="53"/>
                  </a:lnTo>
                  <a:lnTo>
                    <a:pt x="0" y="13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8" name="Freeform 498">
              <a:extLst>
                <a:ext uri="{FF2B5EF4-FFF2-40B4-BE49-F238E27FC236}">
                  <a16:creationId xmlns:a16="http://schemas.microsoft.com/office/drawing/2014/main" id="{B87FE69D-7D8D-46EA-851B-0EDFBDD1B058}"/>
                </a:ext>
              </a:extLst>
            </p:cNvPr>
            <p:cNvSpPr>
              <a:spLocks noChangeAspect="1"/>
            </p:cNvSpPr>
            <p:nvPr/>
          </p:nvSpPr>
          <p:spPr bwMode="auto">
            <a:xfrm>
              <a:off x="4395819" y="4673680"/>
              <a:ext cx="241301" cy="230188"/>
            </a:xfrm>
            <a:custGeom>
              <a:avLst/>
              <a:gdLst>
                <a:gd name="T0" fmla="*/ 0 w 345"/>
                <a:gd name="T1" fmla="*/ 91779 h 286"/>
                <a:gd name="T2" fmla="*/ 0 w 345"/>
                <a:gd name="T3" fmla="*/ 137642 h 286"/>
                <a:gd name="T4" fmla="*/ 21473 w 345"/>
                <a:gd name="T5" fmla="*/ 183504 h 286"/>
                <a:gd name="T6" fmla="*/ 42946 w 345"/>
                <a:gd name="T7" fmla="*/ 183504 h 286"/>
                <a:gd name="T8" fmla="*/ 85863 w 345"/>
                <a:gd name="T9" fmla="*/ 183504 h 286"/>
                <a:gd name="T10" fmla="*/ 107335 w 345"/>
                <a:gd name="T11" fmla="*/ 137642 h 286"/>
                <a:gd name="T12" fmla="*/ 107335 w 345"/>
                <a:gd name="T13" fmla="*/ 137642 h 286"/>
                <a:gd name="T14" fmla="*/ 128808 w 345"/>
                <a:gd name="T15" fmla="*/ 137642 h 286"/>
                <a:gd name="T16" fmla="*/ 128808 w 345"/>
                <a:gd name="T17" fmla="*/ 137642 h 286"/>
                <a:gd name="T18" fmla="*/ 171754 w 345"/>
                <a:gd name="T19" fmla="*/ 91779 h 286"/>
                <a:gd name="T20" fmla="*/ 171754 w 345"/>
                <a:gd name="T21" fmla="*/ 91779 h 286"/>
                <a:gd name="T22" fmla="*/ 193198 w 345"/>
                <a:gd name="T23" fmla="*/ 45862 h 286"/>
                <a:gd name="T24" fmla="*/ 171754 w 345"/>
                <a:gd name="T25" fmla="*/ 45862 h 286"/>
                <a:gd name="T26" fmla="*/ 150281 w 345"/>
                <a:gd name="T27" fmla="*/ 45862 h 286"/>
                <a:gd name="T28" fmla="*/ 150281 w 345"/>
                <a:gd name="T29" fmla="*/ 0 h 286"/>
                <a:gd name="T30" fmla="*/ 107335 w 345"/>
                <a:gd name="T31" fmla="*/ 45862 h 286"/>
                <a:gd name="T32" fmla="*/ 107335 w 345"/>
                <a:gd name="T33" fmla="*/ 45862 h 286"/>
                <a:gd name="T34" fmla="*/ 128808 w 345"/>
                <a:gd name="T35" fmla="*/ 45862 h 286"/>
                <a:gd name="T36" fmla="*/ 128808 w 345"/>
                <a:gd name="T37" fmla="*/ 91779 h 286"/>
                <a:gd name="T38" fmla="*/ 42946 w 345"/>
                <a:gd name="T39" fmla="*/ 45862 h 286"/>
                <a:gd name="T40" fmla="*/ 42946 w 345"/>
                <a:gd name="T41" fmla="*/ 91779 h 286"/>
                <a:gd name="T42" fmla="*/ 0 w 345"/>
                <a:gd name="T43" fmla="*/ 91779 h 2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5"/>
                <a:gd name="T67" fmla="*/ 0 h 286"/>
                <a:gd name="T68" fmla="*/ 345 w 345"/>
                <a:gd name="T69" fmla="*/ 286 h 28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5" h="286">
                  <a:moveTo>
                    <a:pt x="0" y="140"/>
                  </a:moveTo>
                  <a:lnTo>
                    <a:pt x="0" y="250"/>
                  </a:lnTo>
                  <a:lnTo>
                    <a:pt x="35" y="277"/>
                  </a:lnTo>
                  <a:lnTo>
                    <a:pt x="92" y="284"/>
                  </a:lnTo>
                  <a:lnTo>
                    <a:pt x="144" y="286"/>
                  </a:lnTo>
                  <a:lnTo>
                    <a:pt x="197" y="247"/>
                  </a:lnTo>
                  <a:lnTo>
                    <a:pt x="200" y="230"/>
                  </a:lnTo>
                  <a:lnTo>
                    <a:pt x="242" y="219"/>
                  </a:lnTo>
                  <a:lnTo>
                    <a:pt x="235" y="204"/>
                  </a:lnTo>
                  <a:lnTo>
                    <a:pt x="328" y="174"/>
                  </a:lnTo>
                  <a:lnTo>
                    <a:pt x="317" y="160"/>
                  </a:lnTo>
                  <a:lnTo>
                    <a:pt x="345" y="73"/>
                  </a:lnTo>
                  <a:lnTo>
                    <a:pt x="324" y="37"/>
                  </a:lnTo>
                  <a:lnTo>
                    <a:pt x="269" y="8"/>
                  </a:lnTo>
                  <a:lnTo>
                    <a:pt x="255" y="0"/>
                  </a:lnTo>
                  <a:lnTo>
                    <a:pt x="201" y="27"/>
                  </a:lnTo>
                  <a:lnTo>
                    <a:pt x="195" y="103"/>
                  </a:lnTo>
                  <a:lnTo>
                    <a:pt x="228" y="117"/>
                  </a:lnTo>
                  <a:lnTo>
                    <a:pt x="228" y="148"/>
                  </a:lnTo>
                  <a:lnTo>
                    <a:pt x="61" y="79"/>
                  </a:lnTo>
                  <a:lnTo>
                    <a:pt x="65" y="140"/>
                  </a:lnTo>
                  <a:lnTo>
                    <a:pt x="0" y="140"/>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9" name="Freeform 499">
              <a:extLst>
                <a:ext uri="{FF2B5EF4-FFF2-40B4-BE49-F238E27FC236}">
                  <a16:creationId xmlns:a16="http://schemas.microsoft.com/office/drawing/2014/main" id="{74E059F9-773B-45F1-B9FD-C29574F608B6}"/>
                </a:ext>
              </a:extLst>
            </p:cNvPr>
            <p:cNvSpPr>
              <a:spLocks noChangeAspect="1"/>
            </p:cNvSpPr>
            <p:nvPr/>
          </p:nvSpPr>
          <p:spPr bwMode="auto">
            <a:xfrm>
              <a:off x="4281518" y="5010224"/>
              <a:ext cx="334965" cy="309564"/>
            </a:xfrm>
            <a:custGeom>
              <a:avLst/>
              <a:gdLst>
                <a:gd name="T0" fmla="*/ 0 w 480"/>
                <a:gd name="T1" fmla="*/ 136360 h 385"/>
                <a:gd name="T2" fmla="*/ 21237 w 480"/>
                <a:gd name="T3" fmla="*/ 90907 h 385"/>
                <a:gd name="T4" fmla="*/ 21237 w 480"/>
                <a:gd name="T5" fmla="*/ 136360 h 385"/>
                <a:gd name="T6" fmla="*/ 42502 w 480"/>
                <a:gd name="T7" fmla="*/ 136360 h 385"/>
                <a:gd name="T8" fmla="*/ 63739 w 480"/>
                <a:gd name="T9" fmla="*/ 136360 h 385"/>
                <a:gd name="T10" fmla="*/ 63739 w 480"/>
                <a:gd name="T11" fmla="*/ 45454 h 385"/>
                <a:gd name="T12" fmla="*/ 63739 w 480"/>
                <a:gd name="T13" fmla="*/ 45454 h 385"/>
                <a:gd name="T14" fmla="*/ 63739 w 480"/>
                <a:gd name="T15" fmla="*/ 90907 h 385"/>
                <a:gd name="T16" fmla="*/ 84976 w 480"/>
                <a:gd name="T17" fmla="*/ 90907 h 385"/>
                <a:gd name="T18" fmla="*/ 106241 w 480"/>
                <a:gd name="T19" fmla="*/ 45454 h 385"/>
                <a:gd name="T20" fmla="*/ 148715 w 480"/>
                <a:gd name="T21" fmla="*/ 45454 h 385"/>
                <a:gd name="T22" fmla="*/ 212454 w 480"/>
                <a:gd name="T23" fmla="*/ 0 h 385"/>
                <a:gd name="T24" fmla="*/ 233719 w 480"/>
                <a:gd name="T25" fmla="*/ 0 h 385"/>
                <a:gd name="T26" fmla="*/ 233719 w 480"/>
                <a:gd name="T27" fmla="*/ 45454 h 385"/>
                <a:gd name="T28" fmla="*/ 233719 w 480"/>
                <a:gd name="T29" fmla="*/ 90907 h 385"/>
                <a:gd name="T30" fmla="*/ 233719 w 480"/>
                <a:gd name="T31" fmla="*/ 90907 h 385"/>
                <a:gd name="T32" fmla="*/ 254956 w 480"/>
                <a:gd name="T33" fmla="*/ 90907 h 385"/>
                <a:gd name="T34" fmla="*/ 254956 w 480"/>
                <a:gd name="T35" fmla="*/ 90907 h 385"/>
                <a:gd name="T36" fmla="*/ 254956 w 480"/>
                <a:gd name="T37" fmla="*/ 136360 h 385"/>
                <a:gd name="T38" fmla="*/ 212454 w 480"/>
                <a:gd name="T39" fmla="*/ 181869 h 385"/>
                <a:gd name="T40" fmla="*/ 169979 w 480"/>
                <a:gd name="T41" fmla="*/ 227322 h 385"/>
                <a:gd name="T42" fmla="*/ 127478 w 480"/>
                <a:gd name="T43" fmla="*/ 227322 h 385"/>
                <a:gd name="T44" fmla="*/ 42502 w 480"/>
                <a:gd name="T45" fmla="*/ 272776 h 385"/>
                <a:gd name="T46" fmla="*/ 21237 w 480"/>
                <a:gd name="T47" fmla="*/ 227322 h 385"/>
                <a:gd name="T48" fmla="*/ 21237 w 480"/>
                <a:gd name="T49" fmla="*/ 181869 h 385"/>
                <a:gd name="T50" fmla="*/ 0 w 480"/>
                <a:gd name="T51" fmla="*/ 136360 h 3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0"/>
                <a:gd name="T79" fmla="*/ 0 h 385"/>
                <a:gd name="T80" fmla="*/ 480 w 480"/>
                <a:gd name="T81" fmla="*/ 385 h 3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0" h="385">
                  <a:moveTo>
                    <a:pt x="0" y="202"/>
                  </a:moveTo>
                  <a:lnTo>
                    <a:pt x="17" y="188"/>
                  </a:lnTo>
                  <a:lnTo>
                    <a:pt x="36" y="214"/>
                  </a:lnTo>
                  <a:lnTo>
                    <a:pt x="73" y="214"/>
                  </a:lnTo>
                  <a:lnTo>
                    <a:pt x="100" y="195"/>
                  </a:lnTo>
                  <a:lnTo>
                    <a:pt x="100" y="76"/>
                  </a:lnTo>
                  <a:lnTo>
                    <a:pt x="126" y="106"/>
                  </a:lnTo>
                  <a:lnTo>
                    <a:pt x="124" y="140"/>
                  </a:lnTo>
                  <a:lnTo>
                    <a:pt x="165" y="139"/>
                  </a:lnTo>
                  <a:lnTo>
                    <a:pt x="199" y="102"/>
                  </a:lnTo>
                  <a:lnTo>
                    <a:pt x="264" y="102"/>
                  </a:lnTo>
                  <a:lnTo>
                    <a:pt x="375" y="0"/>
                  </a:lnTo>
                  <a:lnTo>
                    <a:pt x="443" y="14"/>
                  </a:lnTo>
                  <a:lnTo>
                    <a:pt x="453" y="109"/>
                  </a:lnTo>
                  <a:lnTo>
                    <a:pt x="422" y="136"/>
                  </a:lnTo>
                  <a:lnTo>
                    <a:pt x="441" y="156"/>
                  </a:lnTo>
                  <a:lnTo>
                    <a:pt x="457" y="140"/>
                  </a:lnTo>
                  <a:lnTo>
                    <a:pt x="480" y="140"/>
                  </a:lnTo>
                  <a:lnTo>
                    <a:pt x="467" y="195"/>
                  </a:lnTo>
                  <a:lnTo>
                    <a:pt x="397" y="283"/>
                  </a:lnTo>
                  <a:lnTo>
                    <a:pt x="310" y="358"/>
                  </a:lnTo>
                  <a:lnTo>
                    <a:pt x="245" y="383"/>
                  </a:lnTo>
                  <a:lnTo>
                    <a:pt x="56" y="385"/>
                  </a:lnTo>
                  <a:lnTo>
                    <a:pt x="41" y="341"/>
                  </a:lnTo>
                  <a:lnTo>
                    <a:pt x="48" y="307"/>
                  </a:lnTo>
                  <a:lnTo>
                    <a:pt x="0" y="202"/>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80" name="Freeform 500">
              <a:extLst>
                <a:ext uri="{FF2B5EF4-FFF2-40B4-BE49-F238E27FC236}">
                  <a16:creationId xmlns:a16="http://schemas.microsoft.com/office/drawing/2014/main" id="{87A0DDE6-E1B0-4ACB-9D3D-9FCAC7D68578}"/>
                </a:ext>
              </a:extLst>
            </p:cNvPr>
            <p:cNvSpPr>
              <a:spLocks noChangeAspect="1"/>
            </p:cNvSpPr>
            <p:nvPr/>
          </p:nvSpPr>
          <p:spPr bwMode="auto">
            <a:xfrm>
              <a:off x="4497388" y="5176891"/>
              <a:ext cx="49213" cy="57150"/>
            </a:xfrm>
            <a:custGeom>
              <a:avLst/>
              <a:gdLst>
                <a:gd name="T0" fmla="*/ 0 w 68"/>
                <a:gd name="T1" fmla="*/ 52933 h 69"/>
                <a:gd name="T2" fmla="*/ 24808 w 68"/>
                <a:gd name="T3" fmla="*/ 105927 h 69"/>
                <a:gd name="T4" fmla="*/ 49584 w 68"/>
                <a:gd name="T5" fmla="*/ 52933 h 69"/>
                <a:gd name="T6" fmla="*/ 24808 w 68"/>
                <a:gd name="T7" fmla="*/ 0 h 69"/>
                <a:gd name="T8" fmla="*/ 0 w 68"/>
                <a:gd name="T9" fmla="*/ 52933 h 69"/>
                <a:gd name="T10" fmla="*/ 0 60000 65536"/>
                <a:gd name="T11" fmla="*/ 0 60000 65536"/>
                <a:gd name="T12" fmla="*/ 0 60000 65536"/>
                <a:gd name="T13" fmla="*/ 0 60000 65536"/>
                <a:gd name="T14" fmla="*/ 0 60000 65536"/>
                <a:gd name="T15" fmla="*/ 0 w 68"/>
                <a:gd name="T16" fmla="*/ 0 h 69"/>
                <a:gd name="T17" fmla="*/ 68 w 68"/>
                <a:gd name="T18" fmla="*/ 69 h 69"/>
              </a:gdLst>
              <a:ahLst/>
              <a:cxnLst>
                <a:cxn ang="T10">
                  <a:pos x="T0" y="T1"/>
                </a:cxn>
                <a:cxn ang="T11">
                  <a:pos x="T2" y="T3"/>
                </a:cxn>
                <a:cxn ang="T12">
                  <a:pos x="T4" y="T5"/>
                </a:cxn>
                <a:cxn ang="T13">
                  <a:pos x="T6" y="T7"/>
                </a:cxn>
                <a:cxn ang="T14">
                  <a:pos x="T8" y="T9"/>
                </a:cxn>
              </a:cxnLst>
              <a:rect l="T15" t="T16" r="T17" b="T18"/>
              <a:pathLst>
                <a:path w="68" h="69">
                  <a:moveTo>
                    <a:pt x="0" y="32"/>
                  </a:moveTo>
                  <a:lnTo>
                    <a:pt x="26" y="69"/>
                  </a:lnTo>
                  <a:lnTo>
                    <a:pt x="68" y="32"/>
                  </a:lnTo>
                  <a:lnTo>
                    <a:pt x="50" y="0"/>
                  </a:lnTo>
                  <a:lnTo>
                    <a:pt x="0" y="32"/>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181" name="Group 180">
            <a:extLst>
              <a:ext uri="{FF2B5EF4-FFF2-40B4-BE49-F238E27FC236}">
                <a16:creationId xmlns:a16="http://schemas.microsoft.com/office/drawing/2014/main" id="{D9C97130-E8F7-4EF0-AD76-176B1A23F8A1}"/>
              </a:ext>
            </a:extLst>
          </p:cNvPr>
          <p:cNvGrpSpPr/>
          <p:nvPr>
            <p:custDataLst>
              <p:tags r:id="rId6"/>
            </p:custDataLst>
          </p:nvPr>
        </p:nvGrpSpPr>
        <p:grpSpPr>
          <a:xfrm>
            <a:off x="3621464" y="3388653"/>
            <a:ext cx="1510977" cy="670861"/>
            <a:chOff x="3681413" y="3490966"/>
            <a:chExt cx="1558925" cy="692150"/>
          </a:xfrm>
          <a:solidFill>
            <a:srgbClr val="5A2149">
              <a:lumMod val="75000"/>
            </a:srgbClr>
          </a:solidFill>
        </p:grpSpPr>
        <p:sp>
          <p:nvSpPr>
            <p:cNvPr id="182" name="Freeform 277">
              <a:extLst>
                <a:ext uri="{FF2B5EF4-FFF2-40B4-BE49-F238E27FC236}">
                  <a16:creationId xmlns:a16="http://schemas.microsoft.com/office/drawing/2014/main" id="{10B628E9-E9BE-49EA-B208-BC5C7EB0E9D4}"/>
                </a:ext>
              </a:extLst>
            </p:cNvPr>
            <p:cNvSpPr>
              <a:spLocks noChangeAspect="1"/>
            </p:cNvSpPr>
            <p:nvPr/>
          </p:nvSpPr>
          <p:spPr bwMode="auto">
            <a:xfrm>
              <a:off x="3768725" y="3571929"/>
              <a:ext cx="414338" cy="457200"/>
            </a:xfrm>
            <a:custGeom>
              <a:avLst/>
              <a:gdLst>
                <a:gd name="T0" fmla="*/ 0 w 596"/>
                <a:gd name="T1" fmla="*/ 186182 h 566"/>
                <a:gd name="T2" fmla="*/ 20956 w 596"/>
                <a:gd name="T3" fmla="*/ 186182 h 566"/>
                <a:gd name="T4" fmla="*/ 62839 w 596"/>
                <a:gd name="T5" fmla="*/ 279302 h 566"/>
                <a:gd name="T6" fmla="*/ 188518 w 596"/>
                <a:gd name="T7" fmla="*/ 418952 h 566"/>
                <a:gd name="T8" fmla="*/ 188518 w 596"/>
                <a:gd name="T9" fmla="*/ 418952 h 566"/>
                <a:gd name="T10" fmla="*/ 188518 w 596"/>
                <a:gd name="T11" fmla="*/ 418952 h 566"/>
                <a:gd name="T12" fmla="*/ 230430 w 596"/>
                <a:gd name="T13" fmla="*/ 418952 h 566"/>
                <a:gd name="T14" fmla="*/ 314225 w 596"/>
                <a:gd name="T15" fmla="*/ 279302 h 566"/>
                <a:gd name="T16" fmla="*/ 272314 w 596"/>
                <a:gd name="T17" fmla="*/ 232714 h 566"/>
                <a:gd name="T18" fmla="*/ 293269 w 596"/>
                <a:gd name="T19" fmla="*/ 139651 h 566"/>
                <a:gd name="T20" fmla="*/ 272314 w 596"/>
                <a:gd name="T21" fmla="*/ 93119 h 566"/>
                <a:gd name="T22" fmla="*/ 251358 w 596"/>
                <a:gd name="T23" fmla="*/ 46532 h 566"/>
                <a:gd name="T24" fmla="*/ 251358 w 596"/>
                <a:gd name="T25" fmla="*/ 46532 h 566"/>
                <a:gd name="T26" fmla="*/ 251358 w 596"/>
                <a:gd name="T27" fmla="*/ 0 h 566"/>
                <a:gd name="T28" fmla="*/ 167590 w 596"/>
                <a:gd name="T29" fmla="*/ 46532 h 566"/>
                <a:gd name="T30" fmla="*/ 104751 w 596"/>
                <a:gd name="T31" fmla="*/ 46532 h 566"/>
                <a:gd name="T32" fmla="*/ 104751 w 596"/>
                <a:gd name="T33" fmla="*/ 93119 h 566"/>
                <a:gd name="T34" fmla="*/ 83795 w 596"/>
                <a:gd name="T35" fmla="*/ 93119 h 566"/>
                <a:gd name="T36" fmla="*/ 83795 w 596"/>
                <a:gd name="T37" fmla="*/ 93119 h 566"/>
                <a:gd name="T38" fmla="*/ 83795 w 596"/>
                <a:gd name="T39" fmla="*/ 139651 h 566"/>
                <a:gd name="T40" fmla="*/ 20956 w 596"/>
                <a:gd name="T41" fmla="*/ 139651 h 566"/>
                <a:gd name="T42" fmla="*/ 0 w 596"/>
                <a:gd name="T43" fmla="*/ 186182 h 5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6"/>
                <a:gd name="T67" fmla="*/ 0 h 566"/>
                <a:gd name="T68" fmla="*/ 596 w 596"/>
                <a:gd name="T69" fmla="*/ 566 h 5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6" h="566">
                  <a:moveTo>
                    <a:pt x="0" y="302"/>
                  </a:moveTo>
                  <a:lnTo>
                    <a:pt x="2" y="314"/>
                  </a:lnTo>
                  <a:lnTo>
                    <a:pt x="110" y="384"/>
                  </a:lnTo>
                  <a:lnTo>
                    <a:pt x="346" y="540"/>
                  </a:lnTo>
                  <a:lnTo>
                    <a:pt x="349" y="566"/>
                  </a:lnTo>
                  <a:lnTo>
                    <a:pt x="372" y="564"/>
                  </a:lnTo>
                  <a:lnTo>
                    <a:pt x="417" y="551"/>
                  </a:lnTo>
                  <a:lnTo>
                    <a:pt x="596" y="428"/>
                  </a:lnTo>
                  <a:lnTo>
                    <a:pt x="526" y="348"/>
                  </a:lnTo>
                  <a:lnTo>
                    <a:pt x="528" y="218"/>
                  </a:lnTo>
                  <a:lnTo>
                    <a:pt x="521" y="158"/>
                  </a:lnTo>
                  <a:lnTo>
                    <a:pt x="470" y="99"/>
                  </a:lnTo>
                  <a:lnTo>
                    <a:pt x="495" y="79"/>
                  </a:lnTo>
                  <a:lnTo>
                    <a:pt x="506" y="0"/>
                  </a:lnTo>
                  <a:lnTo>
                    <a:pt x="297" y="12"/>
                  </a:lnTo>
                  <a:lnTo>
                    <a:pt x="189" y="59"/>
                  </a:lnTo>
                  <a:lnTo>
                    <a:pt x="216" y="155"/>
                  </a:lnTo>
                  <a:lnTo>
                    <a:pt x="169" y="158"/>
                  </a:lnTo>
                  <a:lnTo>
                    <a:pt x="144" y="169"/>
                  </a:lnTo>
                  <a:lnTo>
                    <a:pt x="148" y="195"/>
                  </a:lnTo>
                  <a:lnTo>
                    <a:pt x="15" y="253"/>
                  </a:lnTo>
                  <a:lnTo>
                    <a:pt x="0" y="302"/>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83" name="Freeform 355">
              <a:extLst>
                <a:ext uri="{FF2B5EF4-FFF2-40B4-BE49-F238E27FC236}">
                  <a16:creationId xmlns:a16="http://schemas.microsoft.com/office/drawing/2014/main" id="{1E7C9E4A-A786-4403-A755-4DC5E9C1CF06}"/>
                </a:ext>
              </a:extLst>
            </p:cNvPr>
            <p:cNvSpPr>
              <a:spLocks noChangeAspect="1"/>
            </p:cNvSpPr>
            <p:nvPr/>
          </p:nvSpPr>
          <p:spPr bwMode="auto">
            <a:xfrm>
              <a:off x="4849813" y="3490966"/>
              <a:ext cx="390525" cy="388937"/>
            </a:xfrm>
            <a:custGeom>
              <a:avLst/>
              <a:gdLst>
                <a:gd name="T0" fmla="*/ 0 w 561"/>
                <a:gd name="T1" fmla="*/ 47722 h 479"/>
                <a:gd name="T2" fmla="*/ 20913 w 561"/>
                <a:gd name="T3" fmla="*/ 0 h 479"/>
                <a:gd name="T4" fmla="*/ 41825 w 561"/>
                <a:gd name="T5" fmla="*/ 47722 h 479"/>
                <a:gd name="T6" fmla="*/ 62738 w 561"/>
                <a:gd name="T7" fmla="*/ 47722 h 479"/>
                <a:gd name="T8" fmla="*/ 62738 w 561"/>
                <a:gd name="T9" fmla="*/ 47722 h 479"/>
                <a:gd name="T10" fmla="*/ 62738 w 561"/>
                <a:gd name="T11" fmla="*/ 47722 h 479"/>
                <a:gd name="T12" fmla="*/ 62738 w 561"/>
                <a:gd name="T13" fmla="*/ 95444 h 479"/>
                <a:gd name="T14" fmla="*/ 104591 w 561"/>
                <a:gd name="T15" fmla="*/ 95444 h 479"/>
                <a:gd name="T16" fmla="*/ 167329 w 561"/>
                <a:gd name="T17" fmla="*/ 95444 h 479"/>
                <a:gd name="T18" fmla="*/ 146416 w 561"/>
                <a:gd name="T19" fmla="*/ 95444 h 479"/>
                <a:gd name="T20" fmla="*/ 188241 w 561"/>
                <a:gd name="T21" fmla="*/ 47722 h 479"/>
                <a:gd name="T22" fmla="*/ 251006 w 561"/>
                <a:gd name="T23" fmla="*/ 95444 h 479"/>
                <a:gd name="T24" fmla="*/ 251006 w 561"/>
                <a:gd name="T25" fmla="*/ 143165 h 479"/>
                <a:gd name="T26" fmla="*/ 251006 w 561"/>
                <a:gd name="T27" fmla="*/ 143165 h 479"/>
                <a:gd name="T28" fmla="*/ 251006 w 561"/>
                <a:gd name="T29" fmla="*/ 238609 h 479"/>
                <a:gd name="T30" fmla="*/ 271919 w 561"/>
                <a:gd name="T31" fmla="*/ 238609 h 479"/>
                <a:gd name="T32" fmla="*/ 251006 w 561"/>
                <a:gd name="T33" fmla="*/ 286330 h 479"/>
                <a:gd name="T34" fmla="*/ 292832 w 561"/>
                <a:gd name="T35" fmla="*/ 334052 h 479"/>
                <a:gd name="T36" fmla="*/ 271919 w 561"/>
                <a:gd name="T37" fmla="*/ 381773 h 479"/>
                <a:gd name="T38" fmla="*/ 209154 w 561"/>
                <a:gd name="T39" fmla="*/ 381773 h 479"/>
                <a:gd name="T40" fmla="*/ 188241 w 561"/>
                <a:gd name="T41" fmla="*/ 334052 h 479"/>
                <a:gd name="T42" fmla="*/ 125503 w 561"/>
                <a:gd name="T43" fmla="*/ 334052 h 479"/>
                <a:gd name="T44" fmla="*/ 104591 w 561"/>
                <a:gd name="T45" fmla="*/ 334052 h 479"/>
                <a:gd name="T46" fmla="*/ 83678 w 561"/>
                <a:gd name="T47" fmla="*/ 286330 h 479"/>
                <a:gd name="T48" fmla="*/ 62738 w 561"/>
                <a:gd name="T49" fmla="*/ 238609 h 479"/>
                <a:gd name="T50" fmla="*/ 62738 w 561"/>
                <a:gd name="T51" fmla="*/ 286330 h 479"/>
                <a:gd name="T52" fmla="*/ 41825 w 561"/>
                <a:gd name="T53" fmla="*/ 190887 h 479"/>
                <a:gd name="T54" fmla="*/ 20913 w 561"/>
                <a:gd name="T55" fmla="*/ 190887 h 479"/>
                <a:gd name="T56" fmla="*/ 41825 w 561"/>
                <a:gd name="T57" fmla="*/ 143165 h 479"/>
                <a:gd name="T58" fmla="*/ 20913 w 561"/>
                <a:gd name="T59" fmla="*/ 95444 h 479"/>
                <a:gd name="T60" fmla="*/ 20913 w 561"/>
                <a:gd name="T61" fmla="*/ 95444 h 479"/>
                <a:gd name="T62" fmla="*/ 0 w 561"/>
                <a:gd name="T63" fmla="*/ 47722 h 4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1"/>
                <a:gd name="T97" fmla="*/ 0 h 479"/>
                <a:gd name="T98" fmla="*/ 561 w 561"/>
                <a:gd name="T99" fmla="*/ 479 h 4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1" h="479">
                  <a:moveTo>
                    <a:pt x="0" y="15"/>
                  </a:moveTo>
                  <a:lnTo>
                    <a:pt x="14" y="0"/>
                  </a:lnTo>
                  <a:lnTo>
                    <a:pt x="58" y="35"/>
                  </a:lnTo>
                  <a:lnTo>
                    <a:pt x="111" y="5"/>
                  </a:lnTo>
                  <a:lnTo>
                    <a:pt x="115" y="34"/>
                  </a:lnTo>
                  <a:lnTo>
                    <a:pt x="140" y="45"/>
                  </a:lnTo>
                  <a:lnTo>
                    <a:pt x="146" y="75"/>
                  </a:lnTo>
                  <a:lnTo>
                    <a:pt x="224" y="109"/>
                  </a:lnTo>
                  <a:lnTo>
                    <a:pt x="293" y="100"/>
                  </a:lnTo>
                  <a:lnTo>
                    <a:pt x="289" y="82"/>
                  </a:lnTo>
                  <a:lnTo>
                    <a:pt x="380" y="49"/>
                  </a:lnTo>
                  <a:lnTo>
                    <a:pt x="500" y="104"/>
                  </a:lnTo>
                  <a:lnTo>
                    <a:pt x="503" y="134"/>
                  </a:lnTo>
                  <a:lnTo>
                    <a:pt x="483" y="191"/>
                  </a:lnTo>
                  <a:lnTo>
                    <a:pt x="486" y="267"/>
                  </a:lnTo>
                  <a:lnTo>
                    <a:pt x="517" y="291"/>
                  </a:lnTo>
                  <a:lnTo>
                    <a:pt x="493" y="331"/>
                  </a:lnTo>
                  <a:lnTo>
                    <a:pt x="561" y="417"/>
                  </a:lnTo>
                  <a:lnTo>
                    <a:pt x="516" y="479"/>
                  </a:lnTo>
                  <a:lnTo>
                    <a:pt x="390" y="459"/>
                  </a:lnTo>
                  <a:lnTo>
                    <a:pt x="361" y="417"/>
                  </a:lnTo>
                  <a:lnTo>
                    <a:pt x="276" y="431"/>
                  </a:lnTo>
                  <a:lnTo>
                    <a:pt x="213" y="394"/>
                  </a:lnTo>
                  <a:lnTo>
                    <a:pt x="170" y="321"/>
                  </a:lnTo>
                  <a:lnTo>
                    <a:pt x="139" y="308"/>
                  </a:lnTo>
                  <a:lnTo>
                    <a:pt x="129" y="324"/>
                  </a:lnTo>
                  <a:lnTo>
                    <a:pt x="91" y="250"/>
                  </a:lnTo>
                  <a:lnTo>
                    <a:pt x="37" y="205"/>
                  </a:lnTo>
                  <a:lnTo>
                    <a:pt x="63" y="134"/>
                  </a:lnTo>
                  <a:lnTo>
                    <a:pt x="40" y="127"/>
                  </a:lnTo>
                  <a:lnTo>
                    <a:pt x="19" y="87"/>
                  </a:lnTo>
                  <a:lnTo>
                    <a:pt x="0" y="15"/>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84" name="Freeform 356">
              <a:extLst>
                <a:ext uri="{FF2B5EF4-FFF2-40B4-BE49-F238E27FC236}">
                  <a16:creationId xmlns:a16="http://schemas.microsoft.com/office/drawing/2014/main" id="{37284E34-2C43-4050-8737-41C1F4F4E9C8}"/>
                </a:ext>
              </a:extLst>
            </p:cNvPr>
            <p:cNvSpPr>
              <a:spLocks noChangeAspect="1"/>
            </p:cNvSpPr>
            <p:nvPr/>
          </p:nvSpPr>
          <p:spPr bwMode="auto">
            <a:xfrm>
              <a:off x="4735513" y="3562404"/>
              <a:ext cx="203200" cy="217487"/>
            </a:xfrm>
            <a:custGeom>
              <a:avLst/>
              <a:gdLst>
                <a:gd name="T0" fmla="*/ 0 w 290"/>
                <a:gd name="T1" fmla="*/ 94859 h 268"/>
                <a:gd name="T2" fmla="*/ 21575 w 290"/>
                <a:gd name="T3" fmla="*/ 94859 h 268"/>
                <a:gd name="T4" fmla="*/ 64724 w 290"/>
                <a:gd name="T5" fmla="*/ 142261 h 268"/>
                <a:gd name="T6" fmla="*/ 64724 w 290"/>
                <a:gd name="T7" fmla="*/ 142261 h 268"/>
                <a:gd name="T8" fmla="*/ 86298 w 290"/>
                <a:gd name="T9" fmla="*/ 189662 h 268"/>
                <a:gd name="T10" fmla="*/ 129448 w 290"/>
                <a:gd name="T11" fmla="*/ 189662 h 268"/>
                <a:gd name="T12" fmla="*/ 150994 w 290"/>
                <a:gd name="T13" fmla="*/ 142261 h 268"/>
                <a:gd name="T14" fmla="*/ 172568 w 290"/>
                <a:gd name="T15" fmla="*/ 142261 h 268"/>
                <a:gd name="T16" fmla="*/ 129448 w 290"/>
                <a:gd name="T17" fmla="*/ 94859 h 268"/>
                <a:gd name="T18" fmla="*/ 107873 w 290"/>
                <a:gd name="T19" fmla="*/ 47401 h 268"/>
                <a:gd name="T20" fmla="*/ 107873 w 290"/>
                <a:gd name="T21" fmla="*/ 47401 h 268"/>
                <a:gd name="T22" fmla="*/ 107873 w 290"/>
                <a:gd name="T23" fmla="*/ 47401 h 268"/>
                <a:gd name="T24" fmla="*/ 107873 w 290"/>
                <a:gd name="T25" fmla="*/ 0 h 268"/>
                <a:gd name="T26" fmla="*/ 64724 w 290"/>
                <a:gd name="T27" fmla="*/ 47401 h 268"/>
                <a:gd name="T28" fmla="*/ 43149 w 290"/>
                <a:gd name="T29" fmla="*/ 47401 h 268"/>
                <a:gd name="T30" fmla="*/ 43149 w 290"/>
                <a:gd name="T31" fmla="*/ 47401 h 268"/>
                <a:gd name="T32" fmla="*/ 0 w 290"/>
                <a:gd name="T33" fmla="*/ 94859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0"/>
                <a:gd name="T52" fmla="*/ 0 h 268"/>
                <a:gd name="T53" fmla="*/ 290 w 290"/>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0" h="268">
                  <a:moveTo>
                    <a:pt x="0" y="131"/>
                  </a:moveTo>
                  <a:lnTo>
                    <a:pt x="14" y="167"/>
                  </a:lnTo>
                  <a:lnTo>
                    <a:pt x="146" y="228"/>
                  </a:lnTo>
                  <a:lnTo>
                    <a:pt x="147" y="248"/>
                  </a:lnTo>
                  <a:lnTo>
                    <a:pt x="178" y="263"/>
                  </a:lnTo>
                  <a:lnTo>
                    <a:pt x="232" y="268"/>
                  </a:lnTo>
                  <a:lnTo>
                    <a:pt x="275" y="239"/>
                  </a:lnTo>
                  <a:lnTo>
                    <a:pt x="290" y="237"/>
                  </a:lnTo>
                  <a:lnTo>
                    <a:pt x="252" y="163"/>
                  </a:lnTo>
                  <a:lnTo>
                    <a:pt x="198" y="118"/>
                  </a:lnTo>
                  <a:lnTo>
                    <a:pt x="224" y="47"/>
                  </a:lnTo>
                  <a:lnTo>
                    <a:pt x="201" y="40"/>
                  </a:lnTo>
                  <a:lnTo>
                    <a:pt x="180" y="0"/>
                  </a:lnTo>
                  <a:lnTo>
                    <a:pt x="115" y="3"/>
                  </a:lnTo>
                  <a:lnTo>
                    <a:pt x="82" y="29"/>
                  </a:lnTo>
                  <a:lnTo>
                    <a:pt x="71" y="92"/>
                  </a:lnTo>
                  <a:lnTo>
                    <a:pt x="0" y="131"/>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85" name="Freeform 372">
              <a:extLst>
                <a:ext uri="{FF2B5EF4-FFF2-40B4-BE49-F238E27FC236}">
                  <a16:creationId xmlns:a16="http://schemas.microsoft.com/office/drawing/2014/main" id="{E7CD7CF0-5AB6-4FFD-90DA-09AFCCAFA812}"/>
                </a:ext>
              </a:extLst>
            </p:cNvPr>
            <p:cNvSpPr>
              <a:spLocks noChangeAspect="1"/>
            </p:cNvSpPr>
            <p:nvPr/>
          </p:nvSpPr>
          <p:spPr bwMode="auto">
            <a:xfrm>
              <a:off x="5011738" y="3886254"/>
              <a:ext cx="155575" cy="203200"/>
            </a:xfrm>
            <a:custGeom>
              <a:avLst/>
              <a:gdLst>
                <a:gd name="T0" fmla="*/ 0 w 227"/>
                <a:gd name="T1" fmla="*/ 88134 h 254"/>
                <a:gd name="T2" fmla="*/ 19133 w 227"/>
                <a:gd name="T3" fmla="*/ 132228 h 254"/>
                <a:gd name="T4" fmla="*/ 38292 w 227"/>
                <a:gd name="T5" fmla="*/ 132228 h 254"/>
                <a:gd name="T6" fmla="*/ 76558 w 227"/>
                <a:gd name="T7" fmla="*/ 88134 h 254"/>
                <a:gd name="T8" fmla="*/ 76558 w 227"/>
                <a:gd name="T9" fmla="*/ 88134 h 254"/>
                <a:gd name="T10" fmla="*/ 95718 w 227"/>
                <a:gd name="T11" fmla="*/ 44094 h 254"/>
                <a:gd name="T12" fmla="*/ 95718 w 227"/>
                <a:gd name="T13" fmla="*/ 44094 h 254"/>
                <a:gd name="T14" fmla="*/ 76558 w 227"/>
                <a:gd name="T15" fmla="*/ 0 h 254"/>
                <a:gd name="T16" fmla="*/ 57425 w 227"/>
                <a:gd name="T17" fmla="*/ 0 h 254"/>
                <a:gd name="T18" fmla="*/ 57425 w 227"/>
                <a:gd name="T19" fmla="*/ 0 h 254"/>
                <a:gd name="T20" fmla="*/ 57425 w 227"/>
                <a:gd name="T21" fmla="*/ 0 h 254"/>
                <a:gd name="T22" fmla="*/ 38292 w 227"/>
                <a:gd name="T23" fmla="*/ 44094 h 254"/>
                <a:gd name="T24" fmla="*/ 57425 w 227"/>
                <a:gd name="T25" fmla="*/ 44094 h 254"/>
                <a:gd name="T26" fmla="*/ 38292 w 227"/>
                <a:gd name="T27" fmla="*/ 88134 h 254"/>
                <a:gd name="T28" fmla="*/ 0 w 227"/>
                <a:gd name="T29" fmla="*/ 88134 h 2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7"/>
                <a:gd name="T46" fmla="*/ 0 h 254"/>
                <a:gd name="T47" fmla="*/ 227 w 227"/>
                <a:gd name="T48" fmla="*/ 254 h 2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7" h="254">
                  <a:moveTo>
                    <a:pt x="0" y="179"/>
                  </a:moveTo>
                  <a:lnTo>
                    <a:pt x="31" y="254"/>
                  </a:lnTo>
                  <a:lnTo>
                    <a:pt x="84" y="241"/>
                  </a:lnTo>
                  <a:lnTo>
                    <a:pt x="168" y="179"/>
                  </a:lnTo>
                  <a:lnTo>
                    <a:pt x="167" y="149"/>
                  </a:lnTo>
                  <a:lnTo>
                    <a:pt x="222" y="94"/>
                  </a:lnTo>
                  <a:lnTo>
                    <a:pt x="227" y="75"/>
                  </a:lnTo>
                  <a:lnTo>
                    <a:pt x="195" y="41"/>
                  </a:lnTo>
                  <a:lnTo>
                    <a:pt x="126" y="0"/>
                  </a:lnTo>
                  <a:lnTo>
                    <a:pt x="108" y="0"/>
                  </a:lnTo>
                  <a:lnTo>
                    <a:pt x="118" y="24"/>
                  </a:lnTo>
                  <a:lnTo>
                    <a:pt x="93" y="68"/>
                  </a:lnTo>
                  <a:lnTo>
                    <a:pt x="108" y="89"/>
                  </a:lnTo>
                  <a:lnTo>
                    <a:pt x="86" y="150"/>
                  </a:lnTo>
                  <a:lnTo>
                    <a:pt x="0" y="179"/>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86" name="Freeform 395">
              <a:extLst>
                <a:ext uri="{FF2B5EF4-FFF2-40B4-BE49-F238E27FC236}">
                  <a16:creationId xmlns:a16="http://schemas.microsoft.com/office/drawing/2014/main" id="{B29E26BF-1B90-4661-B834-2F16093398CF}"/>
                </a:ext>
              </a:extLst>
            </p:cNvPr>
            <p:cNvSpPr>
              <a:spLocks noChangeAspect="1"/>
            </p:cNvSpPr>
            <p:nvPr/>
          </p:nvSpPr>
          <p:spPr bwMode="auto">
            <a:xfrm>
              <a:off x="4654550" y="3698929"/>
              <a:ext cx="430213" cy="412750"/>
            </a:xfrm>
            <a:custGeom>
              <a:avLst/>
              <a:gdLst>
                <a:gd name="T0" fmla="*/ 0 w 618"/>
                <a:gd name="T1" fmla="*/ 90210 h 514"/>
                <a:gd name="T2" fmla="*/ 21074 w 618"/>
                <a:gd name="T3" fmla="*/ 45105 h 514"/>
                <a:gd name="T4" fmla="*/ 21074 w 618"/>
                <a:gd name="T5" fmla="*/ 45105 h 514"/>
                <a:gd name="T6" fmla="*/ 42148 w 618"/>
                <a:gd name="T7" fmla="*/ 45105 h 514"/>
                <a:gd name="T8" fmla="*/ 63222 w 618"/>
                <a:gd name="T9" fmla="*/ 0 h 514"/>
                <a:gd name="T10" fmla="*/ 42148 w 618"/>
                <a:gd name="T11" fmla="*/ 0 h 514"/>
                <a:gd name="T12" fmla="*/ 63222 w 618"/>
                <a:gd name="T13" fmla="*/ 0 h 514"/>
                <a:gd name="T14" fmla="*/ 147490 w 618"/>
                <a:gd name="T15" fmla="*/ 0 h 514"/>
                <a:gd name="T16" fmla="*/ 147490 w 618"/>
                <a:gd name="T17" fmla="*/ 45105 h 514"/>
                <a:gd name="T18" fmla="*/ 168565 w 618"/>
                <a:gd name="T19" fmla="*/ 45105 h 514"/>
                <a:gd name="T20" fmla="*/ 168565 w 618"/>
                <a:gd name="T21" fmla="*/ 45105 h 514"/>
                <a:gd name="T22" fmla="*/ 189639 w 618"/>
                <a:gd name="T23" fmla="*/ 45105 h 514"/>
                <a:gd name="T24" fmla="*/ 210713 w 618"/>
                <a:gd name="T25" fmla="*/ 45105 h 514"/>
                <a:gd name="T26" fmla="*/ 252861 w 618"/>
                <a:gd name="T27" fmla="*/ 135315 h 514"/>
                <a:gd name="T28" fmla="*/ 252861 w 618"/>
                <a:gd name="T29" fmla="*/ 135315 h 514"/>
                <a:gd name="T30" fmla="*/ 273907 w 618"/>
                <a:gd name="T31" fmla="*/ 180420 h 514"/>
                <a:gd name="T32" fmla="*/ 316055 w 618"/>
                <a:gd name="T33" fmla="*/ 180420 h 514"/>
                <a:gd name="T34" fmla="*/ 337129 w 618"/>
                <a:gd name="T35" fmla="*/ 225525 h 514"/>
                <a:gd name="T36" fmla="*/ 316055 w 618"/>
                <a:gd name="T37" fmla="*/ 225525 h 514"/>
                <a:gd name="T38" fmla="*/ 273907 w 618"/>
                <a:gd name="T39" fmla="*/ 270630 h 514"/>
                <a:gd name="T40" fmla="*/ 231787 w 618"/>
                <a:gd name="T41" fmla="*/ 270630 h 514"/>
                <a:gd name="T42" fmla="*/ 189639 w 618"/>
                <a:gd name="T43" fmla="*/ 360841 h 514"/>
                <a:gd name="T44" fmla="*/ 189639 w 618"/>
                <a:gd name="T45" fmla="*/ 315736 h 514"/>
                <a:gd name="T46" fmla="*/ 168565 w 618"/>
                <a:gd name="T47" fmla="*/ 315736 h 514"/>
                <a:gd name="T48" fmla="*/ 126416 w 618"/>
                <a:gd name="T49" fmla="*/ 315736 h 514"/>
                <a:gd name="T50" fmla="*/ 105342 w 618"/>
                <a:gd name="T51" fmla="*/ 270630 h 514"/>
                <a:gd name="T52" fmla="*/ 84296 w 618"/>
                <a:gd name="T53" fmla="*/ 225525 h 514"/>
                <a:gd name="T54" fmla="*/ 63222 w 618"/>
                <a:gd name="T55" fmla="*/ 180420 h 514"/>
                <a:gd name="T56" fmla="*/ 0 w 618"/>
                <a:gd name="T57" fmla="*/ 90210 h 5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8"/>
                <a:gd name="T88" fmla="*/ 0 h 514"/>
                <a:gd name="T89" fmla="*/ 618 w 618"/>
                <a:gd name="T90" fmla="*/ 514 h 5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8" h="514">
                  <a:moveTo>
                    <a:pt x="0" y="136"/>
                  </a:moveTo>
                  <a:lnTo>
                    <a:pt x="9" y="91"/>
                  </a:lnTo>
                  <a:lnTo>
                    <a:pt x="41" y="101"/>
                  </a:lnTo>
                  <a:lnTo>
                    <a:pt x="81" y="72"/>
                  </a:lnTo>
                  <a:lnTo>
                    <a:pt x="98" y="54"/>
                  </a:lnTo>
                  <a:lnTo>
                    <a:pt x="65" y="23"/>
                  </a:lnTo>
                  <a:lnTo>
                    <a:pt x="132" y="0"/>
                  </a:lnTo>
                  <a:lnTo>
                    <a:pt x="264" y="61"/>
                  </a:lnTo>
                  <a:lnTo>
                    <a:pt x="265" y="81"/>
                  </a:lnTo>
                  <a:lnTo>
                    <a:pt x="296" y="96"/>
                  </a:lnTo>
                  <a:lnTo>
                    <a:pt x="325" y="111"/>
                  </a:lnTo>
                  <a:lnTo>
                    <a:pt x="350" y="101"/>
                  </a:lnTo>
                  <a:lnTo>
                    <a:pt x="404" y="118"/>
                  </a:lnTo>
                  <a:lnTo>
                    <a:pt x="475" y="234"/>
                  </a:lnTo>
                  <a:lnTo>
                    <a:pt x="483" y="244"/>
                  </a:lnTo>
                  <a:lnTo>
                    <a:pt x="510" y="287"/>
                  </a:lnTo>
                  <a:lnTo>
                    <a:pt x="603" y="300"/>
                  </a:lnTo>
                  <a:lnTo>
                    <a:pt x="618" y="321"/>
                  </a:lnTo>
                  <a:lnTo>
                    <a:pt x="596" y="382"/>
                  </a:lnTo>
                  <a:lnTo>
                    <a:pt x="510" y="411"/>
                  </a:lnTo>
                  <a:lnTo>
                    <a:pt x="417" y="432"/>
                  </a:lnTo>
                  <a:lnTo>
                    <a:pt x="342" y="514"/>
                  </a:lnTo>
                  <a:lnTo>
                    <a:pt x="342" y="483"/>
                  </a:lnTo>
                  <a:lnTo>
                    <a:pt x="288" y="463"/>
                  </a:lnTo>
                  <a:lnTo>
                    <a:pt x="235" y="491"/>
                  </a:lnTo>
                  <a:lnTo>
                    <a:pt x="182" y="396"/>
                  </a:lnTo>
                  <a:lnTo>
                    <a:pt x="139" y="361"/>
                  </a:lnTo>
                  <a:lnTo>
                    <a:pt x="111" y="265"/>
                  </a:lnTo>
                  <a:lnTo>
                    <a:pt x="0" y="136"/>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87" name="Freeform 417">
              <a:extLst>
                <a:ext uri="{FF2B5EF4-FFF2-40B4-BE49-F238E27FC236}">
                  <a16:creationId xmlns:a16="http://schemas.microsoft.com/office/drawing/2014/main" id="{1398710F-A33E-4BE6-9F66-436EC3DF3297}"/>
                </a:ext>
              </a:extLst>
            </p:cNvPr>
            <p:cNvSpPr>
              <a:spLocks noChangeAspect="1"/>
            </p:cNvSpPr>
            <p:nvPr/>
          </p:nvSpPr>
          <p:spPr bwMode="auto">
            <a:xfrm>
              <a:off x="4672013" y="3565579"/>
              <a:ext cx="142875" cy="130175"/>
            </a:xfrm>
            <a:custGeom>
              <a:avLst/>
              <a:gdLst>
                <a:gd name="T0" fmla="*/ 0 w 210"/>
                <a:gd name="T1" fmla="*/ 87841 h 163"/>
                <a:gd name="T2" fmla="*/ 18935 w 210"/>
                <a:gd name="T3" fmla="*/ 87841 h 163"/>
                <a:gd name="T4" fmla="*/ 18935 w 210"/>
                <a:gd name="T5" fmla="*/ 43920 h 163"/>
                <a:gd name="T6" fmla="*/ 18935 w 210"/>
                <a:gd name="T7" fmla="*/ 43920 h 163"/>
                <a:gd name="T8" fmla="*/ 18935 w 210"/>
                <a:gd name="T9" fmla="*/ 0 h 163"/>
                <a:gd name="T10" fmla="*/ 18935 w 210"/>
                <a:gd name="T11" fmla="*/ 0 h 163"/>
                <a:gd name="T12" fmla="*/ 94723 w 210"/>
                <a:gd name="T13" fmla="*/ 0 h 163"/>
                <a:gd name="T14" fmla="*/ 75763 w 210"/>
                <a:gd name="T15" fmla="*/ 0 h 163"/>
                <a:gd name="T16" fmla="*/ 75763 w 210"/>
                <a:gd name="T17" fmla="*/ 43920 h 163"/>
                <a:gd name="T18" fmla="*/ 37894 w 210"/>
                <a:gd name="T19" fmla="*/ 87841 h 163"/>
                <a:gd name="T20" fmla="*/ 18935 w 210"/>
                <a:gd name="T21" fmla="*/ 87841 h 163"/>
                <a:gd name="T22" fmla="*/ 0 w 210"/>
                <a:gd name="T23" fmla="*/ 87841 h 1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163"/>
                <a:gd name="T38" fmla="*/ 210 w 210"/>
                <a:gd name="T39" fmla="*/ 163 h 1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163">
                  <a:moveTo>
                    <a:pt x="0" y="149"/>
                  </a:moveTo>
                  <a:lnTo>
                    <a:pt x="4" y="133"/>
                  </a:lnTo>
                  <a:lnTo>
                    <a:pt x="34" y="99"/>
                  </a:lnTo>
                  <a:lnTo>
                    <a:pt x="17" y="82"/>
                  </a:lnTo>
                  <a:lnTo>
                    <a:pt x="16" y="41"/>
                  </a:lnTo>
                  <a:lnTo>
                    <a:pt x="34" y="10"/>
                  </a:lnTo>
                  <a:lnTo>
                    <a:pt x="210" y="0"/>
                  </a:lnTo>
                  <a:lnTo>
                    <a:pt x="177" y="26"/>
                  </a:lnTo>
                  <a:lnTo>
                    <a:pt x="166" y="89"/>
                  </a:lnTo>
                  <a:lnTo>
                    <a:pt x="95" y="128"/>
                  </a:lnTo>
                  <a:lnTo>
                    <a:pt x="33" y="163"/>
                  </a:lnTo>
                  <a:lnTo>
                    <a:pt x="0" y="149"/>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88" name="Freeform 420">
              <a:extLst>
                <a:ext uri="{FF2B5EF4-FFF2-40B4-BE49-F238E27FC236}">
                  <a16:creationId xmlns:a16="http://schemas.microsoft.com/office/drawing/2014/main" id="{225CBFA8-3DC2-431C-86CF-6205E772C6E4}"/>
                </a:ext>
              </a:extLst>
            </p:cNvPr>
            <p:cNvSpPr>
              <a:spLocks noChangeAspect="1"/>
            </p:cNvSpPr>
            <p:nvPr/>
          </p:nvSpPr>
          <p:spPr bwMode="auto">
            <a:xfrm>
              <a:off x="4992688" y="3854504"/>
              <a:ext cx="106363" cy="85725"/>
            </a:xfrm>
            <a:custGeom>
              <a:avLst/>
              <a:gdLst>
                <a:gd name="T0" fmla="*/ 0 w 153"/>
                <a:gd name="T1" fmla="*/ 46752 h 106"/>
                <a:gd name="T2" fmla="*/ 20474 w 153"/>
                <a:gd name="T3" fmla="*/ 46752 h 106"/>
                <a:gd name="T4" fmla="*/ 20474 w 153"/>
                <a:gd name="T5" fmla="*/ 46752 h 106"/>
                <a:gd name="T6" fmla="*/ 40977 w 153"/>
                <a:gd name="T7" fmla="*/ 46752 h 106"/>
                <a:gd name="T8" fmla="*/ 61452 w 153"/>
                <a:gd name="T9" fmla="*/ 0 h 106"/>
                <a:gd name="T10" fmla="*/ 81926 w 153"/>
                <a:gd name="T11" fmla="*/ 46752 h 106"/>
                <a:gd name="T12" fmla="*/ 61452 w 153"/>
                <a:gd name="T13" fmla="*/ 46752 h 106"/>
                <a:gd name="T14" fmla="*/ 61452 w 153"/>
                <a:gd name="T15" fmla="*/ 46752 h 106"/>
                <a:gd name="T16" fmla="*/ 61452 w 153"/>
                <a:gd name="T17" fmla="*/ 93560 h 106"/>
                <a:gd name="T18" fmla="*/ 20474 w 153"/>
                <a:gd name="T19" fmla="*/ 93560 h 106"/>
                <a:gd name="T20" fmla="*/ 0 w 153"/>
                <a:gd name="T21" fmla="*/ 46752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106"/>
                <a:gd name="T35" fmla="*/ 153 w 153"/>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106">
                  <a:moveTo>
                    <a:pt x="0" y="50"/>
                  </a:moveTo>
                  <a:lnTo>
                    <a:pt x="7" y="47"/>
                  </a:lnTo>
                  <a:lnTo>
                    <a:pt x="20" y="64"/>
                  </a:lnTo>
                  <a:lnTo>
                    <a:pt x="86" y="62"/>
                  </a:lnTo>
                  <a:lnTo>
                    <a:pt x="145" y="0"/>
                  </a:lnTo>
                  <a:lnTo>
                    <a:pt x="153" y="38"/>
                  </a:lnTo>
                  <a:lnTo>
                    <a:pt x="135" y="38"/>
                  </a:lnTo>
                  <a:lnTo>
                    <a:pt x="145" y="62"/>
                  </a:lnTo>
                  <a:lnTo>
                    <a:pt x="120" y="106"/>
                  </a:lnTo>
                  <a:lnTo>
                    <a:pt x="27" y="93"/>
                  </a:lnTo>
                  <a:lnTo>
                    <a:pt x="0" y="50"/>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89" name="Freeform 421">
              <a:extLst>
                <a:ext uri="{FF2B5EF4-FFF2-40B4-BE49-F238E27FC236}">
                  <a16:creationId xmlns:a16="http://schemas.microsoft.com/office/drawing/2014/main" id="{DBBD1CC2-E993-4A11-9E2B-617D6A12C198}"/>
                </a:ext>
              </a:extLst>
            </p:cNvPr>
            <p:cNvSpPr>
              <a:spLocks noChangeAspect="1"/>
            </p:cNvSpPr>
            <p:nvPr/>
          </p:nvSpPr>
          <p:spPr bwMode="auto">
            <a:xfrm>
              <a:off x="4095750" y="3568754"/>
              <a:ext cx="82550" cy="179387"/>
            </a:xfrm>
            <a:custGeom>
              <a:avLst/>
              <a:gdLst>
                <a:gd name="T0" fmla="*/ 0 w 116"/>
                <a:gd name="T1" fmla="*/ 95777 h 221"/>
                <a:gd name="T2" fmla="*/ 23089 w 116"/>
                <a:gd name="T3" fmla="*/ 95777 h 221"/>
                <a:gd name="T4" fmla="*/ 23089 w 116"/>
                <a:gd name="T5" fmla="*/ 47889 h 221"/>
                <a:gd name="T6" fmla="*/ 69298 w 116"/>
                <a:gd name="T7" fmla="*/ 0 h 221"/>
                <a:gd name="T8" fmla="*/ 46209 w 116"/>
                <a:gd name="T9" fmla="*/ 47889 h 221"/>
                <a:gd name="T10" fmla="*/ 69298 w 116"/>
                <a:gd name="T11" fmla="*/ 47889 h 221"/>
                <a:gd name="T12" fmla="*/ 46209 w 116"/>
                <a:gd name="T13" fmla="*/ 95777 h 221"/>
                <a:gd name="T14" fmla="*/ 69298 w 116"/>
                <a:gd name="T15" fmla="*/ 143666 h 221"/>
                <a:gd name="T16" fmla="*/ 46209 w 116"/>
                <a:gd name="T17" fmla="*/ 191555 h 221"/>
                <a:gd name="T18" fmla="*/ 23089 w 116"/>
                <a:gd name="T19" fmla="*/ 143666 h 221"/>
                <a:gd name="T20" fmla="*/ 0 w 116"/>
                <a:gd name="T21" fmla="*/ 95777 h 2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
                <a:gd name="T34" fmla="*/ 0 h 221"/>
                <a:gd name="T35" fmla="*/ 116 w 116"/>
                <a:gd name="T36" fmla="*/ 221 h 2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 h="221">
                  <a:moveTo>
                    <a:pt x="0" y="102"/>
                  </a:moveTo>
                  <a:lnTo>
                    <a:pt x="25" y="82"/>
                  </a:lnTo>
                  <a:lnTo>
                    <a:pt x="36" y="3"/>
                  </a:lnTo>
                  <a:lnTo>
                    <a:pt x="109" y="0"/>
                  </a:lnTo>
                  <a:lnTo>
                    <a:pt x="92" y="27"/>
                  </a:lnTo>
                  <a:lnTo>
                    <a:pt x="111" y="61"/>
                  </a:lnTo>
                  <a:lnTo>
                    <a:pt x="70" y="102"/>
                  </a:lnTo>
                  <a:lnTo>
                    <a:pt x="116" y="130"/>
                  </a:lnTo>
                  <a:lnTo>
                    <a:pt x="58" y="221"/>
                  </a:lnTo>
                  <a:lnTo>
                    <a:pt x="51" y="161"/>
                  </a:lnTo>
                  <a:lnTo>
                    <a:pt x="0" y="102"/>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0" name="Freeform 444">
              <a:extLst>
                <a:ext uri="{FF2B5EF4-FFF2-40B4-BE49-F238E27FC236}">
                  <a16:creationId xmlns:a16="http://schemas.microsoft.com/office/drawing/2014/main" id="{AD7A97DC-63BD-4663-850F-ABEC7A23A399}"/>
                </a:ext>
              </a:extLst>
            </p:cNvPr>
            <p:cNvSpPr>
              <a:spLocks noChangeAspect="1"/>
            </p:cNvSpPr>
            <p:nvPr/>
          </p:nvSpPr>
          <p:spPr bwMode="auto">
            <a:xfrm>
              <a:off x="4833938" y="4029129"/>
              <a:ext cx="198438" cy="153987"/>
            </a:xfrm>
            <a:custGeom>
              <a:avLst/>
              <a:gdLst>
                <a:gd name="T0" fmla="*/ 0 w 283"/>
                <a:gd name="T1" fmla="*/ 91423 h 191"/>
                <a:gd name="T2" fmla="*/ 43727 w 283"/>
                <a:gd name="T3" fmla="*/ 91423 h 191"/>
                <a:gd name="T4" fmla="*/ 43727 w 283"/>
                <a:gd name="T5" fmla="*/ 45711 h 191"/>
                <a:gd name="T6" fmla="*/ 43727 w 283"/>
                <a:gd name="T7" fmla="*/ 45711 h 191"/>
                <a:gd name="T8" fmla="*/ 87425 w 283"/>
                <a:gd name="T9" fmla="*/ 0 h 191"/>
                <a:gd name="T10" fmla="*/ 153016 w 283"/>
                <a:gd name="T11" fmla="*/ 0 h 191"/>
                <a:gd name="T12" fmla="*/ 174851 w 283"/>
                <a:gd name="T13" fmla="*/ 45711 h 191"/>
                <a:gd name="T14" fmla="*/ 153016 w 283"/>
                <a:gd name="T15" fmla="*/ 45711 h 191"/>
                <a:gd name="T16" fmla="*/ 87425 w 283"/>
                <a:gd name="T17" fmla="*/ 91423 h 191"/>
                <a:gd name="T18" fmla="*/ 0 w 283"/>
                <a:gd name="T19" fmla="*/ 91423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
                <a:gd name="T31" fmla="*/ 0 h 191"/>
                <a:gd name="T32" fmla="*/ 283 w 283"/>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 h="191">
                  <a:moveTo>
                    <a:pt x="0" y="191"/>
                  </a:moveTo>
                  <a:lnTo>
                    <a:pt x="75" y="148"/>
                  </a:lnTo>
                  <a:lnTo>
                    <a:pt x="62" y="127"/>
                  </a:lnTo>
                  <a:lnTo>
                    <a:pt x="84" y="103"/>
                  </a:lnTo>
                  <a:lnTo>
                    <a:pt x="159" y="21"/>
                  </a:lnTo>
                  <a:lnTo>
                    <a:pt x="252" y="0"/>
                  </a:lnTo>
                  <a:lnTo>
                    <a:pt x="283" y="75"/>
                  </a:lnTo>
                  <a:lnTo>
                    <a:pt x="258" y="103"/>
                  </a:lnTo>
                  <a:lnTo>
                    <a:pt x="150" y="154"/>
                  </a:lnTo>
                  <a:lnTo>
                    <a:pt x="0" y="191"/>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1" name="Freeform 445">
              <a:extLst>
                <a:ext uri="{FF2B5EF4-FFF2-40B4-BE49-F238E27FC236}">
                  <a16:creationId xmlns:a16="http://schemas.microsoft.com/office/drawing/2014/main" id="{BFA03186-EF70-41E0-90A6-1C685D10241F}"/>
                </a:ext>
              </a:extLst>
            </p:cNvPr>
            <p:cNvSpPr>
              <a:spLocks noChangeAspect="1"/>
            </p:cNvSpPr>
            <p:nvPr/>
          </p:nvSpPr>
          <p:spPr bwMode="auto">
            <a:xfrm>
              <a:off x="4818063" y="4070404"/>
              <a:ext cx="77788" cy="112712"/>
            </a:xfrm>
            <a:custGeom>
              <a:avLst/>
              <a:gdLst>
                <a:gd name="T0" fmla="*/ 0 w 107"/>
                <a:gd name="T1" fmla="*/ 0 h 139"/>
                <a:gd name="T2" fmla="*/ 25936 w 107"/>
                <a:gd name="T3" fmla="*/ 93204 h 139"/>
                <a:gd name="T4" fmla="*/ 77807 w 107"/>
                <a:gd name="T5" fmla="*/ 46573 h 139"/>
                <a:gd name="T6" fmla="*/ 51871 w 107"/>
                <a:gd name="T7" fmla="*/ 46573 h 139"/>
                <a:gd name="T8" fmla="*/ 77807 w 107"/>
                <a:gd name="T9" fmla="*/ 0 h 139"/>
                <a:gd name="T10" fmla="*/ 77807 w 107"/>
                <a:gd name="T11" fmla="*/ 0 h 139"/>
                <a:gd name="T12" fmla="*/ 51871 w 107"/>
                <a:gd name="T13" fmla="*/ 0 h 139"/>
                <a:gd name="T14" fmla="*/ 0 w 107"/>
                <a:gd name="T15" fmla="*/ 0 h 139"/>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139"/>
                <a:gd name="T26" fmla="*/ 107 w 107"/>
                <a:gd name="T27" fmla="*/ 139 h 1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139">
                  <a:moveTo>
                    <a:pt x="0" y="28"/>
                  </a:moveTo>
                  <a:lnTo>
                    <a:pt x="23" y="139"/>
                  </a:lnTo>
                  <a:lnTo>
                    <a:pt x="98" y="96"/>
                  </a:lnTo>
                  <a:lnTo>
                    <a:pt x="85" y="75"/>
                  </a:lnTo>
                  <a:lnTo>
                    <a:pt x="107" y="51"/>
                  </a:lnTo>
                  <a:lnTo>
                    <a:pt x="107" y="20"/>
                  </a:lnTo>
                  <a:lnTo>
                    <a:pt x="53" y="0"/>
                  </a:lnTo>
                  <a:lnTo>
                    <a:pt x="0" y="28"/>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2" name="Freeform 465">
              <a:extLst>
                <a:ext uri="{FF2B5EF4-FFF2-40B4-BE49-F238E27FC236}">
                  <a16:creationId xmlns:a16="http://schemas.microsoft.com/office/drawing/2014/main" id="{DC77EC16-43B7-4666-B5BC-03E79D08136A}"/>
                </a:ext>
              </a:extLst>
            </p:cNvPr>
            <p:cNvSpPr>
              <a:spLocks noChangeAspect="1"/>
            </p:cNvSpPr>
            <p:nvPr/>
          </p:nvSpPr>
          <p:spPr bwMode="auto">
            <a:xfrm>
              <a:off x="4860925" y="3775129"/>
              <a:ext cx="38100" cy="12700"/>
            </a:xfrm>
            <a:custGeom>
              <a:avLst/>
              <a:gdLst>
                <a:gd name="T0" fmla="*/ 0 w 54"/>
                <a:gd name="T1" fmla="*/ 0 h 15"/>
                <a:gd name="T2" fmla="*/ 21827 w 54"/>
                <a:gd name="T3" fmla="*/ 0 h 15"/>
                <a:gd name="T4" fmla="*/ 43654 w 54"/>
                <a:gd name="T5" fmla="*/ 0 h 15"/>
                <a:gd name="T6" fmla="*/ 0 w 54"/>
                <a:gd name="T7" fmla="*/ 0 h 15"/>
                <a:gd name="T8" fmla="*/ 0 60000 65536"/>
                <a:gd name="T9" fmla="*/ 0 60000 65536"/>
                <a:gd name="T10" fmla="*/ 0 60000 65536"/>
                <a:gd name="T11" fmla="*/ 0 60000 65536"/>
                <a:gd name="T12" fmla="*/ 0 w 54"/>
                <a:gd name="T13" fmla="*/ 0 h 15"/>
                <a:gd name="T14" fmla="*/ 54 w 54"/>
                <a:gd name="T15" fmla="*/ 15 h 15"/>
              </a:gdLst>
              <a:ahLst/>
              <a:cxnLst>
                <a:cxn ang="T8">
                  <a:pos x="T0" y="T1"/>
                </a:cxn>
                <a:cxn ang="T9">
                  <a:pos x="T2" y="T3"/>
                </a:cxn>
                <a:cxn ang="T10">
                  <a:pos x="T4" y="T5"/>
                </a:cxn>
                <a:cxn ang="T11">
                  <a:pos x="T6" y="T7"/>
                </a:cxn>
              </a:cxnLst>
              <a:rect l="T12" t="T13" r="T14" b="T15"/>
              <a:pathLst>
                <a:path w="54" h="15">
                  <a:moveTo>
                    <a:pt x="0" y="0"/>
                  </a:moveTo>
                  <a:lnTo>
                    <a:pt x="29" y="15"/>
                  </a:lnTo>
                  <a:lnTo>
                    <a:pt x="54" y="5"/>
                  </a:lnTo>
                  <a:lnTo>
                    <a:pt x="0" y="0"/>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3" name="Freeform 466">
              <a:extLst>
                <a:ext uri="{FF2B5EF4-FFF2-40B4-BE49-F238E27FC236}">
                  <a16:creationId xmlns:a16="http://schemas.microsoft.com/office/drawing/2014/main" id="{54ADDEE9-1CB0-4195-9284-7324D2C962E0}"/>
                </a:ext>
              </a:extLst>
            </p:cNvPr>
            <p:cNvSpPr>
              <a:spLocks noChangeAspect="1"/>
            </p:cNvSpPr>
            <p:nvPr/>
          </p:nvSpPr>
          <p:spPr bwMode="auto">
            <a:xfrm>
              <a:off x="4641850" y="3671941"/>
              <a:ext cx="31750" cy="101600"/>
            </a:xfrm>
            <a:custGeom>
              <a:avLst/>
              <a:gdLst>
                <a:gd name="T0" fmla="*/ 0 w 46"/>
                <a:gd name="T1" fmla="*/ 0 h 125"/>
                <a:gd name="T2" fmla="*/ 22136 w 46"/>
                <a:gd name="T3" fmla="*/ 46979 h 125"/>
                <a:gd name="T4" fmla="*/ 22136 w 46"/>
                <a:gd name="T5" fmla="*/ 46979 h 125"/>
                <a:gd name="T6" fmla="*/ 22136 w 46"/>
                <a:gd name="T7" fmla="*/ 0 h 125"/>
                <a:gd name="T8" fmla="*/ 22136 w 46"/>
                <a:gd name="T9" fmla="*/ 0 h 125"/>
                <a:gd name="T10" fmla="*/ 22136 w 46"/>
                <a:gd name="T11" fmla="*/ 0 h 125"/>
                <a:gd name="T12" fmla="*/ 44272 w 46"/>
                <a:gd name="T13" fmla="*/ 0 h 125"/>
                <a:gd name="T14" fmla="*/ 44272 w 46"/>
                <a:gd name="T15" fmla="*/ 0 h 125"/>
                <a:gd name="T16" fmla="*/ 22136 w 46"/>
                <a:gd name="T17" fmla="*/ 0 h 125"/>
                <a:gd name="T18" fmla="*/ 0 w 46"/>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125"/>
                <a:gd name="T32" fmla="*/ 46 w 46"/>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125">
                  <a:moveTo>
                    <a:pt x="0" y="61"/>
                  </a:moveTo>
                  <a:lnTo>
                    <a:pt x="25" y="125"/>
                  </a:lnTo>
                  <a:lnTo>
                    <a:pt x="28" y="122"/>
                  </a:lnTo>
                  <a:lnTo>
                    <a:pt x="41" y="55"/>
                  </a:lnTo>
                  <a:lnTo>
                    <a:pt x="24" y="60"/>
                  </a:lnTo>
                  <a:lnTo>
                    <a:pt x="28" y="30"/>
                  </a:lnTo>
                  <a:lnTo>
                    <a:pt x="42" y="16"/>
                  </a:lnTo>
                  <a:lnTo>
                    <a:pt x="46" y="0"/>
                  </a:lnTo>
                  <a:lnTo>
                    <a:pt x="31" y="3"/>
                  </a:lnTo>
                  <a:lnTo>
                    <a:pt x="0" y="61"/>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4" name="Freeform 468">
              <a:extLst>
                <a:ext uri="{FF2B5EF4-FFF2-40B4-BE49-F238E27FC236}">
                  <a16:creationId xmlns:a16="http://schemas.microsoft.com/office/drawing/2014/main" id="{FC3073DA-7170-4569-AB39-813250C82449}"/>
                </a:ext>
              </a:extLst>
            </p:cNvPr>
            <p:cNvSpPr>
              <a:spLocks noChangeAspect="1"/>
            </p:cNvSpPr>
            <p:nvPr/>
          </p:nvSpPr>
          <p:spPr bwMode="auto">
            <a:xfrm>
              <a:off x="4657725" y="3667179"/>
              <a:ext cx="88900" cy="112712"/>
            </a:xfrm>
            <a:custGeom>
              <a:avLst/>
              <a:gdLst>
                <a:gd name="T0" fmla="*/ 0 w 127"/>
                <a:gd name="T1" fmla="*/ 101662 h 137"/>
                <a:gd name="T2" fmla="*/ 21652 w 127"/>
                <a:gd name="T3" fmla="*/ 50800 h 137"/>
                <a:gd name="T4" fmla="*/ 21652 w 127"/>
                <a:gd name="T5" fmla="*/ 50800 h 137"/>
                <a:gd name="T6" fmla="*/ 21652 w 127"/>
                <a:gd name="T7" fmla="*/ 50800 h 137"/>
                <a:gd name="T8" fmla="*/ 64928 w 127"/>
                <a:gd name="T9" fmla="*/ 0 h 137"/>
                <a:gd name="T10" fmla="*/ 64928 w 127"/>
                <a:gd name="T11" fmla="*/ 50800 h 137"/>
                <a:gd name="T12" fmla="*/ 43276 w 127"/>
                <a:gd name="T13" fmla="*/ 50800 h 137"/>
                <a:gd name="T14" fmla="*/ 43276 w 127"/>
                <a:gd name="T15" fmla="*/ 101662 h 137"/>
                <a:gd name="T16" fmla="*/ 43276 w 127"/>
                <a:gd name="T17" fmla="*/ 101662 h 137"/>
                <a:gd name="T18" fmla="*/ 21652 w 127"/>
                <a:gd name="T19" fmla="*/ 152462 h 137"/>
                <a:gd name="T20" fmla="*/ 21652 w 127"/>
                <a:gd name="T21" fmla="*/ 101662 h 137"/>
                <a:gd name="T22" fmla="*/ 21652 w 127"/>
                <a:gd name="T23" fmla="*/ 50800 h 137"/>
                <a:gd name="T24" fmla="*/ 0 w 127"/>
                <a:gd name="T25" fmla="*/ 101662 h 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
                <a:gd name="T40" fmla="*/ 0 h 137"/>
                <a:gd name="T41" fmla="*/ 127 w 127"/>
                <a:gd name="T42" fmla="*/ 137 h 1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 h="137">
                  <a:moveTo>
                    <a:pt x="0" y="65"/>
                  </a:moveTo>
                  <a:lnTo>
                    <a:pt x="4" y="35"/>
                  </a:lnTo>
                  <a:lnTo>
                    <a:pt x="18" y="21"/>
                  </a:lnTo>
                  <a:lnTo>
                    <a:pt x="51" y="35"/>
                  </a:lnTo>
                  <a:lnTo>
                    <a:pt x="113" y="0"/>
                  </a:lnTo>
                  <a:lnTo>
                    <a:pt x="127" y="36"/>
                  </a:lnTo>
                  <a:lnTo>
                    <a:pt x="60" y="59"/>
                  </a:lnTo>
                  <a:lnTo>
                    <a:pt x="93" y="90"/>
                  </a:lnTo>
                  <a:lnTo>
                    <a:pt x="76" y="108"/>
                  </a:lnTo>
                  <a:lnTo>
                    <a:pt x="36" y="137"/>
                  </a:lnTo>
                  <a:lnTo>
                    <a:pt x="4" y="127"/>
                  </a:lnTo>
                  <a:lnTo>
                    <a:pt x="17" y="60"/>
                  </a:lnTo>
                  <a:lnTo>
                    <a:pt x="0" y="65"/>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5" name="Freeform 470">
              <a:extLst>
                <a:ext uri="{FF2B5EF4-FFF2-40B4-BE49-F238E27FC236}">
                  <a16:creationId xmlns:a16="http://schemas.microsoft.com/office/drawing/2014/main" id="{96938008-F143-4BC0-A891-C55D7333DD18}"/>
                </a:ext>
              </a:extLst>
            </p:cNvPr>
            <p:cNvSpPr>
              <a:spLocks noChangeAspect="1"/>
            </p:cNvSpPr>
            <p:nvPr/>
          </p:nvSpPr>
          <p:spPr bwMode="auto">
            <a:xfrm>
              <a:off x="4899025" y="3756079"/>
              <a:ext cx="36513" cy="34925"/>
            </a:xfrm>
            <a:custGeom>
              <a:avLst/>
              <a:gdLst>
                <a:gd name="T0" fmla="*/ 0 w 54"/>
                <a:gd name="T1" fmla="*/ 0 h 46"/>
                <a:gd name="T2" fmla="*/ 18411 w 54"/>
                <a:gd name="T3" fmla="*/ 0 h 46"/>
                <a:gd name="T4" fmla="*/ 36821 w 54"/>
                <a:gd name="T5" fmla="*/ 0 h 46"/>
                <a:gd name="T6" fmla="*/ 0 w 54"/>
                <a:gd name="T7" fmla="*/ 0 h 46"/>
                <a:gd name="T8" fmla="*/ 0 60000 65536"/>
                <a:gd name="T9" fmla="*/ 0 60000 65536"/>
                <a:gd name="T10" fmla="*/ 0 60000 65536"/>
                <a:gd name="T11" fmla="*/ 0 60000 65536"/>
                <a:gd name="T12" fmla="*/ 0 w 54"/>
                <a:gd name="T13" fmla="*/ 0 h 46"/>
                <a:gd name="T14" fmla="*/ 54 w 54"/>
                <a:gd name="T15" fmla="*/ 46 h 46"/>
              </a:gdLst>
              <a:ahLst/>
              <a:cxnLst>
                <a:cxn ang="T8">
                  <a:pos x="T0" y="T1"/>
                </a:cxn>
                <a:cxn ang="T9">
                  <a:pos x="T2" y="T3"/>
                </a:cxn>
                <a:cxn ang="T10">
                  <a:pos x="T4" y="T5"/>
                </a:cxn>
                <a:cxn ang="T11">
                  <a:pos x="T6" y="T7"/>
                </a:cxn>
              </a:cxnLst>
              <a:rect l="T12" t="T13" r="T14" b="T15"/>
              <a:pathLst>
                <a:path w="54" h="46">
                  <a:moveTo>
                    <a:pt x="0" y="29"/>
                  </a:moveTo>
                  <a:lnTo>
                    <a:pt x="43" y="0"/>
                  </a:lnTo>
                  <a:lnTo>
                    <a:pt x="54" y="46"/>
                  </a:lnTo>
                  <a:lnTo>
                    <a:pt x="0" y="29"/>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6" name="Freeform 471">
              <a:extLst>
                <a:ext uri="{FF2B5EF4-FFF2-40B4-BE49-F238E27FC236}">
                  <a16:creationId xmlns:a16="http://schemas.microsoft.com/office/drawing/2014/main" id="{4EC3DDE7-0F2C-42F7-B7FF-75D7DDA84502}"/>
                </a:ext>
              </a:extLst>
            </p:cNvPr>
            <p:cNvSpPr>
              <a:spLocks noChangeAspect="1"/>
            </p:cNvSpPr>
            <p:nvPr/>
          </p:nvSpPr>
          <p:spPr bwMode="auto">
            <a:xfrm>
              <a:off x="4664075" y="3632254"/>
              <a:ext cx="31750" cy="42862"/>
            </a:xfrm>
            <a:custGeom>
              <a:avLst/>
              <a:gdLst>
                <a:gd name="T0" fmla="*/ 0 w 45"/>
                <a:gd name="T1" fmla="*/ 43384 h 54"/>
                <a:gd name="T2" fmla="*/ 23365 w 45"/>
                <a:gd name="T3" fmla="*/ 43384 h 54"/>
                <a:gd name="T4" fmla="*/ 23365 w 45"/>
                <a:gd name="T5" fmla="*/ 43384 h 54"/>
                <a:gd name="T6" fmla="*/ 23365 w 45"/>
                <a:gd name="T7" fmla="*/ 0 h 54"/>
                <a:gd name="T8" fmla="*/ 0 w 45"/>
                <a:gd name="T9" fmla="*/ 43384 h 54"/>
                <a:gd name="T10" fmla="*/ 0 60000 65536"/>
                <a:gd name="T11" fmla="*/ 0 60000 65536"/>
                <a:gd name="T12" fmla="*/ 0 60000 65536"/>
                <a:gd name="T13" fmla="*/ 0 60000 65536"/>
                <a:gd name="T14" fmla="*/ 0 60000 65536"/>
                <a:gd name="T15" fmla="*/ 0 w 45"/>
                <a:gd name="T16" fmla="*/ 0 h 54"/>
                <a:gd name="T17" fmla="*/ 45 w 45"/>
                <a:gd name="T18" fmla="*/ 54 h 54"/>
              </a:gdLst>
              <a:ahLst/>
              <a:cxnLst>
                <a:cxn ang="T10">
                  <a:pos x="T0" y="T1"/>
                </a:cxn>
                <a:cxn ang="T11">
                  <a:pos x="T2" y="T3"/>
                </a:cxn>
                <a:cxn ang="T12">
                  <a:pos x="T4" y="T5"/>
                </a:cxn>
                <a:cxn ang="T13">
                  <a:pos x="T6" y="T7"/>
                </a:cxn>
                <a:cxn ang="T14">
                  <a:pos x="T8" y="T9"/>
                </a:cxn>
              </a:cxnLst>
              <a:rect l="T15" t="T16" r="T17" b="T18"/>
              <a:pathLst>
                <a:path w="45" h="54">
                  <a:moveTo>
                    <a:pt x="0" y="54"/>
                  </a:moveTo>
                  <a:lnTo>
                    <a:pt x="15" y="51"/>
                  </a:lnTo>
                  <a:lnTo>
                    <a:pt x="45" y="17"/>
                  </a:lnTo>
                  <a:lnTo>
                    <a:pt x="28" y="0"/>
                  </a:lnTo>
                  <a:lnTo>
                    <a:pt x="0" y="54"/>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7" name="Freeform 473">
              <a:extLst>
                <a:ext uri="{FF2B5EF4-FFF2-40B4-BE49-F238E27FC236}">
                  <a16:creationId xmlns:a16="http://schemas.microsoft.com/office/drawing/2014/main" id="{1E59BC14-84AA-4D1E-9DA5-54BEFE9AAF55}"/>
                </a:ext>
              </a:extLst>
            </p:cNvPr>
            <p:cNvSpPr>
              <a:spLocks noChangeAspect="1"/>
            </p:cNvSpPr>
            <p:nvPr/>
          </p:nvSpPr>
          <p:spPr bwMode="auto">
            <a:xfrm>
              <a:off x="4137025" y="3675116"/>
              <a:ext cx="322263" cy="342900"/>
            </a:xfrm>
            <a:custGeom>
              <a:avLst/>
              <a:gdLst>
                <a:gd name="T0" fmla="*/ 0 w 460"/>
                <a:gd name="T1" fmla="*/ 140311 h 424"/>
                <a:gd name="T2" fmla="*/ 21903 w 460"/>
                <a:gd name="T3" fmla="*/ 93560 h 424"/>
                <a:gd name="T4" fmla="*/ 43806 w 460"/>
                <a:gd name="T5" fmla="*/ 0 h 424"/>
                <a:gd name="T6" fmla="*/ 87583 w 460"/>
                <a:gd name="T7" fmla="*/ 46752 h 424"/>
                <a:gd name="T8" fmla="*/ 109487 w 460"/>
                <a:gd name="T9" fmla="*/ 46752 h 424"/>
                <a:gd name="T10" fmla="*/ 175196 w 460"/>
                <a:gd name="T11" fmla="*/ 93560 h 424"/>
                <a:gd name="T12" fmla="*/ 175196 w 460"/>
                <a:gd name="T13" fmla="*/ 93560 h 424"/>
                <a:gd name="T14" fmla="*/ 175196 w 460"/>
                <a:gd name="T15" fmla="*/ 46752 h 424"/>
                <a:gd name="T16" fmla="*/ 197099 w 460"/>
                <a:gd name="T17" fmla="*/ 46752 h 424"/>
                <a:gd name="T18" fmla="*/ 262780 w 460"/>
                <a:gd name="T19" fmla="*/ 46752 h 424"/>
                <a:gd name="T20" fmla="*/ 262780 w 460"/>
                <a:gd name="T21" fmla="*/ 93560 h 424"/>
                <a:gd name="T22" fmla="*/ 262780 w 460"/>
                <a:gd name="T23" fmla="*/ 280622 h 424"/>
                <a:gd name="T24" fmla="*/ 262780 w 460"/>
                <a:gd name="T25" fmla="*/ 327373 h 424"/>
                <a:gd name="T26" fmla="*/ 240905 w 460"/>
                <a:gd name="T27" fmla="*/ 327373 h 424"/>
                <a:gd name="T28" fmla="*/ 240905 w 460"/>
                <a:gd name="T29" fmla="*/ 327373 h 424"/>
                <a:gd name="T30" fmla="*/ 109487 w 460"/>
                <a:gd name="T31" fmla="*/ 233814 h 424"/>
                <a:gd name="T32" fmla="*/ 87583 w 460"/>
                <a:gd name="T33" fmla="*/ 233814 h 424"/>
                <a:gd name="T34" fmla="*/ 43806 w 460"/>
                <a:gd name="T35" fmla="*/ 233814 h 424"/>
                <a:gd name="T36" fmla="*/ 0 w 460"/>
                <a:gd name="T37" fmla="*/ 140311 h 4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0"/>
                <a:gd name="T58" fmla="*/ 0 h 424"/>
                <a:gd name="T59" fmla="*/ 460 w 460"/>
                <a:gd name="T60" fmla="*/ 424 h 4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0" h="424">
                  <a:moveTo>
                    <a:pt x="0" y="221"/>
                  </a:moveTo>
                  <a:lnTo>
                    <a:pt x="2" y="91"/>
                  </a:lnTo>
                  <a:lnTo>
                    <a:pt x="60" y="0"/>
                  </a:lnTo>
                  <a:lnTo>
                    <a:pt x="169" y="27"/>
                  </a:lnTo>
                  <a:lnTo>
                    <a:pt x="188" y="57"/>
                  </a:lnTo>
                  <a:lnTo>
                    <a:pt x="279" y="91"/>
                  </a:lnTo>
                  <a:lnTo>
                    <a:pt x="307" y="79"/>
                  </a:lnTo>
                  <a:lnTo>
                    <a:pt x="310" y="33"/>
                  </a:lnTo>
                  <a:lnTo>
                    <a:pt x="339" y="11"/>
                  </a:lnTo>
                  <a:lnTo>
                    <a:pt x="460" y="47"/>
                  </a:lnTo>
                  <a:lnTo>
                    <a:pt x="448" y="98"/>
                  </a:lnTo>
                  <a:lnTo>
                    <a:pt x="460" y="348"/>
                  </a:lnTo>
                  <a:lnTo>
                    <a:pt x="460" y="407"/>
                  </a:lnTo>
                  <a:lnTo>
                    <a:pt x="433" y="409"/>
                  </a:lnTo>
                  <a:lnTo>
                    <a:pt x="433" y="424"/>
                  </a:lnTo>
                  <a:lnTo>
                    <a:pt x="198" y="304"/>
                  </a:lnTo>
                  <a:lnTo>
                    <a:pt x="167" y="315"/>
                  </a:lnTo>
                  <a:lnTo>
                    <a:pt x="70" y="301"/>
                  </a:lnTo>
                  <a:lnTo>
                    <a:pt x="0" y="221"/>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8" name="Freeform 478">
              <a:extLst>
                <a:ext uri="{FF2B5EF4-FFF2-40B4-BE49-F238E27FC236}">
                  <a16:creationId xmlns:a16="http://schemas.microsoft.com/office/drawing/2014/main" id="{3B99E873-60D9-49E5-8872-46443A9A117F}"/>
                </a:ext>
              </a:extLst>
            </p:cNvPr>
            <p:cNvSpPr>
              <a:spLocks noChangeAspect="1"/>
            </p:cNvSpPr>
            <p:nvPr/>
          </p:nvSpPr>
          <p:spPr bwMode="auto">
            <a:xfrm>
              <a:off x="3681413" y="3608441"/>
              <a:ext cx="239713" cy="207962"/>
            </a:xfrm>
            <a:custGeom>
              <a:avLst/>
              <a:gdLst>
                <a:gd name="T0" fmla="*/ 0 w 344"/>
                <a:gd name="T1" fmla="*/ 138467 h 258"/>
                <a:gd name="T2" fmla="*/ 42099 w 344"/>
                <a:gd name="T3" fmla="*/ 138467 h 258"/>
                <a:gd name="T4" fmla="*/ 63149 w 344"/>
                <a:gd name="T5" fmla="*/ 46137 h 258"/>
                <a:gd name="T6" fmla="*/ 105248 w 344"/>
                <a:gd name="T7" fmla="*/ 46137 h 258"/>
                <a:gd name="T8" fmla="*/ 105248 w 344"/>
                <a:gd name="T9" fmla="*/ 0 h 258"/>
                <a:gd name="T10" fmla="*/ 168397 w 344"/>
                <a:gd name="T11" fmla="*/ 46137 h 258"/>
                <a:gd name="T12" fmla="*/ 189447 w 344"/>
                <a:gd name="T13" fmla="*/ 46137 h 258"/>
                <a:gd name="T14" fmla="*/ 168397 w 344"/>
                <a:gd name="T15" fmla="*/ 46137 h 258"/>
                <a:gd name="T16" fmla="*/ 126298 w 344"/>
                <a:gd name="T17" fmla="*/ 46137 h 258"/>
                <a:gd name="T18" fmla="*/ 147348 w 344"/>
                <a:gd name="T19" fmla="*/ 92330 h 258"/>
                <a:gd name="T20" fmla="*/ 63149 w 344"/>
                <a:gd name="T21" fmla="*/ 138467 h 258"/>
                <a:gd name="T22" fmla="*/ 63149 w 344"/>
                <a:gd name="T23" fmla="*/ 184604 h 258"/>
                <a:gd name="T24" fmla="*/ 0 w 344"/>
                <a:gd name="T25" fmla="*/ 138467 h 2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4"/>
                <a:gd name="T40" fmla="*/ 0 h 258"/>
                <a:gd name="T41" fmla="*/ 344 w 344"/>
                <a:gd name="T42" fmla="*/ 258 h 2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4" h="258">
                  <a:moveTo>
                    <a:pt x="0" y="254"/>
                  </a:moveTo>
                  <a:lnTo>
                    <a:pt x="84" y="206"/>
                  </a:lnTo>
                  <a:lnTo>
                    <a:pt x="113" y="103"/>
                  </a:lnTo>
                  <a:lnTo>
                    <a:pt x="187" y="50"/>
                  </a:lnTo>
                  <a:lnTo>
                    <a:pt x="211" y="0"/>
                  </a:lnTo>
                  <a:lnTo>
                    <a:pt x="317" y="15"/>
                  </a:lnTo>
                  <a:lnTo>
                    <a:pt x="344" y="111"/>
                  </a:lnTo>
                  <a:lnTo>
                    <a:pt x="297" y="114"/>
                  </a:lnTo>
                  <a:lnTo>
                    <a:pt x="272" y="125"/>
                  </a:lnTo>
                  <a:lnTo>
                    <a:pt x="276" y="151"/>
                  </a:lnTo>
                  <a:lnTo>
                    <a:pt x="143" y="209"/>
                  </a:lnTo>
                  <a:lnTo>
                    <a:pt x="128" y="258"/>
                  </a:lnTo>
                  <a:lnTo>
                    <a:pt x="0" y="254"/>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9" name="Freeform 483">
              <a:extLst>
                <a:ext uri="{FF2B5EF4-FFF2-40B4-BE49-F238E27FC236}">
                  <a16:creationId xmlns:a16="http://schemas.microsoft.com/office/drawing/2014/main" id="{FDAC48BE-63CE-436B-A06F-5F05B92CB996}"/>
                </a:ext>
              </a:extLst>
            </p:cNvPr>
            <p:cNvSpPr>
              <a:spLocks noChangeAspect="1"/>
            </p:cNvSpPr>
            <p:nvPr/>
          </p:nvSpPr>
          <p:spPr bwMode="auto">
            <a:xfrm>
              <a:off x="4984750" y="3854504"/>
              <a:ext cx="11113" cy="39687"/>
            </a:xfrm>
            <a:custGeom>
              <a:avLst/>
              <a:gdLst>
                <a:gd name="T0" fmla="*/ 0 w 15"/>
                <a:gd name="T1" fmla="*/ 0 h 50"/>
                <a:gd name="T2" fmla="*/ 33128 w 15"/>
                <a:gd name="T3" fmla="*/ 0 h 50"/>
                <a:gd name="T4" fmla="*/ 33128 w 15"/>
                <a:gd name="T5" fmla="*/ 0 h 50"/>
                <a:gd name="T6" fmla="*/ 33128 w 15"/>
                <a:gd name="T7" fmla="*/ 0 h 50"/>
                <a:gd name="T8" fmla="*/ 0 w 15"/>
                <a:gd name="T9" fmla="*/ 0 h 50"/>
                <a:gd name="T10" fmla="*/ 0 60000 65536"/>
                <a:gd name="T11" fmla="*/ 0 60000 65536"/>
                <a:gd name="T12" fmla="*/ 0 60000 65536"/>
                <a:gd name="T13" fmla="*/ 0 60000 65536"/>
                <a:gd name="T14" fmla="*/ 0 60000 65536"/>
                <a:gd name="T15" fmla="*/ 0 w 15"/>
                <a:gd name="T16" fmla="*/ 0 h 50"/>
                <a:gd name="T17" fmla="*/ 15 w 15"/>
                <a:gd name="T18" fmla="*/ 50 h 50"/>
              </a:gdLst>
              <a:ahLst/>
              <a:cxnLst>
                <a:cxn ang="T10">
                  <a:pos x="T0" y="T1"/>
                </a:cxn>
                <a:cxn ang="T11">
                  <a:pos x="T2" y="T3"/>
                </a:cxn>
                <a:cxn ang="T12">
                  <a:pos x="T4" y="T5"/>
                </a:cxn>
                <a:cxn ang="T13">
                  <a:pos x="T6" y="T7"/>
                </a:cxn>
                <a:cxn ang="T14">
                  <a:pos x="T8" y="T9"/>
                </a:cxn>
              </a:cxnLst>
              <a:rect l="T15" t="T16" r="T17" b="T18"/>
              <a:pathLst>
                <a:path w="15" h="50">
                  <a:moveTo>
                    <a:pt x="0" y="40"/>
                  </a:moveTo>
                  <a:lnTo>
                    <a:pt x="8" y="50"/>
                  </a:lnTo>
                  <a:lnTo>
                    <a:pt x="15" y="47"/>
                  </a:lnTo>
                  <a:lnTo>
                    <a:pt x="10" y="0"/>
                  </a:lnTo>
                  <a:lnTo>
                    <a:pt x="0" y="40"/>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00" name="Freeform 496">
              <a:extLst>
                <a:ext uri="{FF2B5EF4-FFF2-40B4-BE49-F238E27FC236}">
                  <a16:creationId xmlns:a16="http://schemas.microsoft.com/office/drawing/2014/main" id="{4A92E144-AB2E-4E7A-8EC0-0168430C0627}"/>
                </a:ext>
              </a:extLst>
            </p:cNvPr>
            <p:cNvSpPr>
              <a:spLocks noChangeAspect="1"/>
            </p:cNvSpPr>
            <p:nvPr/>
          </p:nvSpPr>
          <p:spPr bwMode="auto">
            <a:xfrm>
              <a:off x="4448175" y="3711629"/>
              <a:ext cx="228600" cy="250825"/>
            </a:xfrm>
            <a:custGeom>
              <a:avLst/>
              <a:gdLst>
                <a:gd name="T0" fmla="*/ 0 w 328"/>
                <a:gd name="T1" fmla="*/ 47775 h 309"/>
                <a:gd name="T2" fmla="*/ 21225 w 328"/>
                <a:gd name="T3" fmla="*/ 238878 h 309"/>
                <a:gd name="T4" fmla="*/ 148518 w 328"/>
                <a:gd name="T5" fmla="*/ 238878 h 309"/>
                <a:gd name="T6" fmla="*/ 169743 w 328"/>
                <a:gd name="T7" fmla="*/ 238878 h 309"/>
                <a:gd name="T8" fmla="*/ 190968 w 328"/>
                <a:gd name="T9" fmla="*/ 191102 h 309"/>
                <a:gd name="T10" fmla="*/ 127293 w 328"/>
                <a:gd name="T11" fmla="*/ 95551 h 309"/>
                <a:gd name="T12" fmla="*/ 148518 w 328"/>
                <a:gd name="T13" fmla="*/ 95551 h 309"/>
                <a:gd name="T14" fmla="*/ 169743 w 328"/>
                <a:gd name="T15" fmla="*/ 95551 h 309"/>
                <a:gd name="T16" fmla="*/ 148518 w 328"/>
                <a:gd name="T17" fmla="*/ 47775 h 309"/>
                <a:gd name="T18" fmla="*/ 106096 w 328"/>
                <a:gd name="T19" fmla="*/ 47775 h 309"/>
                <a:gd name="T20" fmla="*/ 106096 w 328"/>
                <a:gd name="T21" fmla="*/ 47775 h 309"/>
                <a:gd name="T22" fmla="*/ 106096 w 328"/>
                <a:gd name="T23" fmla="*/ 47775 h 309"/>
                <a:gd name="T24" fmla="*/ 63647 w 328"/>
                <a:gd name="T25" fmla="*/ 47775 h 309"/>
                <a:gd name="T26" fmla="*/ 21225 w 328"/>
                <a:gd name="T27" fmla="*/ 0 h 309"/>
                <a:gd name="T28" fmla="*/ 0 w 328"/>
                <a:gd name="T29" fmla="*/ 47775 h 3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8"/>
                <a:gd name="T46" fmla="*/ 0 h 309"/>
                <a:gd name="T47" fmla="*/ 328 w 328"/>
                <a:gd name="T48" fmla="*/ 309 h 3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8" h="309">
                  <a:moveTo>
                    <a:pt x="0" y="51"/>
                  </a:moveTo>
                  <a:lnTo>
                    <a:pt x="12" y="301"/>
                  </a:lnTo>
                  <a:lnTo>
                    <a:pt x="276" y="309"/>
                  </a:lnTo>
                  <a:lnTo>
                    <a:pt x="322" y="268"/>
                  </a:lnTo>
                  <a:lnTo>
                    <a:pt x="328" y="242"/>
                  </a:lnTo>
                  <a:lnTo>
                    <a:pt x="227" y="65"/>
                  </a:lnTo>
                  <a:lnTo>
                    <a:pt x="276" y="123"/>
                  </a:lnTo>
                  <a:lnTo>
                    <a:pt x="301" y="75"/>
                  </a:lnTo>
                  <a:lnTo>
                    <a:pt x="276" y="11"/>
                  </a:lnTo>
                  <a:lnTo>
                    <a:pt x="215" y="21"/>
                  </a:lnTo>
                  <a:lnTo>
                    <a:pt x="213" y="4"/>
                  </a:lnTo>
                  <a:lnTo>
                    <a:pt x="181" y="4"/>
                  </a:lnTo>
                  <a:lnTo>
                    <a:pt x="126" y="27"/>
                  </a:lnTo>
                  <a:lnTo>
                    <a:pt x="12" y="0"/>
                  </a:lnTo>
                  <a:lnTo>
                    <a:pt x="0" y="51"/>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201" name="Group 1315">
            <a:extLst>
              <a:ext uri="{FF2B5EF4-FFF2-40B4-BE49-F238E27FC236}">
                <a16:creationId xmlns:a16="http://schemas.microsoft.com/office/drawing/2014/main" id="{42A96DA3-B1A8-47C0-94C1-9F14A5D3AFE1}"/>
              </a:ext>
            </a:extLst>
          </p:cNvPr>
          <p:cNvGrpSpPr>
            <a:grpSpLocks/>
          </p:cNvGrpSpPr>
          <p:nvPr>
            <p:custDataLst>
              <p:tags r:id="rId7"/>
            </p:custDataLst>
          </p:nvPr>
        </p:nvGrpSpPr>
        <p:grpSpPr bwMode="auto">
          <a:xfrm>
            <a:off x="4643093" y="2943225"/>
            <a:ext cx="2273300" cy="1644650"/>
            <a:chOff x="4735513" y="3030591"/>
            <a:chExt cx="2344737" cy="1697037"/>
          </a:xfrm>
          <a:solidFill>
            <a:schemeClr val="accent4">
              <a:lumMod val="60000"/>
              <a:lumOff val="40000"/>
            </a:schemeClr>
          </a:solidFill>
        </p:grpSpPr>
        <p:sp>
          <p:nvSpPr>
            <p:cNvPr id="202" name="Freeform 275">
              <a:extLst>
                <a:ext uri="{FF2B5EF4-FFF2-40B4-BE49-F238E27FC236}">
                  <a16:creationId xmlns:a16="http://schemas.microsoft.com/office/drawing/2014/main" id="{967E21BB-935F-4E23-A2B2-307806A722C4}"/>
                </a:ext>
              </a:extLst>
            </p:cNvPr>
            <p:cNvSpPr>
              <a:spLocks noChangeAspect="1"/>
            </p:cNvSpPr>
            <p:nvPr/>
          </p:nvSpPr>
          <p:spPr bwMode="auto">
            <a:xfrm>
              <a:off x="5185794" y="3530202"/>
              <a:ext cx="289818" cy="242434"/>
            </a:xfrm>
            <a:custGeom>
              <a:avLst/>
              <a:gdLst>
                <a:gd name="T0" fmla="*/ 0 w 415"/>
                <a:gd name="T1" fmla="*/ 92131 h 299"/>
                <a:gd name="T2" fmla="*/ 20909 w 415"/>
                <a:gd name="T3" fmla="*/ 138224 h 299"/>
                <a:gd name="T4" fmla="*/ 20909 w 415"/>
                <a:gd name="T5" fmla="*/ 138224 h 299"/>
                <a:gd name="T6" fmla="*/ 20909 w 415"/>
                <a:gd name="T7" fmla="*/ 184262 h 299"/>
                <a:gd name="T8" fmla="*/ 41790 w 415"/>
                <a:gd name="T9" fmla="*/ 184262 h 299"/>
                <a:gd name="T10" fmla="*/ 83608 w 415"/>
                <a:gd name="T11" fmla="*/ 184262 h 299"/>
                <a:gd name="T12" fmla="*/ 104489 w 415"/>
                <a:gd name="T13" fmla="*/ 138224 h 299"/>
                <a:gd name="T14" fmla="*/ 125398 w 415"/>
                <a:gd name="T15" fmla="*/ 138224 h 299"/>
                <a:gd name="T16" fmla="*/ 125398 w 415"/>
                <a:gd name="T17" fmla="*/ 92131 h 299"/>
                <a:gd name="T18" fmla="*/ 146307 w 415"/>
                <a:gd name="T19" fmla="*/ 92131 h 299"/>
                <a:gd name="T20" fmla="*/ 146307 w 415"/>
                <a:gd name="T21" fmla="*/ 92131 h 299"/>
                <a:gd name="T22" fmla="*/ 167188 w 415"/>
                <a:gd name="T23" fmla="*/ 92131 h 299"/>
                <a:gd name="T24" fmla="*/ 167188 w 415"/>
                <a:gd name="T25" fmla="*/ 46093 h 299"/>
                <a:gd name="T26" fmla="*/ 167188 w 415"/>
                <a:gd name="T27" fmla="*/ 46093 h 299"/>
                <a:gd name="T28" fmla="*/ 209006 w 415"/>
                <a:gd name="T29" fmla="*/ 0 h 299"/>
                <a:gd name="T30" fmla="*/ 209006 w 415"/>
                <a:gd name="T31" fmla="*/ 0 h 299"/>
                <a:gd name="T32" fmla="*/ 188097 w 415"/>
                <a:gd name="T33" fmla="*/ 0 h 299"/>
                <a:gd name="T34" fmla="*/ 167188 w 415"/>
                <a:gd name="T35" fmla="*/ 0 h 299"/>
                <a:gd name="T36" fmla="*/ 167188 w 415"/>
                <a:gd name="T37" fmla="*/ 0 h 299"/>
                <a:gd name="T38" fmla="*/ 125398 w 415"/>
                <a:gd name="T39" fmla="*/ 0 h 299"/>
                <a:gd name="T40" fmla="*/ 62699 w 415"/>
                <a:gd name="T41" fmla="*/ 0 h 299"/>
                <a:gd name="T42" fmla="*/ 41790 w 415"/>
                <a:gd name="T43" fmla="*/ 46093 h 299"/>
                <a:gd name="T44" fmla="*/ 20909 w 415"/>
                <a:gd name="T45" fmla="*/ 46093 h 299"/>
                <a:gd name="T46" fmla="*/ 0 w 415"/>
                <a:gd name="T47" fmla="*/ 92131 h 2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5"/>
                <a:gd name="T73" fmla="*/ 0 h 299"/>
                <a:gd name="T74" fmla="*/ 415 w 415"/>
                <a:gd name="T75" fmla="*/ 299 h 2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5" h="299">
                  <a:moveTo>
                    <a:pt x="0" y="145"/>
                  </a:moveTo>
                  <a:lnTo>
                    <a:pt x="3" y="221"/>
                  </a:lnTo>
                  <a:lnTo>
                    <a:pt x="34" y="245"/>
                  </a:lnTo>
                  <a:lnTo>
                    <a:pt x="10" y="285"/>
                  </a:lnTo>
                  <a:lnTo>
                    <a:pt x="57" y="299"/>
                  </a:lnTo>
                  <a:lnTo>
                    <a:pt x="163" y="285"/>
                  </a:lnTo>
                  <a:lnTo>
                    <a:pt x="183" y="241"/>
                  </a:lnTo>
                  <a:lnTo>
                    <a:pt x="256" y="217"/>
                  </a:lnTo>
                  <a:lnTo>
                    <a:pt x="265" y="180"/>
                  </a:lnTo>
                  <a:lnTo>
                    <a:pt x="287" y="170"/>
                  </a:lnTo>
                  <a:lnTo>
                    <a:pt x="277" y="152"/>
                  </a:lnTo>
                  <a:lnTo>
                    <a:pt x="304" y="150"/>
                  </a:lnTo>
                  <a:lnTo>
                    <a:pt x="323" y="112"/>
                  </a:lnTo>
                  <a:lnTo>
                    <a:pt x="314" y="77"/>
                  </a:lnTo>
                  <a:lnTo>
                    <a:pt x="412" y="50"/>
                  </a:lnTo>
                  <a:lnTo>
                    <a:pt x="415" y="41"/>
                  </a:lnTo>
                  <a:lnTo>
                    <a:pt x="378" y="36"/>
                  </a:lnTo>
                  <a:lnTo>
                    <a:pt x="326" y="61"/>
                  </a:lnTo>
                  <a:lnTo>
                    <a:pt x="303" y="0"/>
                  </a:lnTo>
                  <a:lnTo>
                    <a:pt x="258" y="46"/>
                  </a:lnTo>
                  <a:lnTo>
                    <a:pt x="129" y="41"/>
                  </a:lnTo>
                  <a:lnTo>
                    <a:pt x="64" y="111"/>
                  </a:lnTo>
                  <a:lnTo>
                    <a:pt x="20" y="88"/>
                  </a:lnTo>
                  <a:lnTo>
                    <a:pt x="0" y="145"/>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03" name="Freeform 282">
              <a:extLst>
                <a:ext uri="{FF2B5EF4-FFF2-40B4-BE49-F238E27FC236}">
                  <a16:creationId xmlns:a16="http://schemas.microsoft.com/office/drawing/2014/main" id="{D6D5B7DB-72BB-495D-8E8D-F6248BC27346}"/>
                </a:ext>
              </a:extLst>
            </p:cNvPr>
            <p:cNvSpPr>
              <a:spLocks noChangeAspect="1"/>
            </p:cNvSpPr>
            <p:nvPr/>
          </p:nvSpPr>
          <p:spPr bwMode="auto">
            <a:xfrm>
              <a:off x="5745780" y="3843072"/>
              <a:ext cx="94968" cy="140874"/>
            </a:xfrm>
            <a:custGeom>
              <a:avLst/>
              <a:gdLst>
                <a:gd name="T0" fmla="*/ 0 w 139"/>
                <a:gd name="T1" fmla="*/ 47513 h 174"/>
                <a:gd name="T2" fmla="*/ 19072 w 139"/>
                <a:gd name="T3" fmla="*/ 47513 h 174"/>
                <a:gd name="T4" fmla="*/ 19072 w 139"/>
                <a:gd name="T5" fmla="*/ 142596 h 174"/>
                <a:gd name="T6" fmla="*/ 38170 w 139"/>
                <a:gd name="T7" fmla="*/ 142596 h 174"/>
                <a:gd name="T8" fmla="*/ 38170 w 139"/>
                <a:gd name="T9" fmla="*/ 47513 h 174"/>
                <a:gd name="T10" fmla="*/ 57243 w 139"/>
                <a:gd name="T11" fmla="*/ 47513 h 174"/>
                <a:gd name="T12" fmla="*/ 57243 w 139"/>
                <a:gd name="T13" fmla="*/ 142596 h 174"/>
                <a:gd name="T14" fmla="*/ 57243 w 139"/>
                <a:gd name="T15" fmla="*/ 142596 h 174"/>
                <a:gd name="T16" fmla="*/ 57243 w 139"/>
                <a:gd name="T17" fmla="*/ 47513 h 174"/>
                <a:gd name="T18" fmla="*/ 57243 w 139"/>
                <a:gd name="T19" fmla="*/ 47513 h 174"/>
                <a:gd name="T20" fmla="*/ 38170 w 139"/>
                <a:gd name="T21" fmla="*/ 47513 h 174"/>
                <a:gd name="T22" fmla="*/ 57243 w 139"/>
                <a:gd name="T23" fmla="*/ 47513 h 174"/>
                <a:gd name="T24" fmla="*/ 38170 w 139"/>
                <a:gd name="T25" fmla="*/ 47513 h 174"/>
                <a:gd name="T26" fmla="*/ 19072 w 139"/>
                <a:gd name="T27" fmla="*/ 0 h 174"/>
                <a:gd name="T28" fmla="*/ 19072 w 139"/>
                <a:gd name="T29" fmla="*/ 47513 h 174"/>
                <a:gd name="T30" fmla="*/ 19072 w 139"/>
                <a:gd name="T31" fmla="*/ 47513 h 174"/>
                <a:gd name="T32" fmla="*/ 0 w 139"/>
                <a:gd name="T33" fmla="*/ 47513 h 1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174"/>
                <a:gd name="T53" fmla="*/ 139 w 139"/>
                <a:gd name="T54" fmla="*/ 174 h 1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174">
                  <a:moveTo>
                    <a:pt x="0" y="51"/>
                  </a:moveTo>
                  <a:lnTo>
                    <a:pt x="19" y="70"/>
                  </a:lnTo>
                  <a:lnTo>
                    <a:pt x="29" y="150"/>
                  </a:lnTo>
                  <a:lnTo>
                    <a:pt x="64" y="147"/>
                  </a:lnTo>
                  <a:lnTo>
                    <a:pt x="84" y="111"/>
                  </a:lnTo>
                  <a:lnTo>
                    <a:pt x="109" y="119"/>
                  </a:lnTo>
                  <a:lnTo>
                    <a:pt x="126" y="174"/>
                  </a:lnTo>
                  <a:lnTo>
                    <a:pt x="139" y="143"/>
                  </a:lnTo>
                  <a:lnTo>
                    <a:pt x="123" y="85"/>
                  </a:lnTo>
                  <a:lnTo>
                    <a:pt x="109" y="106"/>
                  </a:lnTo>
                  <a:lnTo>
                    <a:pt x="92" y="80"/>
                  </a:lnTo>
                  <a:lnTo>
                    <a:pt x="125" y="44"/>
                  </a:lnTo>
                  <a:lnTo>
                    <a:pt x="60" y="40"/>
                  </a:lnTo>
                  <a:lnTo>
                    <a:pt x="17" y="0"/>
                  </a:lnTo>
                  <a:lnTo>
                    <a:pt x="3" y="23"/>
                  </a:lnTo>
                  <a:lnTo>
                    <a:pt x="20" y="40"/>
                  </a:lnTo>
                  <a:lnTo>
                    <a:pt x="0" y="51"/>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04" name="Freeform 284">
              <a:extLst>
                <a:ext uri="{FF2B5EF4-FFF2-40B4-BE49-F238E27FC236}">
                  <a16:creationId xmlns:a16="http://schemas.microsoft.com/office/drawing/2014/main" id="{C4CC7952-4E2D-4C32-A3CC-04A297F87827}"/>
                </a:ext>
              </a:extLst>
            </p:cNvPr>
            <p:cNvSpPr>
              <a:spLocks noChangeAspect="1"/>
            </p:cNvSpPr>
            <p:nvPr/>
          </p:nvSpPr>
          <p:spPr bwMode="auto">
            <a:xfrm>
              <a:off x="5765428" y="3800482"/>
              <a:ext cx="62221" cy="39314"/>
            </a:xfrm>
            <a:custGeom>
              <a:avLst/>
              <a:gdLst>
                <a:gd name="T0" fmla="*/ 0 w 90"/>
                <a:gd name="T1" fmla="*/ 0 h 51"/>
                <a:gd name="T2" fmla="*/ 20264 w 90"/>
                <a:gd name="T3" fmla="*/ 0 h 51"/>
                <a:gd name="T4" fmla="*/ 40529 w 90"/>
                <a:gd name="T5" fmla="*/ 0 h 51"/>
                <a:gd name="T6" fmla="*/ 40529 w 90"/>
                <a:gd name="T7" fmla="*/ 0 h 51"/>
                <a:gd name="T8" fmla="*/ 20264 w 90"/>
                <a:gd name="T9" fmla="*/ 0 h 51"/>
                <a:gd name="T10" fmla="*/ 0 w 90"/>
                <a:gd name="T11" fmla="*/ 0 h 51"/>
                <a:gd name="T12" fmla="*/ 0 60000 65536"/>
                <a:gd name="T13" fmla="*/ 0 60000 65536"/>
                <a:gd name="T14" fmla="*/ 0 60000 65536"/>
                <a:gd name="T15" fmla="*/ 0 60000 65536"/>
                <a:gd name="T16" fmla="*/ 0 60000 65536"/>
                <a:gd name="T17" fmla="*/ 0 60000 65536"/>
                <a:gd name="T18" fmla="*/ 0 w 90"/>
                <a:gd name="T19" fmla="*/ 0 h 51"/>
                <a:gd name="T20" fmla="*/ 90 w 9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90" h="51">
                  <a:moveTo>
                    <a:pt x="0" y="31"/>
                  </a:moveTo>
                  <a:lnTo>
                    <a:pt x="12" y="51"/>
                  </a:lnTo>
                  <a:lnTo>
                    <a:pt x="90" y="41"/>
                  </a:lnTo>
                  <a:lnTo>
                    <a:pt x="84" y="16"/>
                  </a:lnTo>
                  <a:lnTo>
                    <a:pt x="29" y="0"/>
                  </a:lnTo>
                  <a:lnTo>
                    <a:pt x="0" y="31"/>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05" name="Freeform 290">
              <a:extLst>
                <a:ext uri="{FF2B5EF4-FFF2-40B4-BE49-F238E27FC236}">
                  <a16:creationId xmlns:a16="http://schemas.microsoft.com/office/drawing/2014/main" id="{A81F64C0-071E-4CFA-86A2-BA875BF2F0BD}"/>
                </a:ext>
              </a:extLst>
            </p:cNvPr>
            <p:cNvSpPr>
              <a:spLocks noChangeAspect="1"/>
            </p:cNvSpPr>
            <p:nvPr/>
          </p:nvSpPr>
          <p:spPr bwMode="auto">
            <a:xfrm>
              <a:off x="5832562" y="3803758"/>
              <a:ext cx="186662" cy="437364"/>
            </a:xfrm>
            <a:custGeom>
              <a:avLst/>
              <a:gdLst>
                <a:gd name="T0" fmla="*/ 0 w 266"/>
                <a:gd name="T1" fmla="*/ 186060 h 543"/>
                <a:gd name="T2" fmla="*/ 22013 w 266"/>
                <a:gd name="T3" fmla="*/ 139587 h 543"/>
                <a:gd name="T4" fmla="*/ 44026 w 266"/>
                <a:gd name="T5" fmla="*/ 46529 h 543"/>
                <a:gd name="T6" fmla="*/ 66039 w 266"/>
                <a:gd name="T7" fmla="*/ 46529 h 543"/>
                <a:gd name="T8" fmla="*/ 88052 w 266"/>
                <a:gd name="T9" fmla="*/ 0 h 543"/>
                <a:gd name="T10" fmla="*/ 110035 w 266"/>
                <a:gd name="T11" fmla="*/ 46529 h 543"/>
                <a:gd name="T12" fmla="*/ 110035 w 266"/>
                <a:gd name="T13" fmla="*/ 46529 h 543"/>
                <a:gd name="T14" fmla="*/ 88052 w 266"/>
                <a:gd name="T15" fmla="*/ 139587 h 543"/>
                <a:gd name="T16" fmla="*/ 110035 w 266"/>
                <a:gd name="T17" fmla="*/ 93058 h 543"/>
                <a:gd name="T18" fmla="*/ 110035 w 266"/>
                <a:gd name="T19" fmla="*/ 139587 h 543"/>
                <a:gd name="T20" fmla="*/ 132048 w 266"/>
                <a:gd name="T21" fmla="*/ 186060 h 543"/>
                <a:gd name="T22" fmla="*/ 132048 w 266"/>
                <a:gd name="T23" fmla="*/ 186060 h 543"/>
                <a:gd name="T24" fmla="*/ 88052 w 266"/>
                <a:gd name="T25" fmla="*/ 232589 h 543"/>
                <a:gd name="T26" fmla="*/ 88052 w 266"/>
                <a:gd name="T27" fmla="*/ 232589 h 543"/>
                <a:gd name="T28" fmla="*/ 110035 w 266"/>
                <a:gd name="T29" fmla="*/ 279118 h 543"/>
                <a:gd name="T30" fmla="*/ 110035 w 266"/>
                <a:gd name="T31" fmla="*/ 325647 h 543"/>
                <a:gd name="T32" fmla="*/ 110035 w 266"/>
                <a:gd name="T33" fmla="*/ 372176 h 543"/>
                <a:gd name="T34" fmla="*/ 110035 w 266"/>
                <a:gd name="T35" fmla="*/ 418705 h 543"/>
                <a:gd name="T36" fmla="*/ 88052 w 266"/>
                <a:gd name="T37" fmla="*/ 279118 h 543"/>
                <a:gd name="T38" fmla="*/ 66039 w 266"/>
                <a:gd name="T39" fmla="*/ 279118 h 543"/>
                <a:gd name="T40" fmla="*/ 44026 w 266"/>
                <a:gd name="T41" fmla="*/ 279118 h 543"/>
                <a:gd name="T42" fmla="*/ 44026 w 266"/>
                <a:gd name="T43" fmla="*/ 279118 h 543"/>
                <a:gd name="T44" fmla="*/ 44026 w 266"/>
                <a:gd name="T45" fmla="*/ 232589 h 543"/>
                <a:gd name="T46" fmla="*/ 0 w 266"/>
                <a:gd name="T47" fmla="*/ 186060 h 5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6"/>
                <a:gd name="T73" fmla="*/ 0 h 543"/>
                <a:gd name="T74" fmla="*/ 266 w 266"/>
                <a:gd name="T75" fmla="*/ 543 h 5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6" h="543">
                  <a:moveTo>
                    <a:pt x="0" y="223"/>
                  </a:moveTo>
                  <a:lnTo>
                    <a:pt x="13" y="192"/>
                  </a:lnTo>
                  <a:lnTo>
                    <a:pt x="89" y="51"/>
                  </a:lnTo>
                  <a:lnTo>
                    <a:pt x="142" y="31"/>
                  </a:lnTo>
                  <a:lnTo>
                    <a:pt x="153" y="0"/>
                  </a:lnTo>
                  <a:lnTo>
                    <a:pt x="190" y="17"/>
                  </a:lnTo>
                  <a:lnTo>
                    <a:pt x="190" y="45"/>
                  </a:lnTo>
                  <a:lnTo>
                    <a:pt x="160" y="133"/>
                  </a:lnTo>
                  <a:lnTo>
                    <a:pt x="193" y="126"/>
                  </a:lnTo>
                  <a:lnTo>
                    <a:pt x="210" y="184"/>
                  </a:lnTo>
                  <a:lnTo>
                    <a:pt x="266" y="199"/>
                  </a:lnTo>
                  <a:lnTo>
                    <a:pt x="238" y="228"/>
                  </a:lnTo>
                  <a:lnTo>
                    <a:pt x="176" y="264"/>
                  </a:lnTo>
                  <a:lnTo>
                    <a:pt x="160" y="300"/>
                  </a:lnTo>
                  <a:lnTo>
                    <a:pt x="193" y="365"/>
                  </a:lnTo>
                  <a:lnTo>
                    <a:pt x="180" y="403"/>
                  </a:lnTo>
                  <a:lnTo>
                    <a:pt x="221" y="491"/>
                  </a:lnTo>
                  <a:lnTo>
                    <a:pt x="190" y="543"/>
                  </a:lnTo>
                  <a:lnTo>
                    <a:pt x="162" y="358"/>
                  </a:lnTo>
                  <a:lnTo>
                    <a:pt x="135" y="328"/>
                  </a:lnTo>
                  <a:lnTo>
                    <a:pt x="94" y="378"/>
                  </a:lnTo>
                  <a:lnTo>
                    <a:pt x="60" y="368"/>
                  </a:lnTo>
                  <a:lnTo>
                    <a:pt x="65" y="300"/>
                  </a:lnTo>
                  <a:lnTo>
                    <a:pt x="0" y="223"/>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06" name="Freeform 291">
              <a:extLst>
                <a:ext uri="{FF2B5EF4-FFF2-40B4-BE49-F238E27FC236}">
                  <a16:creationId xmlns:a16="http://schemas.microsoft.com/office/drawing/2014/main" id="{9EAB4C10-2FC5-4851-9BE0-EA95898541BA}"/>
                </a:ext>
              </a:extLst>
            </p:cNvPr>
            <p:cNvSpPr>
              <a:spLocks noChangeAspect="1"/>
            </p:cNvSpPr>
            <p:nvPr/>
          </p:nvSpPr>
          <p:spPr bwMode="auto">
            <a:xfrm>
              <a:off x="6045422" y="4134648"/>
              <a:ext cx="101518" cy="103199"/>
            </a:xfrm>
            <a:custGeom>
              <a:avLst/>
              <a:gdLst>
                <a:gd name="T0" fmla="*/ 0 w 147"/>
                <a:gd name="T1" fmla="*/ 49160 h 126"/>
                <a:gd name="T2" fmla="*/ 20113 w 147"/>
                <a:gd name="T3" fmla="*/ 98380 h 126"/>
                <a:gd name="T4" fmla="*/ 20113 w 147"/>
                <a:gd name="T5" fmla="*/ 98380 h 126"/>
                <a:gd name="T6" fmla="*/ 40253 w 147"/>
                <a:gd name="T7" fmla="*/ 98380 h 126"/>
                <a:gd name="T8" fmla="*/ 60367 w 147"/>
                <a:gd name="T9" fmla="*/ 98380 h 126"/>
                <a:gd name="T10" fmla="*/ 60367 w 147"/>
                <a:gd name="T11" fmla="*/ 0 h 126"/>
                <a:gd name="T12" fmla="*/ 40253 w 147"/>
                <a:gd name="T13" fmla="*/ 49160 h 126"/>
                <a:gd name="T14" fmla="*/ 20113 w 147"/>
                <a:gd name="T15" fmla="*/ 49160 h 126"/>
                <a:gd name="T16" fmla="*/ 0 w 147"/>
                <a:gd name="T17" fmla="*/ 4916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126"/>
                <a:gd name="T29" fmla="*/ 147 w 147"/>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126">
                  <a:moveTo>
                    <a:pt x="0" y="25"/>
                  </a:moveTo>
                  <a:lnTo>
                    <a:pt x="9" y="89"/>
                  </a:lnTo>
                  <a:lnTo>
                    <a:pt x="29" y="120"/>
                  </a:lnTo>
                  <a:lnTo>
                    <a:pt x="59" y="126"/>
                  </a:lnTo>
                  <a:lnTo>
                    <a:pt x="147" y="68"/>
                  </a:lnTo>
                  <a:lnTo>
                    <a:pt x="144" y="0"/>
                  </a:lnTo>
                  <a:lnTo>
                    <a:pt x="77" y="11"/>
                  </a:lnTo>
                  <a:lnTo>
                    <a:pt x="21" y="8"/>
                  </a:lnTo>
                  <a:lnTo>
                    <a:pt x="0" y="25"/>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07" name="Freeform 311">
              <a:extLst>
                <a:ext uri="{FF2B5EF4-FFF2-40B4-BE49-F238E27FC236}">
                  <a16:creationId xmlns:a16="http://schemas.microsoft.com/office/drawing/2014/main" id="{081DC1C9-B5CF-4926-8FE5-2371427E8DDD}"/>
                </a:ext>
              </a:extLst>
            </p:cNvPr>
            <p:cNvSpPr>
              <a:spLocks noChangeAspect="1"/>
            </p:cNvSpPr>
            <p:nvPr/>
          </p:nvSpPr>
          <p:spPr bwMode="auto">
            <a:xfrm>
              <a:off x="5582041" y="4250951"/>
              <a:ext cx="37660" cy="88456"/>
            </a:xfrm>
            <a:custGeom>
              <a:avLst/>
              <a:gdLst>
                <a:gd name="T0" fmla="*/ 0 w 55"/>
                <a:gd name="T1" fmla="*/ 0 h 109"/>
                <a:gd name="T2" fmla="*/ 20931 w 55"/>
                <a:gd name="T3" fmla="*/ 44210 h 109"/>
                <a:gd name="T4" fmla="*/ 41834 w 55"/>
                <a:gd name="T5" fmla="*/ 44210 h 109"/>
                <a:gd name="T6" fmla="*/ 20931 w 55"/>
                <a:gd name="T7" fmla="*/ 0 h 109"/>
                <a:gd name="T8" fmla="*/ 0 w 55"/>
                <a:gd name="T9" fmla="*/ 0 h 109"/>
                <a:gd name="T10" fmla="*/ 0 60000 65536"/>
                <a:gd name="T11" fmla="*/ 0 60000 65536"/>
                <a:gd name="T12" fmla="*/ 0 60000 65536"/>
                <a:gd name="T13" fmla="*/ 0 60000 65536"/>
                <a:gd name="T14" fmla="*/ 0 60000 65536"/>
                <a:gd name="T15" fmla="*/ 0 w 55"/>
                <a:gd name="T16" fmla="*/ 0 h 109"/>
                <a:gd name="T17" fmla="*/ 55 w 55"/>
                <a:gd name="T18" fmla="*/ 109 h 109"/>
              </a:gdLst>
              <a:ahLst/>
              <a:cxnLst>
                <a:cxn ang="T10">
                  <a:pos x="T0" y="T1"/>
                </a:cxn>
                <a:cxn ang="T11">
                  <a:pos x="T2" y="T3"/>
                </a:cxn>
                <a:cxn ang="T12">
                  <a:pos x="T4" y="T5"/>
                </a:cxn>
                <a:cxn ang="T13">
                  <a:pos x="T6" y="T7"/>
                </a:cxn>
                <a:cxn ang="T14">
                  <a:pos x="T8" y="T9"/>
                </a:cxn>
              </a:cxnLst>
              <a:rect l="T15" t="T16" r="T17" b="T18"/>
              <a:pathLst>
                <a:path w="55" h="109">
                  <a:moveTo>
                    <a:pt x="0" y="0"/>
                  </a:moveTo>
                  <a:lnTo>
                    <a:pt x="10" y="109"/>
                  </a:lnTo>
                  <a:lnTo>
                    <a:pt x="55" y="91"/>
                  </a:lnTo>
                  <a:lnTo>
                    <a:pt x="33" y="26"/>
                  </a:lnTo>
                  <a:lnTo>
                    <a:pt x="0" y="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08" name="Freeform 316">
              <a:extLst>
                <a:ext uri="{FF2B5EF4-FFF2-40B4-BE49-F238E27FC236}">
                  <a16:creationId xmlns:a16="http://schemas.microsoft.com/office/drawing/2014/main" id="{B81CAC23-2FB4-45E1-A950-8A78A431E7CA}"/>
                </a:ext>
              </a:extLst>
            </p:cNvPr>
            <p:cNvSpPr>
              <a:spLocks noChangeAspect="1"/>
            </p:cNvSpPr>
            <p:nvPr/>
          </p:nvSpPr>
          <p:spPr bwMode="auto">
            <a:xfrm>
              <a:off x="6169863" y="4005241"/>
              <a:ext cx="47484" cy="44227"/>
            </a:xfrm>
            <a:custGeom>
              <a:avLst/>
              <a:gdLst>
                <a:gd name="T0" fmla="*/ 0 w 64"/>
                <a:gd name="T1" fmla="*/ 0 h 54"/>
                <a:gd name="T2" fmla="*/ 24464 w 64"/>
                <a:gd name="T3" fmla="*/ 0 h 54"/>
                <a:gd name="T4" fmla="*/ 48896 w 64"/>
                <a:gd name="T5" fmla="*/ 0 h 54"/>
                <a:gd name="T6" fmla="*/ 24464 w 64"/>
                <a:gd name="T7" fmla="*/ 0 h 54"/>
                <a:gd name="T8" fmla="*/ 0 w 64"/>
                <a:gd name="T9" fmla="*/ 0 h 54"/>
                <a:gd name="T10" fmla="*/ 0 60000 65536"/>
                <a:gd name="T11" fmla="*/ 0 60000 65536"/>
                <a:gd name="T12" fmla="*/ 0 60000 65536"/>
                <a:gd name="T13" fmla="*/ 0 60000 65536"/>
                <a:gd name="T14" fmla="*/ 0 60000 65536"/>
                <a:gd name="T15" fmla="*/ 0 w 64"/>
                <a:gd name="T16" fmla="*/ 0 h 54"/>
                <a:gd name="T17" fmla="*/ 64 w 64"/>
                <a:gd name="T18" fmla="*/ 54 h 54"/>
              </a:gdLst>
              <a:ahLst/>
              <a:cxnLst>
                <a:cxn ang="T10">
                  <a:pos x="T0" y="T1"/>
                </a:cxn>
                <a:cxn ang="T11">
                  <a:pos x="T2" y="T3"/>
                </a:cxn>
                <a:cxn ang="T12">
                  <a:pos x="T4" y="T5"/>
                </a:cxn>
                <a:cxn ang="T13">
                  <a:pos x="T6" y="T7"/>
                </a:cxn>
                <a:cxn ang="T14">
                  <a:pos x="T8" y="T9"/>
                </a:cxn>
              </a:cxnLst>
              <a:rect l="T15" t="T16" r="T17" b="T18"/>
              <a:pathLst>
                <a:path w="64" h="54">
                  <a:moveTo>
                    <a:pt x="0" y="43"/>
                  </a:moveTo>
                  <a:lnTo>
                    <a:pt x="20" y="0"/>
                  </a:lnTo>
                  <a:lnTo>
                    <a:pt x="64" y="9"/>
                  </a:lnTo>
                  <a:lnTo>
                    <a:pt x="29" y="54"/>
                  </a:lnTo>
                  <a:lnTo>
                    <a:pt x="0" y="43"/>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09" name="Freeform 344">
              <a:extLst>
                <a:ext uri="{FF2B5EF4-FFF2-40B4-BE49-F238E27FC236}">
                  <a16:creationId xmlns:a16="http://schemas.microsoft.com/office/drawing/2014/main" id="{4F0E9079-801D-452E-9FA5-679C38E02173}"/>
                </a:ext>
              </a:extLst>
            </p:cNvPr>
            <p:cNvSpPr>
              <a:spLocks noChangeAspect="1"/>
            </p:cNvSpPr>
            <p:nvPr/>
          </p:nvSpPr>
          <p:spPr bwMode="auto">
            <a:xfrm>
              <a:off x="5338071" y="3597362"/>
              <a:ext cx="600920" cy="692903"/>
            </a:xfrm>
            <a:custGeom>
              <a:avLst/>
              <a:gdLst>
                <a:gd name="T0" fmla="*/ 0 w 861"/>
                <a:gd name="T1" fmla="*/ 278417 h 859"/>
                <a:gd name="T2" fmla="*/ 21112 w 861"/>
                <a:gd name="T3" fmla="*/ 232033 h 859"/>
                <a:gd name="T4" fmla="*/ 42196 w 861"/>
                <a:gd name="T5" fmla="*/ 232033 h 859"/>
                <a:gd name="T6" fmla="*/ 21112 w 861"/>
                <a:gd name="T7" fmla="*/ 185593 h 859"/>
                <a:gd name="T8" fmla="*/ 42196 w 861"/>
                <a:gd name="T9" fmla="*/ 185593 h 859"/>
                <a:gd name="T10" fmla="*/ 63308 w 861"/>
                <a:gd name="T11" fmla="*/ 185593 h 859"/>
                <a:gd name="T12" fmla="*/ 105532 w 861"/>
                <a:gd name="T13" fmla="*/ 92825 h 859"/>
                <a:gd name="T14" fmla="*/ 105532 w 861"/>
                <a:gd name="T15" fmla="*/ 92825 h 859"/>
                <a:gd name="T16" fmla="*/ 105532 w 861"/>
                <a:gd name="T17" fmla="*/ 46384 h 859"/>
                <a:gd name="T18" fmla="*/ 84420 w 861"/>
                <a:gd name="T19" fmla="*/ 46384 h 859"/>
                <a:gd name="T20" fmla="*/ 84420 w 861"/>
                <a:gd name="T21" fmla="*/ 0 h 859"/>
                <a:gd name="T22" fmla="*/ 126616 w 861"/>
                <a:gd name="T23" fmla="*/ 0 h 859"/>
                <a:gd name="T24" fmla="*/ 147728 w 861"/>
                <a:gd name="T25" fmla="*/ 0 h 859"/>
                <a:gd name="T26" fmla="*/ 168840 w 861"/>
                <a:gd name="T27" fmla="*/ 0 h 859"/>
                <a:gd name="T28" fmla="*/ 189925 w 861"/>
                <a:gd name="T29" fmla="*/ 0 h 859"/>
                <a:gd name="T30" fmla="*/ 168840 w 861"/>
                <a:gd name="T31" fmla="*/ 46384 h 859"/>
                <a:gd name="T32" fmla="*/ 189925 w 861"/>
                <a:gd name="T33" fmla="*/ 46384 h 859"/>
                <a:gd name="T34" fmla="*/ 168840 w 861"/>
                <a:gd name="T35" fmla="*/ 46384 h 859"/>
                <a:gd name="T36" fmla="*/ 168840 w 861"/>
                <a:gd name="T37" fmla="*/ 92825 h 859"/>
                <a:gd name="T38" fmla="*/ 189925 w 861"/>
                <a:gd name="T39" fmla="*/ 92825 h 859"/>
                <a:gd name="T40" fmla="*/ 189925 w 861"/>
                <a:gd name="T41" fmla="*/ 139209 h 859"/>
                <a:gd name="T42" fmla="*/ 232149 w 861"/>
                <a:gd name="T43" fmla="*/ 185593 h 859"/>
                <a:gd name="T44" fmla="*/ 316569 w 861"/>
                <a:gd name="T45" fmla="*/ 185593 h 859"/>
                <a:gd name="T46" fmla="*/ 316569 w 861"/>
                <a:gd name="T47" fmla="*/ 185593 h 859"/>
                <a:gd name="T48" fmla="*/ 316569 w 861"/>
                <a:gd name="T49" fmla="*/ 185593 h 859"/>
                <a:gd name="T50" fmla="*/ 316569 w 861"/>
                <a:gd name="T51" fmla="*/ 185593 h 859"/>
                <a:gd name="T52" fmla="*/ 337653 w 861"/>
                <a:gd name="T53" fmla="*/ 185593 h 859"/>
                <a:gd name="T54" fmla="*/ 358765 w 861"/>
                <a:gd name="T55" fmla="*/ 185593 h 859"/>
                <a:gd name="T56" fmla="*/ 358765 w 861"/>
                <a:gd name="T57" fmla="*/ 185593 h 859"/>
                <a:gd name="T58" fmla="*/ 443185 w 861"/>
                <a:gd name="T59" fmla="*/ 139209 h 859"/>
                <a:gd name="T60" fmla="*/ 443185 w 861"/>
                <a:gd name="T61" fmla="*/ 139209 h 859"/>
                <a:gd name="T62" fmla="*/ 464297 w 861"/>
                <a:gd name="T63" fmla="*/ 139209 h 859"/>
                <a:gd name="T64" fmla="*/ 464297 w 861"/>
                <a:gd name="T65" fmla="*/ 185593 h 859"/>
                <a:gd name="T66" fmla="*/ 422073 w 861"/>
                <a:gd name="T67" fmla="*/ 185593 h 859"/>
                <a:gd name="T68" fmla="*/ 379877 w 861"/>
                <a:gd name="T69" fmla="*/ 278417 h 859"/>
                <a:gd name="T70" fmla="*/ 379877 w 861"/>
                <a:gd name="T71" fmla="*/ 278417 h 859"/>
                <a:gd name="T72" fmla="*/ 358765 w 861"/>
                <a:gd name="T73" fmla="*/ 278417 h 859"/>
                <a:gd name="T74" fmla="*/ 358765 w 861"/>
                <a:gd name="T75" fmla="*/ 278417 h 859"/>
                <a:gd name="T76" fmla="*/ 379877 w 861"/>
                <a:gd name="T77" fmla="*/ 232033 h 859"/>
                <a:gd name="T78" fmla="*/ 337653 w 861"/>
                <a:gd name="T79" fmla="*/ 232033 h 859"/>
                <a:gd name="T80" fmla="*/ 316569 w 861"/>
                <a:gd name="T81" fmla="*/ 185593 h 859"/>
                <a:gd name="T82" fmla="*/ 316569 w 861"/>
                <a:gd name="T83" fmla="*/ 232033 h 859"/>
                <a:gd name="T84" fmla="*/ 316569 w 861"/>
                <a:gd name="T85" fmla="*/ 232033 h 859"/>
                <a:gd name="T86" fmla="*/ 316569 w 861"/>
                <a:gd name="T87" fmla="*/ 232033 h 859"/>
                <a:gd name="T88" fmla="*/ 316569 w 861"/>
                <a:gd name="T89" fmla="*/ 232033 h 859"/>
                <a:gd name="T90" fmla="*/ 316569 w 861"/>
                <a:gd name="T91" fmla="*/ 324802 h 859"/>
                <a:gd name="T92" fmla="*/ 316569 w 861"/>
                <a:gd name="T93" fmla="*/ 278417 h 859"/>
                <a:gd name="T94" fmla="*/ 295457 w 861"/>
                <a:gd name="T95" fmla="*/ 324802 h 859"/>
                <a:gd name="T96" fmla="*/ 189925 w 861"/>
                <a:gd name="T97" fmla="*/ 417625 h 859"/>
                <a:gd name="T98" fmla="*/ 189925 w 861"/>
                <a:gd name="T99" fmla="*/ 556835 h 859"/>
                <a:gd name="T100" fmla="*/ 126616 w 861"/>
                <a:gd name="T101" fmla="*/ 603219 h 859"/>
                <a:gd name="T102" fmla="*/ 105532 w 861"/>
                <a:gd name="T103" fmla="*/ 510450 h 859"/>
                <a:gd name="T104" fmla="*/ 84420 w 861"/>
                <a:gd name="T105" fmla="*/ 417625 h 859"/>
                <a:gd name="T106" fmla="*/ 84420 w 861"/>
                <a:gd name="T107" fmla="*/ 417625 h 859"/>
                <a:gd name="T108" fmla="*/ 63308 w 861"/>
                <a:gd name="T109" fmla="*/ 278417 h 859"/>
                <a:gd name="T110" fmla="*/ 63308 w 861"/>
                <a:gd name="T111" fmla="*/ 278417 h 859"/>
                <a:gd name="T112" fmla="*/ 63308 w 861"/>
                <a:gd name="T113" fmla="*/ 324802 h 859"/>
                <a:gd name="T114" fmla="*/ 42196 w 861"/>
                <a:gd name="T115" fmla="*/ 324802 h 859"/>
                <a:gd name="T116" fmla="*/ 21112 w 861"/>
                <a:gd name="T117" fmla="*/ 278417 h 859"/>
                <a:gd name="T118" fmla="*/ 42196 w 861"/>
                <a:gd name="T119" fmla="*/ 278417 h 859"/>
                <a:gd name="T120" fmla="*/ 21112 w 861"/>
                <a:gd name="T121" fmla="*/ 278417 h 859"/>
                <a:gd name="T122" fmla="*/ 0 w 861"/>
                <a:gd name="T123" fmla="*/ 278417 h 8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1"/>
                <a:gd name="T187" fmla="*/ 0 h 859"/>
                <a:gd name="T188" fmla="*/ 861 w 861"/>
                <a:gd name="T189" fmla="*/ 859 h 8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1" h="859">
                  <a:moveTo>
                    <a:pt x="0" y="391"/>
                  </a:moveTo>
                  <a:lnTo>
                    <a:pt x="24" y="371"/>
                  </a:lnTo>
                  <a:lnTo>
                    <a:pt x="90" y="371"/>
                  </a:lnTo>
                  <a:lnTo>
                    <a:pt x="46" y="283"/>
                  </a:lnTo>
                  <a:lnTo>
                    <a:pt x="71" y="259"/>
                  </a:lnTo>
                  <a:lnTo>
                    <a:pt x="109" y="261"/>
                  </a:lnTo>
                  <a:lnTo>
                    <a:pt x="196" y="163"/>
                  </a:lnTo>
                  <a:lnTo>
                    <a:pt x="190" y="136"/>
                  </a:lnTo>
                  <a:lnTo>
                    <a:pt x="213" y="122"/>
                  </a:lnTo>
                  <a:lnTo>
                    <a:pt x="175" y="91"/>
                  </a:lnTo>
                  <a:lnTo>
                    <a:pt x="173" y="41"/>
                  </a:lnTo>
                  <a:lnTo>
                    <a:pt x="258" y="41"/>
                  </a:lnTo>
                  <a:lnTo>
                    <a:pt x="282" y="19"/>
                  </a:lnTo>
                  <a:lnTo>
                    <a:pt x="329" y="0"/>
                  </a:lnTo>
                  <a:lnTo>
                    <a:pt x="360" y="19"/>
                  </a:lnTo>
                  <a:lnTo>
                    <a:pt x="319" y="67"/>
                  </a:lnTo>
                  <a:lnTo>
                    <a:pt x="337" y="108"/>
                  </a:lnTo>
                  <a:lnTo>
                    <a:pt x="306" y="115"/>
                  </a:lnTo>
                  <a:lnTo>
                    <a:pt x="320" y="164"/>
                  </a:lnTo>
                  <a:lnTo>
                    <a:pt x="381" y="187"/>
                  </a:lnTo>
                  <a:lnTo>
                    <a:pt x="353" y="234"/>
                  </a:lnTo>
                  <a:lnTo>
                    <a:pt x="431" y="279"/>
                  </a:lnTo>
                  <a:lnTo>
                    <a:pt x="584" y="307"/>
                  </a:lnTo>
                  <a:lnTo>
                    <a:pt x="588" y="263"/>
                  </a:lnTo>
                  <a:lnTo>
                    <a:pt x="608" y="259"/>
                  </a:lnTo>
                  <a:lnTo>
                    <a:pt x="611" y="280"/>
                  </a:lnTo>
                  <a:lnTo>
                    <a:pt x="623" y="300"/>
                  </a:lnTo>
                  <a:lnTo>
                    <a:pt x="701" y="290"/>
                  </a:lnTo>
                  <a:lnTo>
                    <a:pt x="695" y="265"/>
                  </a:lnTo>
                  <a:lnTo>
                    <a:pt x="821" y="211"/>
                  </a:lnTo>
                  <a:lnTo>
                    <a:pt x="830" y="244"/>
                  </a:lnTo>
                  <a:lnTo>
                    <a:pt x="861" y="255"/>
                  </a:lnTo>
                  <a:lnTo>
                    <a:pt x="850" y="286"/>
                  </a:lnTo>
                  <a:lnTo>
                    <a:pt x="797" y="306"/>
                  </a:lnTo>
                  <a:lnTo>
                    <a:pt x="721" y="447"/>
                  </a:lnTo>
                  <a:lnTo>
                    <a:pt x="705" y="389"/>
                  </a:lnTo>
                  <a:lnTo>
                    <a:pt x="691" y="410"/>
                  </a:lnTo>
                  <a:lnTo>
                    <a:pt x="674" y="384"/>
                  </a:lnTo>
                  <a:lnTo>
                    <a:pt x="707" y="348"/>
                  </a:lnTo>
                  <a:lnTo>
                    <a:pt x="642" y="344"/>
                  </a:lnTo>
                  <a:lnTo>
                    <a:pt x="599" y="304"/>
                  </a:lnTo>
                  <a:lnTo>
                    <a:pt x="585" y="327"/>
                  </a:lnTo>
                  <a:lnTo>
                    <a:pt x="602" y="344"/>
                  </a:lnTo>
                  <a:lnTo>
                    <a:pt x="582" y="355"/>
                  </a:lnTo>
                  <a:lnTo>
                    <a:pt x="601" y="374"/>
                  </a:lnTo>
                  <a:lnTo>
                    <a:pt x="611" y="454"/>
                  </a:lnTo>
                  <a:lnTo>
                    <a:pt x="585" y="442"/>
                  </a:lnTo>
                  <a:lnTo>
                    <a:pt x="537" y="505"/>
                  </a:lnTo>
                  <a:lnTo>
                    <a:pt x="359" y="635"/>
                  </a:lnTo>
                  <a:lnTo>
                    <a:pt x="346" y="794"/>
                  </a:lnTo>
                  <a:lnTo>
                    <a:pt x="272" y="859"/>
                  </a:lnTo>
                  <a:lnTo>
                    <a:pt x="206" y="736"/>
                  </a:lnTo>
                  <a:lnTo>
                    <a:pt x="179" y="637"/>
                  </a:lnTo>
                  <a:lnTo>
                    <a:pt x="155" y="616"/>
                  </a:lnTo>
                  <a:lnTo>
                    <a:pt x="136" y="437"/>
                  </a:lnTo>
                  <a:lnTo>
                    <a:pt x="122" y="432"/>
                  </a:lnTo>
                  <a:lnTo>
                    <a:pt x="111" y="470"/>
                  </a:lnTo>
                  <a:lnTo>
                    <a:pt x="68" y="480"/>
                  </a:lnTo>
                  <a:lnTo>
                    <a:pt x="26" y="433"/>
                  </a:lnTo>
                  <a:lnTo>
                    <a:pt x="67" y="410"/>
                  </a:lnTo>
                  <a:lnTo>
                    <a:pt x="26" y="418"/>
                  </a:lnTo>
                  <a:lnTo>
                    <a:pt x="0" y="391"/>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0" name="Freeform 345">
              <a:extLst>
                <a:ext uri="{FF2B5EF4-FFF2-40B4-BE49-F238E27FC236}">
                  <a16:creationId xmlns:a16="http://schemas.microsoft.com/office/drawing/2014/main" id="{266ECC71-410F-4971-AC71-950CA652A0D6}"/>
                </a:ext>
              </a:extLst>
            </p:cNvPr>
            <p:cNvSpPr>
              <a:spLocks noChangeAspect="1"/>
            </p:cNvSpPr>
            <p:nvPr/>
          </p:nvSpPr>
          <p:spPr bwMode="auto">
            <a:xfrm>
              <a:off x="5896419" y="4350873"/>
              <a:ext cx="221048" cy="267005"/>
            </a:xfrm>
            <a:custGeom>
              <a:avLst/>
              <a:gdLst>
                <a:gd name="T0" fmla="*/ 0 w 320"/>
                <a:gd name="T1" fmla="*/ 0 h 332"/>
                <a:gd name="T2" fmla="*/ 41539 w 320"/>
                <a:gd name="T3" fmla="*/ 45512 h 332"/>
                <a:gd name="T4" fmla="*/ 83051 w 320"/>
                <a:gd name="T5" fmla="*/ 45512 h 332"/>
                <a:gd name="T6" fmla="*/ 124590 w 320"/>
                <a:gd name="T7" fmla="*/ 136591 h 332"/>
                <a:gd name="T8" fmla="*/ 103820 w 320"/>
                <a:gd name="T9" fmla="*/ 136591 h 332"/>
                <a:gd name="T10" fmla="*/ 124590 w 320"/>
                <a:gd name="T11" fmla="*/ 136591 h 332"/>
                <a:gd name="T12" fmla="*/ 124590 w 320"/>
                <a:gd name="T13" fmla="*/ 136591 h 332"/>
                <a:gd name="T14" fmla="*/ 166128 w 320"/>
                <a:gd name="T15" fmla="*/ 136591 h 332"/>
                <a:gd name="T16" fmla="*/ 166128 w 320"/>
                <a:gd name="T17" fmla="*/ 227616 h 332"/>
                <a:gd name="T18" fmla="*/ 145359 w 320"/>
                <a:gd name="T19" fmla="*/ 227616 h 332"/>
                <a:gd name="T20" fmla="*/ 103820 w 320"/>
                <a:gd name="T21" fmla="*/ 227616 h 332"/>
                <a:gd name="T22" fmla="*/ 62309 w 320"/>
                <a:gd name="T23" fmla="*/ 45512 h 332"/>
                <a:gd name="T24" fmla="*/ 0 w 320"/>
                <a:gd name="T25" fmla="*/ 0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0"/>
                <a:gd name="T40" fmla="*/ 0 h 332"/>
                <a:gd name="T41" fmla="*/ 320 w 32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0" h="332">
                  <a:moveTo>
                    <a:pt x="0" y="0"/>
                  </a:moveTo>
                  <a:lnTo>
                    <a:pt x="71" y="14"/>
                  </a:lnTo>
                  <a:lnTo>
                    <a:pt x="158" y="100"/>
                  </a:lnTo>
                  <a:lnTo>
                    <a:pt x="232" y="133"/>
                  </a:lnTo>
                  <a:lnTo>
                    <a:pt x="222" y="157"/>
                  </a:lnTo>
                  <a:lnTo>
                    <a:pt x="249" y="154"/>
                  </a:lnTo>
                  <a:lnTo>
                    <a:pt x="245" y="187"/>
                  </a:lnTo>
                  <a:lnTo>
                    <a:pt x="320" y="248"/>
                  </a:lnTo>
                  <a:lnTo>
                    <a:pt x="310" y="331"/>
                  </a:lnTo>
                  <a:lnTo>
                    <a:pt x="279" y="332"/>
                  </a:lnTo>
                  <a:lnTo>
                    <a:pt x="214" y="284"/>
                  </a:lnTo>
                  <a:lnTo>
                    <a:pt x="109" y="117"/>
                  </a:lnTo>
                  <a:lnTo>
                    <a:pt x="0" y="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1" name="Freeform 346">
              <a:extLst>
                <a:ext uri="{FF2B5EF4-FFF2-40B4-BE49-F238E27FC236}">
                  <a16:creationId xmlns:a16="http://schemas.microsoft.com/office/drawing/2014/main" id="{D2D0A87F-081A-43F3-89D8-9C07BA7BFDF7}"/>
                </a:ext>
              </a:extLst>
            </p:cNvPr>
            <p:cNvSpPr>
              <a:spLocks noChangeAspect="1"/>
            </p:cNvSpPr>
            <p:nvPr/>
          </p:nvSpPr>
          <p:spPr bwMode="auto">
            <a:xfrm>
              <a:off x="6104368" y="4622792"/>
              <a:ext cx="186662" cy="67161"/>
            </a:xfrm>
            <a:custGeom>
              <a:avLst/>
              <a:gdLst>
                <a:gd name="T0" fmla="*/ 0 w 268"/>
                <a:gd name="T1" fmla="*/ 0 h 84"/>
                <a:gd name="T2" fmla="*/ 21641 w 268"/>
                <a:gd name="T3" fmla="*/ 0 h 84"/>
                <a:gd name="T4" fmla="*/ 108147 w 268"/>
                <a:gd name="T5" fmla="*/ 0 h 84"/>
                <a:gd name="T6" fmla="*/ 129787 w 268"/>
                <a:gd name="T7" fmla="*/ 0 h 84"/>
                <a:gd name="T8" fmla="*/ 151428 w 268"/>
                <a:gd name="T9" fmla="*/ 0 h 84"/>
                <a:gd name="T10" fmla="*/ 151428 w 268"/>
                <a:gd name="T11" fmla="*/ 41335 h 84"/>
                <a:gd name="T12" fmla="*/ 21641 w 268"/>
                <a:gd name="T13" fmla="*/ 0 h 84"/>
                <a:gd name="T14" fmla="*/ 0 w 268"/>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268"/>
                <a:gd name="T25" fmla="*/ 0 h 84"/>
                <a:gd name="T26" fmla="*/ 268 w 268"/>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8" h="84">
                  <a:moveTo>
                    <a:pt x="0" y="23"/>
                  </a:moveTo>
                  <a:lnTo>
                    <a:pt x="19" y="0"/>
                  </a:lnTo>
                  <a:lnTo>
                    <a:pt x="206" y="26"/>
                  </a:lnTo>
                  <a:lnTo>
                    <a:pt x="225" y="47"/>
                  </a:lnTo>
                  <a:lnTo>
                    <a:pt x="263" y="54"/>
                  </a:lnTo>
                  <a:lnTo>
                    <a:pt x="268" y="84"/>
                  </a:lnTo>
                  <a:lnTo>
                    <a:pt x="48" y="44"/>
                  </a:lnTo>
                  <a:lnTo>
                    <a:pt x="0" y="23"/>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2" name="Freeform 347">
              <a:extLst>
                <a:ext uri="{FF2B5EF4-FFF2-40B4-BE49-F238E27FC236}">
                  <a16:creationId xmlns:a16="http://schemas.microsoft.com/office/drawing/2014/main" id="{F4E2ECF7-2476-4201-9A40-E7B78C84AD3A}"/>
                </a:ext>
              </a:extLst>
            </p:cNvPr>
            <p:cNvSpPr>
              <a:spLocks noChangeAspect="1"/>
            </p:cNvSpPr>
            <p:nvPr/>
          </p:nvSpPr>
          <p:spPr bwMode="auto">
            <a:xfrm>
              <a:off x="6176413" y="4380358"/>
              <a:ext cx="203036" cy="199844"/>
            </a:xfrm>
            <a:custGeom>
              <a:avLst/>
              <a:gdLst>
                <a:gd name="T0" fmla="*/ 0 w 288"/>
                <a:gd name="T1" fmla="*/ 95605 h 246"/>
                <a:gd name="T2" fmla="*/ 22775 w 288"/>
                <a:gd name="T3" fmla="*/ 95605 h 246"/>
                <a:gd name="T4" fmla="*/ 22775 w 288"/>
                <a:gd name="T5" fmla="*/ 95605 h 246"/>
                <a:gd name="T6" fmla="*/ 91099 w 288"/>
                <a:gd name="T7" fmla="*/ 95605 h 246"/>
                <a:gd name="T8" fmla="*/ 91099 w 288"/>
                <a:gd name="T9" fmla="*/ 95605 h 246"/>
                <a:gd name="T10" fmla="*/ 113873 w 288"/>
                <a:gd name="T11" fmla="*/ 0 h 246"/>
                <a:gd name="T12" fmla="*/ 159422 w 288"/>
                <a:gd name="T13" fmla="*/ 47773 h 246"/>
                <a:gd name="T14" fmla="*/ 159422 w 288"/>
                <a:gd name="T15" fmla="*/ 47773 h 246"/>
                <a:gd name="T16" fmla="*/ 182197 w 288"/>
                <a:gd name="T17" fmla="*/ 95605 h 246"/>
                <a:gd name="T18" fmla="*/ 159422 w 288"/>
                <a:gd name="T19" fmla="*/ 95605 h 246"/>
                <a:gd name="T20" fmla="*/ 113873 w 288"/>
                <a:gd name="T21" fmla="*/ 143379 h 246"/>
                <a:gd name="T22" fmla="*/ 113873 w 288"/>
                <a:gd name="T23" fmla="*/ 191152 h 246"/>
                <a:gd name="T24" fmla="*/ 113873 w 288"/>
                <a:gd name="T25" fmla="*/ 191152 h 246"/>
                <a:gd name="T26" fmla="*/ 68324 w 288"/>
                <a:gd name="T27" fmla="*/ 191152 h 246"/>
                <a:gd name="T28" fmla="*/ 45549 w 288"/>
                <a:gd name="T29" fmla="*/ 191152 h 246"/>
                <a:gd name="T30" fmla="*/ 45549 w 288"/>
                <a:gd name="T31" fmla="*/ 191152 h 246"/>
                <a:gd name="T32" fmla="*/ 22775 w 288"/>
                <a:gd name="T33" fmla="*/ 191152 h 246"/>
                <a:gd name="T34" fmla="*/ 0 w 288"/>
                <a:gd name="T35" fmla="*/ 95605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8"/>
                <a:gd name="T55" fmla="*/ 0 h 246"/>
                <a:gd name="T56" fmla="*/ 288 w 288"/>
                <a:gd name="T57" fmla="*/ 246 h 2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8" h="246">
                  <a:moveTo>
                    <a:pt x="0" y="112"/>
                  </a:moveTo>
                  <a:lnTo>
                    <a:pt x="20" y="79"/>
                  </a:lnTo>
                  <a:lnTo>
                    <a:pt x="44" y="99"/>
                  </a:lnTo>
                  <a:lnTo>
                    <a:pt x="133" y="92"/>
                  </a:lnTo>
                  <a:lnTo>
                    <a:pt x="162" y="81"/>
                  </a:lnTo>
                  <a:lnTo>
                    <a:pt x="201" y="0"/>
                  </a:lnTo>
                  <a:lnTo>
                    <a:pt x="250" y="3"/>
                  </a:lnTo>
                  <a:lnTo>
                    <a:pt x="240" y="24"/>
                  </a:lnTo>
                  <a:lnTo>
                    <a:pt x="288" y="99"/>
                  </a:lnTo>
                  <a:lnTo>
                    <a:pt x="262" y="94"/>
                  </a:lnTo>
                  <a:lnTo>
                    <a:pt x="212" y="178"/>
                  </a:lnTo>
                  <a:lnTo>
                    <a:pt x="204" y="231"/>
                  </a:lnTo>
                  <a:lnTo>
                    <a:pt x="174" y="246"/>
                  </a:lnTo>
                  <a:lnTo>
                    <a:pt x="119" y="215"/>
                  </a:lnTo>
                  <a:lnTo>
                    <a:pt x="85" y="229"/>
                  </a:lnTo>
                  <a:lnTo>
                    <a:pt x="79" y="204"/>
                  </a:lnTo>
                  <a:lnTo>
                    <a:pt x="36" y="208"/>
                  </a:lnTo>
                  <a:lnTo>
                    <a:pt x="0" y="112"/>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3" name="Freeform 348">
              <a:extLst>
                <a:ext uri="{FF2B5EF4-FFF2-40B4-BE49-F238E27FC236}">
                  <a16:creationId xmlns:a16="http://schemas.microsoft.com/office/drawing/2014/main" id="{B194107A-CBA5-4F1A-9F2A-8A8F9FD1BFD7}"/>
                </a:ext>
              </a:extLst>
            </p:cNvPr>
            <p:cNvSpPr>
              <a:spLocks noChangeAspect="1"/>
            </p:cNvSpPr>
            <p:nvPr/>
          </p:nvSpPr>
          <p:spPr bwMode="auto">
            <a:xfrm>
              <a:off x="6336877" y="4681762"/>
              <a:ext cx="49122" cy="14743"/>
            </a:xfrm>
            <a:custGeom>
              <a:avLst/>
              <a:gdLst>
                <a:gd name="T0" fmla="*/ 0 w 72"/>
                <a:gd name="T1" fmla="*/ 0 h 19"/>
                <a:gd name="T2" fmla="*/ 19546 w 72"/>
                <a:gd name="T3" fmla="*/ 0 h 19"/>
                <a:gd name="T4" fmla="*/ 39117 w 72"/>
                <a:gd name="T5" fmla="*/ 0 h 19"/>
                <a:gd name="T6" fmla="*/ 19546 w 72"/>
                <a:gd name="T7" fmla="*/ 0 h 19"/>
                <a:gd name="T8" fmla="*/ 0 w 72"/>
                <a:gd name="T9" fmla="*/ 0 h 19"/>
                <a:gd name="T10" fmla="*/ 0 60000 65536"/>
                <a:gd name="T11" fmla="*/ 0 60000 65536"/>
                <a:gd name="T12" fmla="*/ 0 60000 65536"/>
                <a:gd name="T13" fmla="*/ 0 60000 65536"/>
                <a:gd name="T14" fmla="*/ 0 60000 65536"/>
                <a:gd name="T15" fmla="*/ 0 w 72"/>
                <a:gd name="T16" fmla="*/ 0 h 19"/>
                <a:gd name="T17" fmla="*/ 72 w 72"/>
                <a:gd name="T18" fmla="*/ 19 h 19"/>
              </a:gdLst>
              <a:ahLst/>
              <a:cxnLst>
                <a:cxn ang="T10">
                  <a:pos x="T0" y="T1"/>
                </a:cxn>
                <a:cxn ang="T11">
                  <a:pos x="T2" y="T3"/>
                </a:cxn>
                <a:cxn ang="T12">
                  <a:pos x="T4" y="T5"/>
                </a:cxn>
                <a:cxn ang="T13">
                  <a:pos x="T6" y="T7"/>
                </a:cxn>
                <a:cxn ang="T14">
                  <a:pos x="T8" y="T9"/>
                </a:cxn>
              </a:cxnLst>
              <a:rect l="T15" t="T16" r="T17" b="T18"/>
              <a:pathLst>
                <a:path w="72" h="19">
                  <a:moveTo>
                    <a:pt x="0" y="3"/>
                  </a:moveTo>
                  <a:lnTo>
                    <a:pt x="8" y="19"/>
                  </a:lnTo>
                  <a:lnTo>
                    <a:pt x="72" y="6"/>
                  </a:lnTo>
                  <a:lnTo>
                    <a:pt x="22" y="0"/>
                  </a:lnTo>
                  <a:lnTo>
                    <a:pt x="0" y="3"/>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4" name="Freeform 349">
              <a:extLst>
                <a:ext uri="{FF2B5EF4-FFF2-40B4-BE49-F238E27FC236}">
                  <a16:creationId xmlns:a16="http://schemas.microsoft.com/office/drawing/2014/main" id="{A50DABD7-08DC-438D-A0D4-960AD8C4F17D}"/>
                </a:ext>
              </a:extLst>
            </p:cNvPr>
            <p:cNvSpPr>
              <a:spLocks noChangeAspect="1"/>
            </p:cNvSpPr>
            <p:nvPr/>
          </p:nvSpPr>
          <p:spPr bwMode="auto">
            <a:xfrm>
              <a:off x="6379449" y="4439328"/>
              <a:ext cx="127716" cy="173635"/>
            </a:xfrm>
            <a:custGeom>
              <a:avLst/>
              <a:gdLst>
                <a:gd name="T0" fmla="*/ 0 w 183"/>
                <a:gd name="T1" fmla="*/ 144097 h 215"/>
                <a:gd name="T2" fmla="*/ 20319 w 183"/>
                <a:gd name="T3" fmla="*/ 144097 h 215"/>
                <a:gd name="T4" fmla="*/ 20319 w 183"/>
                <a:gd name="T5" fmla="*/ 192110 h 215"/>
                <a:gd name="T6" fmla="*/ 20319 w 183"/>
                <a:gd name="T7" fmla="*/ 192110 h 215"/>
                <a:gd name="T8" fmla="*/ 20319 w 183"/>
                <a:gd name="T9" fmla="*/ 144097 h 215"/>
                <a:gd name="T10" fmla="*/ 40637 w 183"/>
                <a:gd name="T11" fmla="*/ 144097 h 215"/>
                <a:gd name="T12" fmla="*/ 40637 w 183"/>
                <a:gd name="T13" fmla="*/ 144097 h 215"/>
                <a:gd name="T14" fmla="*/ 40637 w 183"/>
                <a:gd name="T15" fmla="*/ 144097 h 215"/>
                <a:gd name="T16" fmla="*/ 60928 w 183"/>
                <a:gd name="T17" fmla="*/ 144097 h 215"/>
                <a:gd name="T18" fmla="*/ 40637 w 183"/>
                <a:gd name="T19" fmla="*/ 96026 h 215"/>
                <a:gd name="T20" fmla="*/ 60928 w 183"/>
                <a:gd name="T21" fmla="*/ 96026 h 215"/>
                <a:gd name="T22" fmla="*/ 40637 w 183"/>
                <a:gd name="T23" fmla="*/ 96026 h 215"/>
                <a:gd name="T24" fmla="*/ 20319 w 183"/>
                <a:gd name="T25" fmla="*/ 48013 h 215"/>
                <a:gd name="T26" fmla="*/ 81246 w 183"/>
                <a:gd name="T27" fmla="*/ 48013 h 215"/>
                <a:gd name="T28" fmla="*/ 81246 w 183"/>
                <a:gd name="T29" fmla="*/ 0 h 215"/>
                <a:gd name="T30" fmla="*/ 60928 w 183"/>
                <a:gd name="T31" fmla="*/ 48013 h 215"/>
                <a:gd name="T32" fmla="*/ 40637 w 183"/>
                <a:gd name="T33" fmla="*/ 48013 h 215"/>
                <a:gd name="T34" fmla="*/ 20319 w 183"/>
                <a:gd name="T35" fmla="*/ 48013 h 215"/>
                <a:gd name="T36" fmla="*/ 0 w 183"/>
                <a:gd name="T37" fmla="*/ 144097 h 2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3"/>
                <a:gd name="T58" fmla="*/ 0 h 215"/>
                <a:gd name="T59" fmla="*/ 183 w 183"/>
                <a:gd name="T60" fmla="*/ 215 h 2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3" h="215">
                  <a:moveTo>
                    <a:pt x="0" y="129"/>
                  </a:moveTo>
                  <a:lnTo>
                    <a:pt x="25" y="168"/>
                  </a:lnTo>
                  <a:lnTo>
                    <a:pt x="17" y="206"/>
                  </a:lnTo>
                  <a:lnTo>
                    <a:pt x="46" y="215"/>
                  </a:lnTo>
                  <a:lnTo>
                    <a:pt x="43" y="134"/>
                  </a:lnTo>
                  <a:lnTo>
                    <a:pt x="63" y="129"/>
                  </a:lnTo>
                  <a:lnTo>
                    <a:pt x="66" y="158"/>
                  </a:lnTo>
                  <a:lnTo>
                    <a:pt x="81" y="192"/>
                  </a:lnTo>
                  <a:lnTo>
                    <a:pt x="115" y="177"/>
                  </a:lnTo>
                  <a:lnTo>
                    <a:pt x="76" y="104"/>
                  </a:lnTo>
                  <a:lnTo>
                    <a:pt x="135" y="71"/>
                  </a:lnTo>
                  <a:lnTo>
                    <a:pt x="54" y="92"/>
                  </a:lnTo>
                  <a:lnTo>
                    <a:pt x="42" y="45"/>
                  </a:lnTo>
                  <a:lnTo>
                    <a:pt x="162" y="39"/>
                  </a:lnTo>
                  <a:lnTo>
                    <a:pt x="183" y="0"/>
                  </a:lnTo>
                  <a:lnTo>
                    <a:pt x="148" y="25"/>
                  </a:lnTo>
                  <a:lnTo>
                    <a:pt x="63" y="11"/>
                  </a:lnTo>
                  <a:lnTo>
                    <a:pt x="34" y="30"/>
                  </a:lnTo>
                  <a:lnTo>
                    <a:pt x="0" y="129"/>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5" name="Freeform 350">
              <a:extLst>
                <a:ext uri="{FF2B5EF4-FFF2-40B4-BE49-F238E27FC236}">
                  <a16:creationId xmlns:a16="http://schemas.microsoft.com/office/drawing/2014/main" id="{E73883F4-5370-4403-AB22-BDA12DD16D36}"/>
                </a:ext>
              </a:extLst>
            </p:cNvPr>
            <p:cNvSpPr>
              <a:spLocks noChangeAspect="1"/>
            </p:cNvSpPr>
            <p:nvPr/>
          </p:nvSpPr>
          <p:spPr bwMode="auto">
            <a:xfrm>
              <a:off x="6480967" y="4681762"/>
              <a:ext cx="70407" cy="45866"/>
            </a:xfrm>
            <a:custGeom>
              <a:avLst/>
              <a:gdLst>
                <a:gd name="T0" fmla="*/ 0 w 102"/>
                <a:gd name="T1" fmla="*/ 0 h 57"/>
                <a:gd name="T2" fmla="*/ 22157 w 102"/>
                <a:gd name="T3" fmla="*/ 0 h 57"/>
                <a:gd name="T4" fmla="*/ 66443 w 102"/>
                <a:gd name="T5" fmla="*/ 0 h 57"/>
                <a:gd name="T6" fmla="*/ 22157 w 102"/>
                <a:gd name="T7" fmla="*/ 0 h 57"/>
                <a:gd name="T8" fmla="*/ 0 w 102"/>
                <a:gd name="T9" fmla="*/ 0 h 57"/>
                <a:gd name="T10" fmla="*/ 0 60000 65536"/>
                <a:gd name="T11" fmla="*/ 0 60000 65536"/>
                <a:gd name="T12" fmla="*/ 0 60000 65536"/>
                <a:gd name="T13" fmla="*/ 0 60000 65536"/>
                <a:gd name="T14" fmla="*/ 0 60000 65536"/>
                <a:gd name="T15" fmla="*/ 0 w 102"/>
                <a:gd name="T16" fmla="*/ 0 h 57"/>
                <a:gd name="T17" fmla="*/ 102 w 102"/>
                <a:gd name="T18" fmla="*/ 57 h 57"/>
              </a:gdLst>
              <a:ahLst/>
              <a:cxnLst>
                <a:cxn ang="T10">
                  <a:pos x="T0" y="T1"/>
                </a:cxn>
                <a:cxn ang="T11">
                  <a:pos x="T2" y="T3"/>
                </a:cxn>
                <a:cxn ang="T12">
                  <a:pos x="T4" y="T5"/>
                </a:cxn>
                <a:cxn ang="T13">
                  <a:pos x="T6" y="T7"/>
                </a:cxn>
                <a:cxn ang="T14">
                  <a:pos x="T8" y="T9"/>
                </a:cxn>
              </a:cxnLst>
              <a:rect l="T15" t="T16" r="T17" b="T18"/>
              <a:pathLst>
                <a:path w="102" h="57">
                  <a:moveTo>
                    <a:pt x="0" y="34"/>
                  </a:moveTo>
                  <a:lnTo>
                    <a:pt x="5" y="57"/>
                  </a:lnTo>
                  <a:lnTo>
                    <a:pt x="102" y="0"/>
                  </a:lnTo>
                  <a:lnTo>
                    <a:pt x="30" y="19"/>
                  </a:lnTo>
                  <a:lnTo>
                    <a:pt x="0" y="34"/>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6" name="Freeform 351">
              <a:extLst>
                <a:ext uri="{FF2B5EF4-FFF2-40B4-BE49-F238E27FC236}">
                  <a16:creationId xmlns:a16="http://schemas.microsoft.com/office/drawing/2014/main" id="{B63679C9-0243-4ED9-A1C2-1EF8244BF9B0}"/>
                </a:ext>
              </a:extLst>
            </p:cNvPr>
            <p:cNvSpPr>
              <a:spLocks noChangeAspect="1"/>
            </p:cNvSpPr>
            <p:nvPr/>
          </p:nvSpPr>
          <p:spPr bwMode="auto">
            <a:xfrm>
              <a:off x="6553012" y="4431138"/>
              <a:ext cx="27835" cy="70436"/>
            </a:xfrm>
            <a:custGeom>
              <a:avLst/>
              <a:gdLst>
                <a:gd name="T0" fmla="*/ 0 w 35"/>
                <a:gd name="T1" fmla="*/ 47464 h 88"/>
                <a:gd name="T2" fmla="*/ 35256 w 35"/>
                <a:gd name="T3" fmla="*/ 47464 h 88"/>
                <a:gd name="T4" fmla="*/ 35256 w 35"/>
                <a:gd name="T5" fmla="*/ 47464 h 88"/>
                <a:gd name="T6" fmla="*/ 35256 w 35"/>
                <a:gd name="T7" fmla="*/ 47464 h 88"/>
                <a:gd name="T8" fmla="*/ 35256 w 35"/>
                <a:gd name="T9" fmla="*/ 47464 h 88"/>
                <a:gd name="T10" fmla="*/ 35256 w 35"/>
                <a:gd name="T11" fmla="*/ 47464 h 88"/>
                <a:gd name="T12" fmla="*/ 35256 w 35"/>
                <a:gd name="T13" fmla="*/ 47464 h 88"/>
                <a:gd name="T14" fmla="*/ 35256 w 35"/>
                <a:gd name="T15" fmla="*/ 0 h 88"/>
                <a:gd name="T16" fmla="*/ 0 w 35"/>
                <a:gd name="T17" fmla="*/ 47464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88"/>
                <a:gd name="T29" fmla="*/ 35 w 35"/>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88">
                  <a:moveTo>
                    <a:pt x="0" y="32"/>
                  </a:moveTo>
                  <a:lnTo>
                    <a:pt x="9" y="71"/>
                  </a:lnTo>
                  <a:lnTo>
                    <a:pt x="28" y="88"/>
                  </a:lnTo>
                  <a:lnTo>
                    <a:pt x="16" y="51"/>
                  </a:lnTo>
                  <a:lnTo>
                    <a:pt x="35" y="47"/>
                  </a:lnTo>
                  <a:lnTo>
                    <a:pt x="34" y="19"/>
                  </a:lnTo>
                  <a:lnTo>
                    <a:pt x="9" y="37"/>
                  </a:lnTo>
                  <a:lnTo>
                    <a:pt x="18" y="0"/>
                  </a:lnTo>
                  <a:lnTo>
                    <a:pt x="0" y="32"/>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7" name="Freeform 352">
              <a:extLst>
                <a:ext uri="{FF2B5EF4-FFF2-40B4-BE49-F238E27FC236}">
                  <a16:creationId xmlns:a16="http://schemas.microsoft.com/office/drawing/2014/main" id="{B9F53EB9-74BE-439F-91B9-EDB822F9FEED}"/>
                </a:ext>
              </a:extLst>
            </p:cNvPr>
            <p:cNvSpPr>
              <a:spLocks noChangeAspect="1"/>
            </p:cNvSpPr>
            <p:nvPr/>
          </p:nvSpPr>
          <p:spPr bwMode="auto">
            <a:xfrm>
              <a:off x="6566111" y="4545803"/>
              <a:ext cx="58946" cy="21294"/>
            </a:xfrm>
            <a:custGeom>
              <a:avLst/>
              <a:gdLst>
                <a:gd name="T0" fmla="*/ 0 w 83"/>
                <a:gd name="T1" fmla="*/ 0 h 29"/>
                <a:gd name="T2" fmla="*/ 22511 w 83"/>
                <a:gd name="T3" fmla="*/ 0 h 29"/>
                <a:gd name="T4" fmla="*/ 45022 w 83"/>
                <a:gd name="T5" fmla="*/ 0 h 29"/>
                <a:gd name="T6" fmla="*/ 0 w 83"/>
                <a:gd name="T7" fmla="*/ 0 h 29"/>
                <a:gd name="T8" fmla="*/ 0 60000 65536"/>
                <a:gd name="T9" fmla="*/ 0 60000 65536"/>
                <a:gd name="T10" fmla="*/ 0 60000 65536"/>
                <a:gd name="T11" fmla="*/ 0 60000 65536"/>
                <a:gd name="T12" fmla="*/ 0 w 83"/>
                <a:gd name="T13" fmla="*/ 0 h 29"/>
                <a:gd name="T14" fmla="*/ 83 w 83"/>
                <a:gd name="T15" fmla="*/ 29 h 29"/>
              </a:gdLst>
              <a:ahLst/>
              <a:cxnLst>
                <a:cxn ang="T8">
                  <a:pos x="T0" y="T1"/>
                </a:cxn>
                <a:cxn ang="T9">
                  <a:pos x="T2" y="T3"/>
                </a:cxn>
                <a:cxn ang="T10">
                  <a:pos x="T4" y="T5"/>
                </a:cxn>
                <a:cxn ang="T11">
                  <a:pos x="T6" y="T7"/>
                </a:cxn>
              </a:cxnLst>
              <a:rect l="T12" t="T13" r="T14" b="T15"/>
              <a:pathLst>
                <a:path w="83" h="29">
                  <a:moveTo>
                    <a:pt x="0" y="12"/>
                  </a:moveTo>
                  <a:lnTo>
                    <a:pt x="46" y="0"/>
                  </a:lnTo>
                  <a:lnTo>
                    <a:pt x="83" y="29"/>
                  </a:lnTo>
                  <a:lnTo>
                    <a:pt x="0" y="12"/>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8" name="Freeform 353">
              <a:extLst>
                <a:ext uri="{FF2B5EF4-FFF2-40B4-BE49-F238E27FC236}">
                  <a16:creationId xmlns:a16="http://schemas.microsoft.com/office/drawing/2014/main" id="{4CF70353-2753-44CA-9AEA-D857D8BAA2B7}"/>
                </a:ext>
              </a:extLst>
            </p:cNvPr>
            <p:cNvSpPr>
              <a:spLocks noChangeAspect="1"/>
            </p:cNvSpPr>
            <p:nvPr/>
          </p:nvSpPr>
          <p:spPr bwMode="auto">
            <a:xfrm>
              <a:off x="6625057" y="4491746"/>
              <a:ext cx="214497" cy="204759"/>
            </a:xfrm>
            <a:custGeom>
              <a:avLst/>
              <a:gdLst>
                <a:gd name="T0" fmla="*/ 0 w 307"/>
                <a:gd name="T1" fmla="*/ 46181 h 254"/>
                <a:gd name="T2" fmla="*/ 21471 w 307"/>
                <a:gd name="T3" fmla="*/ 46181 h 254"/>
                <a:gd name="T4" fmla="*/ 42914 w 307"/>
                <a:gd name="T5" fmla="*/ 46181 h 254"/>
                <a:gd name="T6" fmla="*/ 21471 w 307"/>
                <a:gd name="T7" fmla="*/ 92418 h 254"/>
                <a:gd name="T8" fmla="*/ 42914 w 307"/>
                <a:gd name="T9" fmla="*/ 92418 h 254"/>
                <a:gd name="T10" fmla="*/ 42914 w 307"/>
                <a:gd name="T11" fmla="*/ 92418 h 254"/>
                <a:gd name="T12" fmla="*/ 64385 w 307"/>
                <a:gd name="T13" fmla="*/ 92418 h 254"/>
                <a:gd name="T14" fmla="*/ 107299 w 307"/>
                <a:gd name="T15" fmla="*/ 138600 h 254"/>
                <a:gd name="T16" fmla="*/ 128741 w 307"/>
                <a:gd name="T17" fmla="*/ 184781 h 254"/>
                <a:gd name="T18" fmla="*/ 128741 w 307"/>
                <a:gd name="T19" fmla="*/ 184781 h 254"/>
                <a:gd name="T20" fmla="*/ 107299 w 307"/>
                <a:gd name="T21" fmla="*/ 184781 h 254"/>
                <a:gd name="T22" fmla="*/ 150212 w 307"/>
                <a:gd name="T23" fmla="*/ 184781 h 254"/>
                <a:gd name="T24" fmla="*/ 171655 w 307"/>
                <a:gd name="T25" fmla="*/ 184781 h 254"/>
                <a:gd name="T26" fmla="*/ 171655 w 307"/>
                <a:gd name="T27" fmla="*/ 46181 h 254"/>
                <a:gd name="T28" fmla="*/ 107299 w 307"/>
                <a:gd name="T29" fmla="*/ 46181 h 254"/>
                <a:gd name="T30" fmla="*/ 64385 w 307"/>
                <a:gd name="T31" fmla="*/ 92418 h 254"/>
                <a:gd name="T32" fmla="*/ 64385 w 307"/>
                <a:gd name="T33" fmla="*/ 46181 h 254"/>
                <a:gd name="T34" fmla="*/ 42914 w 307"/>
                <a:gd name="T35" fmla="*/ 46181 h 254"/>
                <a:gd name="T36" fmla="*/ 21471 w 307"/>
                <a:gd name="T37" fmla="*/ 0 h 254"/>
                <a:gd name="T38" fmla="*/ 0 w 307"/>
                <a:gd name="T39" fmla="*/ 46181 h 2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7"/>
                <a:gd name="T61" fmla="*/ 0 h 254"/>
                <a:gd name="T62" fmla="*/ 307 w 307"/>
                <a:gd name="T63" fmla="*/ 254 h 2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7" h="254">
                  <a:moveTo>
                    <a:pt x="0" y="30"/>
                  </a:moveTo>
                  <a:lnTo>
                    <a:pt x="43" y="56"/>
                  </a:lnTo>
                  <a:lnTo>
                    <a:pt x="89" y="49"/>
                  </a:lnTo>
                  <a:lnTo>
                    <a:pt x="32" y="67"/>
                  </a:lnTo>
                  <a:lnTo>
                    <a:pt x="59" y="108"/>
                  </a:lnTo>
                  <a:lnTo>
                    <a:pt x="86" y="73"/>
                  </a:lnTo>
                  <a:lnTo>
                    <a:pt x="104" y="108"/>
                  </a:lnTo>
                  <a:lnTo>
                    <a:pt x="215" y="148"/>
                  </a:lnTo>
                  <a:lnTo>
                    <a:pt x="242" y="210"/>
                  </a:lnTo>
                  <a:lnTo>
                    <a:pt x="222" y="207"/>
                  </a:lnTo>
                  <a:lnTo>
                    <a:pt x="203" y="235"/>
                  </a:lnTo>
                  <a:lnTo>
                    <a:pt x="270" y="223"/>
                  </a:lnTo>
                  <a:lnTo>
                    <a:pt x="307" y="254"/>
                  </a:lnTo>
                  <a:lnTo>
                    <a:pt x="303" y="64"/>
                  </a:lnTo>
                  <a:lnTo>
                    <a:pt x="208" y="30"/>
                  </a:lnTo>
                  <a:lnTo>
                    <a:pt x="130" y="87"/>
                  </a:lnTo>
                  <a:lnTo>
                    <a:pt x="100" y="58"/>
                  </a:lnTo>
                  <a:lnTo>
                    <a:pt x="90" y="12"/>
                  </a:lnTo>
                  <a:lnTo>
                    <a:pt x="43" y="0"/>
                  </a:lnTo>
                  <a:lnTo>
                    <a:pt x="0" y="3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9" name="Freeform 354">
              <a:extLst>
                <a:ext uri="{FF2B5EF4-FFF2-40B4-BE49-F238E27FC236}">
                  <a16:creationId xmlns:a16="http://schemas.microsoft.com/office/drawing/2014/main" id="{C2B4C8EB-ED4D-4861-8030-AE3BC3781C92}"/>
                </a:ext>
              </a:extLst>
            </p:cNvPr>
            <p:cNvSpPr>
              <a:spLocks noChangeAspect="1"/>
            </p:cNvSpPr>
            <p:nvPr/>
          </p:nvSpPr>
          <p:spPr bwMode="auto">
            <a:xfrm>
              <a:off x="6633243" y="4649001"/>
              <a:ext cx="6550" cy="16381"/>
            </a:xfrm>
            <a:custGeom>
              <a:avLst/>
              <a:gdLst>
                <a:gd name="T0" fmla="*/ 0 w 13"/>
                <a:gd name="T1" fmla="*/ 43385 h 22"/>
                <a:gd name="T2" fmla="*/ 0 w 13"/>
                <a:gd name="T3" fmla="*/ 0 h 22"/>
                <a:gd name="T4" fmla="*/ 0 w 13"/>
                <a:gd name="T5" fmla="*/ 43385 h 22"/>
                <a:gd name="T6" fmla="*/ 0 w 13"/>
                <a:gd name="T7" fmla="*/ 43385 h 22"/>
                <a:gd name="T8" fmla="*/ 0 60000 65536"/>
                <a:gd name="T9" fmla="*/ 0 60000 65536"/>
                <a:gd name="T10" fmla="*/ 0 60000 65536"/>
                <a:gd name="T11" fmla="*/ 0 60000 65536"/>
                <a:gd name="T12" fmla="*/ 0 w 13"/>
                <a:gd name="T13" fmla="*/ 0 h 22"/>
                <a:gd name="T14" fmla="*/ 13 w 13"/>
                <a:gd name="T15" fmla="*/ 22 h 22"/>
              </a:gdLst>
              <a:ahLst/>
              <a:cxnLst>
                <a:cxn ang="T8">
                  <a:pos x="T0" y="T1"/>
                </a:cxn>
                <a:cxn ang="T9">
                  <a:pos x="T2" y="T3"/>
                </a:cxn>
                <a:cxn ang="T10">
                  <a:pos x="T4" y="T5"/>
                </a:cxn>
                <a:cxn ang="T11">
                  <a:pos x="T6" y="T7"/>
                </a:cxn>
              </a:cxnLst>
              <a:rect l="T12" t="T13" r="T14" b="T15"/>
              <a:pathLst>
                <a:path w="13" h="22">
                  <a:moveTo>
                    <a:pt x="0" y="22"/>
                  </a:moveTo>
                  <a:lnTo>
                    <a:pt x="7" y="0"/>
                  </a:lnTo>
                  <a:lnTo>
                    <a:pt x="13" y="14"/>
                  </a:lnTo>
                  <a:lnTo>
                    <a:pt x="0" y="22"/>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0" name="Freeform 364">
              <a:extLst>
                <a:ext uri="{FF2B5EF4-FFF2-40B4-BE49-F238E27FC236}">
                  <a16:creationId xmlns:a16="http://schemas.microsoft.com/office/drawing/2014/main" id="{8C2AF3B5-A8FE-4345-B193-12F2A5553513}"/>
                </a:ext>
              </a:extLst>
            </p:cNvPr>
            <p:cNvSpPr>
              <a:spLocks noChangeAspect="1"/>
            </p:cNvSpPr>
            <p:nvPr/>
          </p:nvSpPr>
          <p:spPr bwMode="auto">
            <a:xfrm>
              <a:off x="6490791" y="3408985"/>
              <a:ext cx="130991" cy="144150"/>
            </a:xfrm>
            <a:custGeom>
              <a:avLst/>
              <a:gdLst>
                <a:gd name="T0" fmla="*/ 0 w 185"/>
                <a:gd name="T1" fmla="*/ 45885 h 179"/>
                <a:gd name="T2" fmla="*/ 22303 w 185"/>
                <a:gd name="T3" fmla="*/ 45885 h 179"/>
                <a:gd name="T4" fmla="*/ 22303 w 185"/>
                <a:gd name="T5" fmla="*/ 91715 h 179"/>
                <a:gd name="T6" fmla="*/ 44634 w 185"/>
                <a:gd name="T7" fmla="*/ 91715 h 179"/>
                <a:gd name="T8" fmla="*/ 66937 w 185"/>
                <a:gd name="T9" fmla="*/ 91715 h 179"/>
                <a:gd name="T10" fmla="*/ 44634 w 185"/>
                <a:gd name="T11" fmla="*/ 45885 h 179"/>
                <a:gd name="T12" fmla="*/ 89239 w 185"/>
                <a:gd name="T13" fmla="*/ 45885 h 179"/>
                <a:gd name="T14" fmla="*/ 111542 w 185"/>
                <a:gd name="T15" fmla="*/ 0 h 179"/>
                <a:gd name="T16" fmla="*/ 111542 w 185"/>
                <a:gd name="T17" fmla="*/ 0 h 179"/>
                <a:gd name="T18" fmla="*/ 89239 w 185"/>
                <a:gd name="T19" fmla="*/ 0 h 179"/>
                <a:gd name="T20" fmla="*/ 66937 w 185"/>
                <a:gd name="T21" fmla="*/ 0 h 179"/>
                <a:gd name="T22" fmla="*/ 66937 w 185"/>
                <a:gd name="T23" fmla="*/ 0 h 179"/>
                <a:gd name="T24" fmla="*/ 44634 w 185"/>
                <a:gd name="T25" fmla="*/ 0 h 179"/>
                <a:gd name="T26" fmla="*/ 0 w 185"/>
                <a:gd name="T27" fmla="*/ 45885 h 1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5"/>
                <a:gd name="T43" fmla="*/ 0 h 179"/>
                <a:gd name="T44" fmla="*/ 185 w 185"/>
                <a:gd name="T45" fmla="*/ 179 h 1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5" h="179">
                  <a:moveTo>
                    <a:pt x="0" y="102"/>
                  </a:moveTo>
                  <a:lnTo>
                    <a:pt x="32" y="116"/>
                  </a:lnTo>
                  <a:lnTo>
                    <a:pt x="11" y="169"/>
                  </a:lnTo>
                  <a:lnTo>
                    <a:pt x="64" y="179"/>
                  </a:lnTo>
                  <a:lnTo>
                    <a:pt x="119" y="150"/>
                  </a:lnTo>
                  <a:lnTo>
                    <a:pt x="93" y="108"/>
                  </a:lnTo>
                  <a:lnTo>
                    <a:pt x="156" y="68"/>
                  </a:lnTo>
                  <a:lnTo>
                    <a:pt x="185" y="17"/>
                  </a:lnTo>
                  <a:lnTo>
                    <a:pt x="181" y="10"/>
                  </a:lnTo>
                  <a:lnTo>
                    <a:pt x="168" y="0"/>
                  </a:lnTo>
                  <a:lnTo>
                    <a:pt x="113" y="34"/>
                  </a:lnTo>
                  <a:lnTo>
                    <a:pt x="113" y="54"/>
                  </a:lnTo>
                  <a:lnTo>
                    <a:pt x="73" y="47"/>
                  </a:lnTo>
                  <a:lnTo>
                    <a:pt x="0" y="102"/>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1" name="Freeform 366">
              <a:extLst>
                <a:ext uri="{FF2B5EF4-FFF2-40B4-BE49-F238E27FC236}">
                  <a16:creationId xmlns:a16="http://schemas.microsoft.com/office/drawing/2014/main" id="{0AB4E2F0-67C1-444D-BE0E-26CCCB4406C9}"/>
                </a:ext>
              </a:extLst>
            </p:cNvPr>
            <p:cNvSpPr>
              <a:spLocks noChangeAspect="1"/>
            </p:cNvSpPr>
            <p:nvPr/>
          </p:nvSpPr>
          <p:spPr bwMode="auto">
            <a:xfrm>
              <a:off x="5999575" y="3944632"/>
              <a:ext cx="145727" cy="196568"/>
            </a:xfrm>
            <a:custGeom>
              <a:avLst/>
              <a:gdLst>
                <a:gd name="T0" fmla="*/ 0 w 211"/>
                <a:gd name="T1" fmla="*/ 0 h 245"/>
                <a:gd name="T2" fmla="*/ 20449 w 211"/>
                <a:gd name="T3" fmla="*/ 45198 h 245"/>
                <a:gd name="T4" fmla="*/ 20449 w 211"/>
                <a:gd name="T5" fmla="*/ 90397 h 245"/>
                <a:gd name="T6" fmla="*/ 40926 w 211"/>
                <a:gd name="T7" fmla="*/ 45198 h 245"/>
                <a:gd name="T8" fmla="*/ 61376 w 211"/>
                <a:gd name="T9" fmla="*/ 90397 h 245"/>
                <a:gd name="T10" fmla="*/ 81852 w 211"/>
                <a:gd name="T11" fmla="*/ 135595 h 245"/>
                <a:gd name="T12" fmla="*/ 61376 w 211"/>
                <a:gd name="T13" fmla="*/ 135595 h 245"/>
                <a:gd name="T14" fmla="*/ 102302 w 211"/>
                <a:gd name="T15" fmla="*/ 135595 h 245"/>
                <a:gd name="T16" fmla="*/ 81852 w 211"/>
                <a:gd name="T17" fmla="*/ 90397 h 245"/>
                <a:gd name="T18" fmla="*/ 61376 w 211"/>
                <a:gd name="T19" fmla="*/ 45198 h 245"/>
                <a:gd name="T20" fmla="*/ 61376 w 211"/>
                <a:gd name="T21" fmla="*/ 0 h 245"/>
                <a:gd name="T22" fmla="*/ 40926 w 211"/>
                <a:gd name="T23" fmla="*/ 0 h 245"/>
                <a:gd name="T24" fmla="*/ 40926 w 211"/>
                <a:gd name="T25" fmla="*/ 0 h 245"/>
                <a:gd name="T26" fmla="*/ 20449 w 211"/>
                <a:gd name="T27" fmla="*/ 0 h 245"/>
                <a:gd name="T28" fmla="*/ 20449 w 211"/>
                <a:gd name="T29" fmla="*/ 0 h 245"/>
                <a:gd name="T30" fmla="*/ 20449 w 211"/>
                <a:gd name="T31" fmla="*/ 0 h 245"/>
                <a:gd name="T32" fmla="*/ 0 w 211"/>
                <a:gd name="T33" fmla="*/ 0 h 2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1"/>
                <a:gd name="T52" fmla="*/ 0 h 245"/>
                <a:gd name="T53" fmla="*/ 211 w 211"/>
                <a:gd name="T54" fmla="*/ 245 h 2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1" h="245">
                  <a:moveTo>
                    <a:pt x="0" y="53"/>
                  </a:moveTo>
                  <a:lnTo>
                    <a:pt x="28" y="88"/>
                  </a:lnTo>
                  <a:lnTo>
                    <a:pt x="20" y="147"/>
                  </a:lnTo>
                  <a:lnTo>
                    <a:pt x="93" y="122"/>
                  </a:lnTo>
                  <a:lnTo>
                    <a:pt x="126" y="147"/>
                  </a:lnTo>
                  <a:lnTo>
                    <a:pt x="153" y="207"/>
                  </a:lnTo>
                  <a:lnTo>
                    <a:pt x="144" y="245"/>
                  </a:lnTo>
                  <a:lnTo>
                    <a:pt x="211" y="234"/>
                  </a:lnTo>
                  <a:lnTo>
                    <a:pt x="178" y="156"/>
                  </a:lnTo>
                  <a:lnTo>
                    <a:pt x="108" y="98"/>
                  </a:lnTo>
                  <a:lnTo>
                    <a:pt x="127" y="63"/>
                  </a:lnTo>
                  <a:lnTo>
                    <a:pt x="88" y="46"/>
                  </a:lnTo>
                  <a:lnTo>
                    <a:pt x="57" y="0"/>
                  </a:lnTo>
                  <a:lnTo>
                    <a:pt x="38" y="2"/>
                  </a:lnTo>
                  <a:lnTo>
                    <a:pt x="41" y="34"/>
                  </a:lnTo>
                  <a:lnTo>
                    <a:pt x="28" y="24"/>
                  </a:lnTo>
                  <a:lnTo>
                    <a:pt x="0" y="53"/>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2" name="Freeform 368">
              <a:extLst>
                <a:ext uri="{FF2B5EF4-FFF2-40B4-BE49-F238E27FC236}">
                  <a16:creationId xmlns:a16="http://schemas.microsoft.com/office/drawing/2014/main" id="{088C0E3D-0287-4419-80B3-F8C21B9783D3}"/>
                </a:ext>
              </a:extLst>
            </p:cNvPr>
            <p:cNvSpPr>
              <a:spLocks noChangeAspect="1"/>
            </p:cNvSpPr>
            <p:nvPr/>
          </p:nvSpPr>
          <p:spPr bwMode="auto">
            <a:xfrm>
              <a:off x="5999575" y="4327940"/>
              <a:ext cx="75320" cy="116303"/>
            </a:xfrm>
            <a:custGeom>
              <a:avLst/>
              <a:gdLst>
                <a:gd name="T0" fmla="*/ 0 w 109"/>
                <a:gd name="T1" fmla="*/ 0 h 146"/>
                <a:gd name="T2" fmla="*/ 21373 w 109"/>
                <a:gd name="T3" fmla="*/ 0 h 146"/>
                <a:gd name="T4" fmla="*/ 21373 w 109"/>
                <a:gd name="T5" fmla="*/ 45810 h 146"/>
                <a:gd name="T6" fmla="*/ 42747 w 109"/>
                <a:gd name="T7" fmla="*/ 45810 h 146"/>
                <a:gd name="T8" fmla="*/ 42747 w 109"/>
                <a:gd name="T9" fmla="*/ 45810 h 146"/>
                <a:gd name="T10" fmla="*/ 64092 w 109"/>
                <a:gd name="T11" fmla="*/ 91675 h 146"/>
                <a:gd name="T12" fmla="*/ 21373 w 109"/>
                <a:gd name="T13" fmla="*/ 45810 h 146"/>
                <a:gd name="T14" fmla="*/ 0 w 109"/>
                <a:gd name="T15" fmla="*/ 0 h 146"/>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46"/>
                <a:gd name="T26" fmla="*/ 109 w 109"/>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46">
                  <a:moveTo>
                    <a:pt x="0" y="0"/>
                  </a:moveTo>
                  <a:lnTo>
                    <a:pt x="22" y="0"/>
                  </a:lnTo>
                  <a:lnTo>
                    <a:pt x="29" y="27"/>
                  </a:lnTo>
                  <a:lnTo>
                    <a:pt x="57" y="10"/>
                  </a:lnTo>
                  <a:lnTo>
                    <a:pt x="92" y="43"/>
                  </a:lnTo>
                  <a:lnTo>
                    <a:pt x="109" y="146"/>
                  </a:lnTo>
                  <a:lnTo>
                    <a:pt x="33" y="103"/>
                  </a:lnTo>
                  <a:lnTo>
                    <a:pt x="0" y="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3" name="Freeform 369">
              <a:extLst>
                <a:ext uri="{FF2B5EF4-FFF2-40B4-BE49-F238E27FC236}">
                  <a16:creationId xmlns:a16="http://schemas.microsoft.com/office/drawing/2014/main" id="{16590B12-05F8-4C42-A2E8-C992D42692A6}"/>
                </a:ext>
              </a:extLst>
            </p:cNvPr>
            <p:cNvSpPr>
              <a:spLocks noChangeAspect="1"/>
            </p:cNvSpPr>
            <p:nvPr/>
          </p:nvSpPr>
          <p:spPr bwMode="auto">
            <a:xfrm>
              <a:off x="6191149" y="4318111"/>
              <a:ext cx="194849" cy="142512"/>
            </a:xfrm>
            <a:custGeom>
              <a:avLst/>
              <a:gdLst>
                <a:gd name="T0" fmla="*/ 0 w 280"/>
                <a:gd name="T1" fmla="*/ 147387 h 175"/>
                <a:gd name="T2" fmla="*/ 21282 w 280"/>
                <a:gd name="T3" fmla="*/ 147387 h 175"/>
                <a:gd name="T4" fmla="*/ 63847 w 280"/>
                <a:gd name="T5" fmla="*/ 147387 h 175"/>
                <a:gd name="T6" fmla="*/ 85129 w 280"/>
                <a:gd name="T7" fmla="*/ 147387 h 175"/>
                <a:gd name="T8" fmla="*/ 106411 w 280"/>
                <a:gd name="T9" fmla="*/ 98258 h 175"/>
                <a:gd name="T10" fmla="*/ 127693 w 280"/>
                <a:gd name="T11" fmla="*/ 98258 h 175"/>
                <a:gd name="T12" fmla="*/ 148976 w 280"/>
                <a:gd name="T13" fmla="*/ 49129 h 175"/>
                <a:gd name="T14" fmla="*/ 127693 w 280"/>
                <a:gd name="T15" fmla="*/ 49129 h 175"/>
                <a:gd name="T16" fmla="*/ 106411 w 280"/>
                <a:gd name="T17" fmla="*/ 0 h 175"/>
                <a:gd name="T18" fmla="*/ 85129 w 280"/>
                <a:gd name="T19" fmla="*/ 49129 h 175"/>
                <a:gd name="T20" fmla="*/ 85129 w 280"/>
                <a:gd name="T21" fmla="*/ 98258 h 175"/>
                <a:gd name="T22" fmla="*/ 63847 w 280"/>
                <a:gd name="T23" fmla="*/ 98258 h 175"/>
                <a:gd name="T24" fmla="*/ 42565 w 280"/>
                <a:gd name="T25" fmla="*/ 98258 h 175"/>
                <a:gd name="T26" fmla="*/ 42565 w 280"/>
                <a:gd name="T27" fmla="*/ 98258 h 175"/>
                <a:gd name="T28" fmla="*/ 21282 w 280"/>
                <a:gd name="T29" fmla="*/ 147387 h 175"/>
                <a:gd name="T30" fmla="*/ 0 w 280"/>
                <a:gd name="T31" fmla="*/ 147387 h 1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0"/>
                <a:gd name="T49" fmla="*/ 0 h 175"/>
                <a:gd name="T50" fmla="*/ 280 w 280"/>
                <a:gd name="T51" fmla="*/ 175 h 1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0" h="175">
                  <a:moveTo>
                    <a:pt x="0" y="155"/>
                  </a:moveTo>
                  <a:lnTo>
                    <a:pt x="24" y="175"/>
                  </a:lnTo>
                  <a:lnTo>
                    <a:pt x="113" y="168"/>
                  </a:lnTo>
                  <a:lnTo>
                    <a:pt x="142" y="157"/>
                  </a:lnTo>
                  <a:lnTo>
                    <a:pt x="181" y="76"/>
                  </a:lnTo>
                  <a:lnTo>
                    <a:pt x="230" y="79"/>
                  </a:lnTo>
                  <a:lnTo>
                    <a:pt x="280" y="52"/>
                  </a:lnTo>
                  <a:lnTo>
                    <a:pt x="233" y="30"/>
                  </a:lnTo>
                  <a:lnTo>
                    <a:pt x="219" y="0"/>
                  </a:lnTo>
                  <a:lnTo>
                    <a:pt x="161" y="54"/>
                  </a:lnTo>
                  <a:lnTo>
                    <a:pt x="142" y="85"/>
                  </a:lnTo>
                  <a:lnTo>
                    <a:pt x="126" y="68"/>
                  </a:lnTo>
                  <a:lnTo>
                    <a:pt x="92" y="112"/>
                  </a:lnTo>
                  <a:lnTo>
                    <a:pt x="55" y="117"/>
                  </a:lnTo>
                  <a:lnTo>
                    <a:pt x="42" y="157"/>
                  </a:lnTo>
                  <a:lnTo>
                    <a:pt x="0" y="155"/>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4" name="Freeform 371">
              <a:extLst>
                <a:ext uri="{FF2B5EF4-FFF2-40B4-BE49-F238E27FC236}">
                  <a16:creationId xmlns:a16="http://schemas.microsoft.com/office/drawing/2014/main" id="{741F130E-6A63-45F8-9446-A20154E717D1}"/>
                </a:ext>
              </a:extLst>
            </p:cNvPr>
            <p:cNvSpPr>
              <a:spLocks noChangeAspect="1"/>
            </p:cNvSpPr>
            <p:nvPr/>
          </p:nvSpPr>
          <p:spPr bwMode="auto">
            <a:xfrm>
              <a:off x="5744143" y="3130514"/>
              <a:ext cx="648405" cy="314509"/>
            </a:xfrm>
            <a:custGeom>
              <a:avLst/>
              <a:gdLst>
                <a:gd name="T0" fmla="*/ 0 w 930"/>
                <a:gd name="T1" fmla="*/ 45419 h 391"/>
                <a:gd name="T2" fmla="*/ 21216 w 930"/>
                <a:gd name="T3" fmla="*/ 90839 h 391"/>
                <a:gd name="T4" fmla="*/ 42432 w 930"/>
                <a:gd name="T5" fmla="*/ 90839 h 391"/>
                <a:gd name="T6" fmla="*/ 42432 w 930"/>
                <a:gd name="T7" fmla="*/ 181733 h 391"/>
                <a:gd name="T8" fmla="*/ 106108 w 930"/>
                <a:gd name="T9" fmla="*/ 181733 h 391"/>
                <a:gd name="T10" fmla="*/ 127324 w 930"/>
                <a:gd name="T11" fmla="*/ 227152 h 391"/>
                <a:gd name="T12" fmla="*/ 191000 w 930"/>
                <a:gd name="T13" fmla="*/ 227152 h 391"/>
                <a:gd name="T14" fmla="*/ 254648 w 930"/>
                <a:gd name="T15" fmla="*/ 272572 h 391"/>
                <a:gd name="T16" fmla="*/ 339540 w 930"/>
                <a:gd name="T17" fmla="*/ 227152 h 391"/>
                <a:gd name="T18" fmla="*/ 381972 w 930"/>
                <a:gd name="T19" fmla="*/ 181733 h 391"/>
                <a:gd name="T20" fmla="*/ 381972 w 930"/>
                <a:gd name="T21" fmla="*/ 181733 h 391"/>
                <a:gd name="T22" fmla="*/ 403216 w 930"/>
                <a:gd name="T23" fmla="*/ 181733 h 391"/>
                <a:gd name="T24" fmla="*/ 445648 w 930"/>
                <a:gd name="T25" fmla="*/ 136258 h 391"/>
                <a:gd name="T26" fmla="*/ 488080 w 930"/>
                <a:gd name="T27" fmla="*/ 136258 h 391"/>
                <a:gd name="T28" fmla="*/ 466864 w 930"/>
                <a:gd name="T29" fmla="*/ 90839 h 391"/>
                <a:gd name="T30" fmla="*/ 445648 w 930"/>
                <a:gd name="T31" fmla="*/ 90839 h 391"/>
                <a:gd name="T32" fmla="*/ 445648 w 930"/>
                <a:gd name="T33" fmla="*/ 45419 h 391"/>
                <a:gd name="T34" fmla="*/ 445648 w 930"/>
                <a:gd name="T35" fmla="*/ 45419 h 391"/>
                <a:gd name="T36" fmla="*/ 403216 w 930"/>
                <a:gd name="T37" fmla="*/ 45419 h 391"/>
                <a:gd name="T38" fmla="*/ 339540 w 930"/>
                <a:gd name="T39" fmla="*/ 45419 h 391"/>
                <a:gd name="T40" fmla="*/ 275892 w 930"/>
                <a:gd name="T41" fmla="*/ 0 h 391"/>
                <a:gd name="T42" fmla="*/ 233432 w 930"/>
                <a:gd name="T43" fmla="*/ 45419 h 391"/>
                <a:gd name="T44" fmla="*/ 212216 w 930"/>
                <a:gd name="T45" fmla="*/ 0 h 391"/>
                <a:gd name="T46" fmla="*/ 191000 w 930"/>
                <a:gd name="T47" fmla="*/ 0 h 391"/>
                <a:gd name="T48" fmla="*/ 169784 w 930"/>
                <a:gd name="T49" fmla="*/ 0 h 391"/>
                <a:gd name="T50" fmla="*/ 169784 w 930"/>
                <a:gd name="T51" fmla="*/ 45419 h 391"/>
                <a:gd name="T52" fmla="*/ 63676 w 930"/>
                <a:gd name="T53" fmla="*/ 0 h 391"/>
                <a:gd name="T54" fmla="*/ 0 w 930"/>
                <a:gd name="T55" fmla="*/ 45419 h 3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30"/>
                <a:gd name="T85" fmla="*/ 0 h 391"/>
                <a:gd name="T86" fmla="*/ 930 w 930"/>
                <a:gd name="T87" fmla="*/ 391 h 3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30" h="391">
                  <a:moveTo>
                    <a:pt x="0" y="123"/>
                  </a:moveTo>
                  <a:lnTo>
                    <a:pt x="28" y="163"/>
                  </a:lnTo>
                  <a:lnTo>
                    <a:pt x="69" y="177"/>
                  </a:lnTo>
                  <a:lnTo>
                    <a:pt x="86" y="261"/>
                  </a:lnTo>
                  <a:lnTo>
                    <a:pt x="216" y="292"/>
                  </a:lnTo>
                  <a:lnTo>
                    <a:pt x="270" y="350"/>
                  </a:lnTo>
                  <a:lnTo>
                    <a:pt x="376" y="345"/>
                  </a:lnTo>
                  <a:lnTo>
                    <a:pt x="497" y="391"/>
                  </a:lnTo>
                  <a:lnTo>
                    <a:pt x="659" y="350"/>
                  </a:lnTo>
                  <a:lnTo>
                    <a:pt x="708" y="317"/>
                  </a:lnTo>
                  <a:lnTo>
                    <a:pt x="708" y="272"/>
                  </a:lnTo>
                  <a:lnTo>
                    <a:pt x="753" y="276"/>
                  </a:lnTo>
                  <a:lnTo>
                    <a:pt x="851" y="211"/>
                  </a:lnTo>
                  <a:lnTo>
                    <a:pt x="930" y="208"/>
                  </a:lnTo>
                  <a:lnTo>
                    <a:pt x="892" y="159"/>
                  </a:lnTo>
                  <a:lnTo>
                    <a:pt x="817" y="171"/>
                  </a:lnTo>
                  <a:lnTo>
                    <a:pt x="815" y="116"/>
                  </a:lnTo>
                  <a:lnTo>
                    <a:pt x="835" y="85"/>
                  </a:lnTo>
                  <a:lnTo>
                    <a:pt x="783" y="78"/>
                  </a:lnTo>
                  <a:lnTo>
                    <a:pt x="643" y="112"/>
                  </a:lnTo>
                  <a:lnTo>
                    <a:pt x="521" y="62"/>
                  </a:lnTo>
                  <a:lnTo>
                    <a:pt x="441" y="70"/>
                  </a:lnTo>
                  <a:lnTo>
                    <a:pt x="413" y="29"/>
                  </a:lnTo>
                  <a:lnTo>
                    <a:pt x="335" y="0"/>
                  </a:lnTo>
                  <a:lnTo>
                    <a:pt x="294" y="30"/>
                  </a:lnTo>
                  <a:lnTo>
                    <a:pt x="291" y="84"/>
                  </a:lnTo>
                  <a:lnTo>
                    <a:pt x="116" y="61"/>
                  </a:lnTo>
                  <a:lnTo>
                    <a:pt x="0" y="123"/>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5" name="Freeform 373">
              <a:extLst>
                <a:ext uri="{FF2B5EF4-FFF2-40B4-BE49-F238E27FC236}">
                  <a16:creationId xmlns:a16="http://schemas.microsoft.com/office/drawing/2014/main" id="{CB76921C-D20D-45D7-91F0-18C3FAE4B5DD}"/>
                </a:ext>
              </a:extLst>
            </p:cNvPr>
            <p:cNvSpPr>
              <a:spLocks noChangeAspect="1"/>
            </p:cNvSpPr>
            <p:nvPr/>
          </p:nvSpPr>
          <p:spPr bwMode="auto">
            <a:xfrm>
              <a:off x="5585316" y="3748064"/>
              <a:ext cx="163739" cy="98284"/>
            </a:xfrm>
            <a:custGeom>
              <a:avLst/>
              <a:gdLst>
                <a:gd name="T0" fmla="*/ 0 w 235"/>
                <a:gd name="T1" fmla="*/ 51134 h 120"/>
                <a:gd name="T2" fmla="*/ 20914 w 235"/>
                <a:gd name="T3" fmla="*/ 0 h 120"/>
                <a:gd name="T4" fmla="*/ 62713 w 235"/>
                <a:gd name="T5" fmla="*/ 51134 h 120"/>
                <a:gd name="T6" fmla="*/ 83599 w 235"/>
                <a:gd name="T7" fmla="*/ 102267 h 120"/>
                <a:gd name="T8" fmla="*/ 125426 w 235"/>
                <a:gd name="T9" fmla="*/ 102267 h 120"/>
                <a:gd name="T10" fmla="*/ 125426 w 235"/>
                <a:gd name="T11" fmla="*/ 102267 h 120"/>
                <a:gd name="T12" fmla="*/ 41800 w 235"/>
                <a:gd name="T13" fmla="*/ 102267 h 120"/>
                <a:gd name="T14" fmla="*/ 0 w 235"/>
                <a:gd name="T15" fmla="*/ 51134 h 120"/>
                <a:gd name="T16" fmla="*/ 0 60000 65536"/>
                <a:gd name="T17" fmla="*/ 0 60000 65536"/>
                <a:gd name="T18" fmla="*/ 0 60000 65536"/>
                <a:gd name="T19" fmla="*/ 0 60000 65536"/>
                <a:gd name="T20" fmla="*/ 0 60000 65536"/>
                <a:gd name="T21" fmla="*/ 0 60000 65536"/>
                <a:gd name="T22" fmla="*/ 0 60000 65536"/>
                <a:gd name="T23" fmla="*/ 0 60000 65536"/>
                <a:gd name="T24" fmla="*/ 0 w 235"/>
                <a:gd name="T25" fmla="*/ 0 h 120"/>
                <a:gd name="T26" fmla="*/ 235 w 235"/>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5" h="120">
                  <a:moveTo>
                    <a:pt x="0" y="47"/>
                  </a:moveTo>
                  <a:lnTo>
                    <a:pt x="28" y="0"/>
                  </a:lnTo>
                  <a:lnTo>
                    <a:pt x="122" y="31"/>
                  </a:lnTo>
                  <a:lnTo>
                    <a:pt x="171" y="76"/>
                  </a:lnTo>
                  <a:lnTo>
                    <a:pt x="235" y="76"/>
                  </a:lnTo>
                  <a:lnTo>
                    <a:pt x="231" y="120"/>
                  </a:lnTo>
                  <a:lnTo>
                    <a:pt x="78" y="92"/>
                  </a:lnTo>
                  <a:lnTo>
                    <a:pt x="0" y="47"/>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6" name="Freeform 379">
              <a:extLst>
                <a:ext uri="{FF2B5EF4-FFF2-40B4-BE49-F238E27FC236}">
                  <a16:creationId xmlns:a16="http://schemas.microsoft.com/office/drawing/2014/main" id="{3E037681-B80E-4624-B478-4C3C49D87C43}"/>
                </a:ext>
              </a:extLst>
            </p:cNvPr>
            <p:cNvSpPr>
              <a:spLocks noChangeAspect="1"/>
            </p:cNvSpPr>
            <p:nvPr/>
          </p:nvSpPr>
          <p:spPr bwMode="auto">
            <a:xfrm>
              <a:off x="5192343" y="3569515"/>
              <a:ext cx="345489" cy="343994"/>
            </a:xfrm>
            <a:custGeom>
              <a:avLst/>
              <a:gdLst>
                <a:gd name="T0" fmla="*/ 0 w 491"/>
                <a:gd name="T1" fmla="*/ 140262 h 426"/>
                <a:gd name="T2" fmla="*/ 21702 w 491"/>
                <a:gd name="T3" fmla="*/ 140262 h 426"/>
                <a:gd name="T4" fmla="*/ 86867 w 491"/>
                <a:gd name="T5" fmla="*/ 140262 h 426"/>
                <a:gd name="T6" fmla="*/ 86867 w 491"/>
                <a:gd name="T7" fmla="*/ 140262 h 426"/>
                <a:gd name="T8" fmla="*/ 130300 w 491"/>
                <a:gd name="T9" fmla="*/ 140262 h 426"/>
                <a:gd name="T10" fmla="*/ 152003 w 491"/>
                <a:gd name="T11" fmla="*/ 140262 h 426"/>
                <a:gd name="T12" fmla="*/ 152003 w 491"/>
                <a:gd name="T13" fmla="*/ 93526 h 426"/>
                <a:gd name="T14" fmla="*/ 152003 w 491"/>
                <a:gd name="T15" fmla="*/ 93526 h 426"/>
                <a:gd name="T16" fmla="*/ 173705 w 491"/>
                <a:gd name="T17" fmla="*/ 93526 h 426"/>
                <a:gd name="T18" fmla="*/ 173705 w 491"/>
                <a:gd name="T19" fmla="*/ 46735 h 426"/>
                <a:gd name="T20" fmla="*/ 173705 w 491"/>
                <a:gd name="T21" fmla="*/ 46735 h 426"/>
                <a:gd name="T22" fmla="*/ 217139 w 491"/>
                <a:gd name="T23" fmla="*/ 0 h 426"/>
                <a:gd name="T24" fmla="*/ 260572 w 491"/>
                <a:gd name="T25" fmla="*/ 46735 h 426"/>
                <a:gd name="T26" fmla="*/ 260572 w 491"/>
                <a:gd name="T27" fmla="*/ 93526 h 426"/>
                <a:gd name="T28" fmla="*/ 217139 w 491"/>
                <a:gd name="T29" fmla="*/ 93526 h 426"/>
                <a:gd name="T30" fmla="*/ 217139 w 491"/>
                <a:gd name="T31" fmla="*/ 93526 h 426"/>
                <a:gd name="T32" fmla="*/ 238870 w 491"/>
                <a:gd name="T33" fmla="*/ 140262 h 426"/>
                <a:gd name="T34" fmla="*/ 217139 w 491"/>
                <a:gd name="T35" fmla="*/ 140262 h 426"/>
                <a:gd name="T36" fmla="*/ 217139 w 491"/>
                <a:gd name="T37" fmla="*/ 140262 h 426"/>
                <a:gd name="T38" fmla="*/ 173705 w 491"/>
                <a:gd name="T39" fmla="*/ 233732 h 426"/>
                <a:gd name="T40" fmla="*/ 152003 w 491"/>
                <a:gd name="T41" fmla="*/ 233732 h 426"/>
                <a:gd name="T42" fmla="*/ 152003 w 491"/>
                <a:gd name="T43" fmla="*/ 233732 h 426"/>
                <a:gd name="T44" fmla="*/ 173705 w 491"/>
                <a:gd name="T45" fmla="*/ 327259 h 426"/>
                <a:gd name="T46" fmla="*/ 130300 w 491"/>
                <a:gd name="T47" fmla="*/ 327259 h 426"/>
                <a:gd name="T48" fmla="*/ 108569 w 491"/>
                <a:gd name="T49" fmla="*/ 327259 h 426"/>
                <a:gd name="T50" fmla="*/ 86867 w 491"/>
                <a:gd name="T51" fmla="*/ 280523 h 426"/>
                <a:gd name="T52" fmla="*/ 21702 w 491"/>
                <a:gd name="T53" fmla="*/ 280523 h 426"/>
                <a:gd name="T54" fmla="*/ 43434 w 491"/>
                <a:gd name="T55" fmla="*/ 280523 h 426"/>
                <a:gd name="T56" fmla="*/ 0 w 491"/>
                <a:gd name="T57" fmla="*/ 140262 h 4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1"/>
                <a:gd name="T88" fmla="*/ 0 h 426"/>
                <a:gd name="T89" fmla="*/ 491 w 491"/>
                <a:gd name="T90" fmla="*/ 426 h 4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1" h="426">
                  <a:moveTo>
                    <a:pt x="0" y="235"/>
                  </a:moveTo>
                  <a:lnTo>
                    <a:pt x="47" y="249"/>
                  </a:lnTo>
                  <a:lnTo>
                    <a:pt x="153" y="235"/>
                  </a:lnTo>
                  <a:lnTo>
                    <a:pt x="173" y="191"/>
                  </a:lnTo>
                  <a:lnTo>
                    <a:pt x="246" y="167"/>
                  </a:lnTo>
                  <a:lnTo>
                    <a:pt x="255" y="130"/>
                  </a:lnTo>
                  <a:lnTo>
                    <a:pt x="277" y="120"/>
                  </a:lnTo>
                  <a:lnTo>
                    <a:pt x="267" y="102"/>
                  </a:lnTo>
                  <a:lnTo>
                    <a:pt x="294" y="100"/>
                  </a:lnTo>
                  <a:lnTo>
                    <a:pt x="313" y="62"/>
                  </a:lnTo>
                  <a:lnTo>
                    <a:pt x="304" y="27"/>
                  </a:lnTo>
                  <a:lnTo>
                    <a:pt x="402" y="0"/>
                  </a:lnTo>
                  <a:lnTo>
                    <a:pt x="491" y="54"/>
                  </a:lnTo>
                  <a:lnTo>
                    <a:pt x="467" y="76"/>
                  </a:lnTo>
                  <a:lnTo>
                    <a:pt x="382" y="76"/>
                  </a:lnTo>
                  <a:lnTo>
                    <a:pt x="384" y="126"/>
                  </a:lnTo>
                  <a:lnTo>
                    <a:pt x="422" y="157"/>
                  </a:lnTo>
                  <a:lnTo>
                    <a:pt x="399" y="171"/>
                  </a:lnTo>
                  <a:lnTo>
                    <a:pt x="405" y="198"/>
                  </a:lnTo>
                  <a:lnTo>
                    <a:pt x="318" y="296"/>
                  </a:lnTo>
                  <a:lnTo>
                    <a:pt x="280" y="294"/>
                  </a:lnTo>
                  <a:lnTo>
                    <a:pt x="255" y="318"/>
                  </a:lnTo>
                  <a:lnTo>
                    <a:pt x="299" y="406"/>
                  </a:lnTo>
                  <a:lnTo>
                    <a:pt x="233" y="406"/>
                  </a:lnTo>
                  <a:lnTo>
                    <a:pt x="209" y="426"/>
                  </a:lnTo>
                  <a:lnTo>
                    <a:pt x="158" y="373"/>
                  </a:lnTo>
                  <a:lnTo>
                    <a:pt x="23" y="383"/>
                  </a:lnTo>
                  <a:lnTo>
                    <a:pt x="68" y="321"/>
                  </a:lnTo>
                  <a:lnTo>
                    <a:pt x="0" y="235"/>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7" name="Freeform 381">
              <a:extLst>
                <a:ext uri="{FF2B5EF4-FFF2-40B4-BE49-F238E27FC236}">
                  <a16:creationId xmlns:a16="http://schemas.microsoft.com/office/drawing/2014/main" id="{BACF6E38-BB5C-498F-9AFE-F96EA63AFB63}"/>
                </a:ext>
              </a:extLst>
            </p:cNvPr>
            <p:cNvSpPr>
              <a:spLocks noChangeAspect="1"/>
            </p:cNvSpPr>
            <p:nvPr/>
          </p:nvSpPr>
          <p:spPr bwMode="auto">
            <a:xfrm>
              <a:off x="6836279" y="4542527"/>
              <a:ext cx="203036" cy="185101"/>
            </a:xfrm>
            <a:custGeom>
              <a:avLst/>
              <a:gdLst>
                <a:gd name="T0" fmla="*/ 0 w 291"/>
                <a:gd name="T1" fmla="*/ 0 h 228"/>
                <a:gd name="T2" fmla="*/ 21398 w 291"/>
                <a:gd name="T3" fmla="*/ 144459 h 228"/>
                <a:gd name="T4" fmla="*/ 21398 w 291"/>
                <a:gd name="T5" fmla="*/ 192593 h 228"/>
                <a:gd name="T6" fmla="*/ 64194 w 291"/>
                <a:gd name="T7" fmla="*/ 144459 h 228"/>
                <a:gd name="T8" fmla="*/ 85592 w 291"/>
                <a:gd name="T9" fmla="*/ 144459 h 228"/>
                <a:gd name="T10" fmla="*/ 107019 w 291"/>
                <a:gd name="T11" fmla="*/ 192593 h 228"/>
                <a:gd name="T12" fmla="*/ 171214 w 291"/>
                <a:gd name="T13" fmla="*/ 192593 h 228"/>
                <a:gd name="T14" fmla="*/ 107019 w 291"/>
                <a:gd name="T15" fmla="*/ 144459 h 228"/>
                <a:gd name="T16" fmla="*/ 107019 w 291"/>
                <a:gd name="T17" fmla="*/ 96325 h 228"/>
                <a:gd name="T18" fmla="*/ 85592 w 291"/>
                <a:gd name="T19" fmla="*/ 96325 h 228"/>
                <a:gd name="T20" fmla="*/ 64194 w 291"/>
                <a:gd name="T21" fmla="*/ 48134 h 228"/>
                <a:gd name="T22" fmla="*/ 0 w 291"/>
                <a:gd name="T23" fmla="*/ 0 h 2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1"/>
                <a:gd name="T37" fmla="*/ 0 h 228"/>
                <a:gd name="T38" fmla="*/ 291 w 291"/>
                <a:gd name="T39" fmla="*/ 228 h 2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1" h="228">
                  <a:moveTo>
                    <a:pt x="0" y="0"/>
                  </a:moveTo>
                  <a:lnTo>
                    <a:pt x="4" y="190"/>
                  </a:lnTo>
                  <a:lnTo>
                    <a:pt x="50" y="195"/>
                  </a:lnTo>
                  <a:lnTo>
                    <a:pt x="99" y="144"/>
                  </a:lnTo>
                  <a:lnTo>
                    <a:pt x="150" y="167"/>
                  </a:lnTo>
                  <a:lnTo>
                    <a:pt x="198" y="217"/>
                  </a:lnTo>
                  <a:lnTo>
                    <a:pt x="291" y="228"/>
                  </a:lnTo>
                  <a:lnTo>
                    <a:pt x="185" y="143"/>
                  </a:lnTo>
                  <a:lnTo>
                    <a:pt x="192" y="102"/>
                  </a:lnTo>
                  <a:lnTo>
                    <a:pt x="142" y="86"/>
                  </a:lnTo>
                  <a:lnTo>
                    <a:pt x="97" y="35"/>
                  </a:lnTo>
                  <a:lnTo>
                    <a:pt x="0" y="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8" name="Freeform 382">
              <a:extLst>
                <a:ext uri="{FF2B5EF4-FFF2-40B4-BE49-F238E27FC236}">
                  <a16:creationId xmlns:a16="http://schemas.microsoft.com/office/drawing/2014/main" id="{292EDE01-4584-4088-B68C-ABEF0ACE4A89}"/>
                </a:ext>
              </a:extLst>
            </p:cNvPr>
            <p:cNvSpPr>
              <a:spLocks noChangeAspect="1"/>
            </p:cNvSpPr>
            <p:nvPr/>
          </p:nvSpPr>
          <p:spPr bwMode="auto">
            <a:xfrm>
              <a:off x="6982007" y="4581841"/>
              <a:ext cx="88419" cy="47503"/>
            </a:xfrm>
            <a:custGeom>
              <a:avLst/>
              <a:gdLst>
                <a:gd name="T0" fmla="*/ 0 w 124"/>
                <a:gd name="T1" fmla="*/ 49685 h 58"/>
                <a:gd name="T2" fmla="*/ 48508 w 124"/>
                <a:gd name="T3" fmla="*/ 49685 h 58"/>
                <a:gd name="T4" fmla="*/ 72778 w 124"/>
                <a:gd name="T5" fmla="*/ 49685 h 58"/>
                <a:gd name="T6" fmla="*/ 72778 w 124"/>
                <a:gd name="T7" fmla="*/ 0 h 58"/>
                <a:gd name="T8" fmla="*/ 48508 w 124"/>
                <a:gd name="T9" fmla="*/ 49685 h 58"/>
                <a:gd name="T10" fmla="*/ 0 w 124"/>
                <a:gd name="T11" fmla="*/ 49685 h 58"/>
                <a:gd name="T12" fmla="*/ 0 60000 65536"/>
                <a:gd name="T13" fmla="*/ 0 60000 65536"/>
                <a:gd name="T14" fmla="*/ 0 60000 65536"/>
                <a:gd name="T15" fmla="*/ 0 60000 65536"/>
                <a:gd name="T16" fmla="*/ 0 60000 65536"/>
                <a:gd name="T17" fmla="*/ 0 60000 65536"/>
                <a:gd name="T18" fmla="*/ 0 w 124"/>
                <a:gd name="T19" fmla="*/ 0 h 58"/>
                <a:gd name="T20" fmla="*/ 124 w 12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24" h="58">
                  <a:moveTo>
                    <a:pt x="0" y="38"/>
                  </a:moveTo>
                  <a:lnTo>
                    <a:pt x="73" y="58"/>
                  </a:lnTo>
                  <a:lnTo>
                    <a:pt x="124" y="17"/>
                  </a:lnTo>
                  <a:lnTo>
                    <a:pt x="102" y="0"/>
                  </a:lnTo>
                  <a:lnTo>
                    <a:pt x="87" y="23"/>
                  </a:lnTo>
                  <a:lnTo>
                    <a:pt x="0" y="38"/>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9" name="Freeform 383">
              <a:extLst>
                <a:ext uri="{FF2B5EF4-FFF2-40B4-BE49-F238E27FC236}">
                  <a16:creationId xmlns:a16="http://schemas.microsoft.com/office/drawing/2014/main" id="{ABC35148-BF46-4C20-8CC7-9ED204EFF8E6}"/>
                </a:ext>
              </a:extLst>
            </p:cNvPr>
            <p:cNvSpPr>
              <a:spLocks noChangeAspect="1"/>
            </p:cNvSpPr>
            <p:nvPr/>
          </p:nvSpPr>
          <p:spPr bwMode="auto">
            <a:xfrm>
              <a:off x="7036040" y="4544165"/>
              <a:ext cx="44210" cy="49142"/>
            </a:xfrm>
            <a:custGeom>
              <a:avLst/>
              <a:gdLst>
                <a:gd name="T0" fmla="*/ 0 w 64"/>
                <a:gd name="T1" fmla="*/ 0 h 59"/>
                <a:gd name="T2" fmla="*/ 20057 w 64"/>
                <a:gd name="T3" fmla="*/ 54704 h 59"/>
                <a:gd name="T4" fmla="*/ 40114 w 64"/>
                <a:gd name="T5" fmla="*/ 54704 h 59"/>
                <a:gd name="T6" fmla="*/ 40114 w 64"/>
                <a:gd name="T7" fmla="*/ 54704 h 59"/>
                <a:gd name="T8" fmla="*/ 0 w 64"/>
                <a:gd name="T9" fmla="*/ 0 h 59"/>
                <a:gd name="T10" fmla="*/ 0 60000 65536"/>
                <a:gd name="T11" fmla="*/ 0 60000 65536"/>
                <a:gd name="T12" fmla="*/ 0 60000 65536"/>
                <a:gd name="T13" fmla="*/ 0 60000 65536"/>
                <a:gd name="T14" fmla="*/ 0 60000 65536"/>
                <a:gd name="T15" fmla="*/ 0 w 64"/>
                <a:gd name="T16" fmla="*/ 0 h 59"/>
                <a:gd name="T17" fmla="*/ 64 w 64"/>
                <a:gd name="T18" fmla="*/ 59 h 59"/>
              </a:gdLst>
              <a:ahLst/>
              <a:cxnLst>
                <a:cxn ang="T10">
                  <a:pos x="T0" y="T1"/>
                </a:cxn>
                <a:cxn ang="T11">
                  <a:pos x="T2" y="T3"/>
                </a:cxn>
                <a:cxn ang="T12">
                  <a:pos x="T4" y="T5"/>
                </a:cxn>
                <a:cxn ang="T13">
                  <a:pos x="T6" y="T7"/>
                </a:cxn>
                <a:cxn ang="T14">
                  <a:pos x="T8" y="T9"/>
                </a:cxn>
              </a:cxnLst>
              <a:rect l="T15" t="T16" r="T17" b="T18"/>
              <a:pathLst>
                <a:path w="64" h="59">
                  <a:moveTo>
                    <a:pt x="0" y="0"/>
                  </a:moveTo>
                  <a:lnTo>
                    <a:pt x="49" y="27"/>
                  </a:lnTo>
                  <a:lnTo>
                    <a:pt x="64" y="59"/>
                  </a:lnTo>
                  <a:lnTo>
                    <a:pt x="63" y="35"/>
                  </a:lnTo>
                  <a:lnTo>
                    <a:pt x="0" y="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0" name="Freeform 386">
              <a:extLst>
                <a:ext uri="{FF2B5EF4-FFF2-40B4-BE49-F238E27FC236}">
                  <a16:creationId xmlns:a16="http://schemas.microsoft.com/office/drawing/2014/main" id="{6B00632B-EB39-4DB3-A53A-F204465B9C70}"/>
                </a:ext>
              </a:extLst>
            </p:cNvPr>
            <p:cNvSpPr>
              <a:spLocks noChangeAspect="1"/>
            </p:cNvSpPr>
            <p:nvPr/>
          </p:nvSpPr>
          <p:spPr bwMode="auto">
            <a:xfrm>
              <a:off x="6346701" y="4213275"/>
              <a:ext cx="45847" cy="68799"/>
            </a:xfrm>
            <a:custGeom>
              <a:avLst/>
              <a:gdLst>
                <a:gd name="T0" fmla="*/ 0 w 67"/>
                <a:gd name="T1" fmla="*/ 93098 h 85"/>
                <a:gd name="T2" fmla="*/ 18563 w 67"/>
                <a:gd name="T3" fmla="*/ 46549 h 85"/>
                <a:gd name="T4" fmla="*/ 37151 w 67"/>
                <a:gd name="T5" fmla="*/ 0 h 85"/>
                <a:gd name="T6" fmla="*/ 0 w 67"/>
                <a:gd name="T7" fmla="*/ 93098 h 85"/>
                <a:gd name="T8" fmla="*/ 0 60000 65536"/>
                <a:gd name="T9" fmla="*/ 0 60000 65536"/>
                <a:gd name="T10" fmla="*/ 0 60000 65536"/>
                <a:gd name="T11" fmla="*/ 0 60000 65536"/>
                <a:gd name="T12" fmla="*/ 0 w 67"/>
                <a:gd name="T13" fmla="*/ 0 h 85"/>
                <a:gd name="T14" fmla="*/ 67 w 67"/>
                <a:gd name="T15" fmla="*/ 85 h 85"/>
              </a:gdLst>
              <a:ahLst/>
              <a:cxnLst>
                <a:cxn ang="T8">
                  <a:pos x="T0" y="T1"/>
                </a:cxn>
                <a:cxn ang="T9">
                  <a:pos x="T2" y="T3"/>
                </a:cxn>
                <a:cxn ang="T10">
                  <a:pos x="T4" y="T5"/>
                </a:cxn>
                <a:cxn ang="T11">
                  <a:pos x="T6" y="T7"/>
                </a:cxn>
              </a:cxnLst>
              <a:rect l="T12" t="T13" r="T14" b="T15"/>
              <a:pathLst>
                <a:path w="67" h="85">
                  <a:moveTo>
                    <a:pt x="0" y="85"/>
                  </a:moveTo>
                  <a:lnTo>
                    <a:pt x="46" y="44"/>
                  </a:lnTo>
                  <a:lnTo>
                    <a:pt x="67" y="0"/>
                  </a:lnTo>
                  <a:lnTo>
                    <a:pt x="0" y="85"/>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1" name="Freeform 387">
              <a:extLst>
                <a:ext uri="{FF2B5EF4-FFF2-40B4-BE49-F238E27FC236}">
                  <a16:creationId xmlns:a16="http://schemas.microsoft.com/office/drawing/2014/main" id="{CCE92192-C36A-4C27-9F51-075481527613}"/>
                </a:ext>
              </a:extLst>
            </p:cNvPr>
            <p:cNvSpPr>
              <a:spLocks noChangeAspect="1"/>
            </p:cNvSpPr>
            <p:nvPr/>
          </p:nvSpPr>
          <p:spPr bwMode="auto">
            <a:xfrm>
              <a:off x="6402372" y="4041279"/>
              <a:ext cx="81869" cy="144150"/>
            </a:xfrm>
            <a:custGeom>
              <a:avLst/>
              <a:gdLst>
                <a:gd name="T0" fmla="*/ 0 w 119"/>
                <a:gd name="T1" fmla="*/ 45367 h 178"/>
                <a:gd name="T2" fmla="*/ 21106 w 119"/>
                <a:gd name="T3" fmla="*/ 0 h 178"/>
                <a:gd name="T4" fmla="*/ 42184 w 119"/>
                <a:gd name="T5" fmla="*/ 45367 h 178"/>
                <a:gd name="T6" fmla="*/ 42184 w 119"/>
                <a:gd name="T7" fmla="*/ 45367 h 178"/>
                <a:gd name="T8" fmla="*/ 21106 w 119"/>
                <a:gd name="T9" fmla="*/ 45367 h 178"/>
                <a:gd name="T10" fmla="*/ 21106 w 119"/>
                <a:gd name="T11" fmla="*/ 45367 h 178"/>
                <a:gd name="T12" fmla="*/ 63290 w 119"/>
                <a:gd name="T13" fmla="*/ 136154 h 178"/>
                <a:gd name="T14" fmla="*/ 63290 w 119"/>
                <a:gd name="T15" fmla="*/ 136154 h 178"/>
                <a:gd name="T16" fmla="*/ 42184 w 119"/>
                <a:gd name="T17" fmla="*/ 136154 h 178"/>
                <a:gd name="T18" fmla="*/ 42184 w 119"/>
                <a:gd name="T19" fmla="*/ 136154 h 178"/>
                <a:gd name="T20" fmla="*/ 21106 w 119"/>
                <a:gd name="T21" fmla="*/ 136154 h 178"/>
                <a:gd name="T22" fmla="*/ 0 w 119"/>
                <a:gd name="T23" fmla="*/ 45367 h 1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178"/>
                <a:gd name="T38" fmla="*/ 119 w 119"/>
                <a:gd name="T39" fmla="*/ 178 h 1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178">
                  <a:moveTo>
                    <a:pt x="0" y="69"/>
                  </a:moveTo>
                  <a:lnTo>
                    <a:pt x="22" y="0"/>
                  </a:lnTo>
                  <a:lnTo>
                    <a:pt x="65" y="3"/>
                  </a:lnTo>
                  <a:lnTo>
                    <a:pt x="75" y="48"/>
                  </a:lnTo>
                  <a:lnTo>
                    <a:pt x="44" y="96"/>
                  </a:lnTo>
                  <a:lnTo>
                    <a:pt x="49" y="124"/>
                  </a:lnTo>
                  <a:lnTo>
                    <a:pt x="114" y="141"/>
                  </a:lnTo>
                  <a:lnTo>
                    <a:pt x="119" y="178"/>
                  </a:lnTo>
                  <a:lnTo>
                    <a:pt x="80" y="141"/>
                  </a:lnTo>
                  <a:lnTo>
                    <a:pt x="80" y="160"/>
                  </a:lnTo>
                  <a:lnTo>
                    <a:pt x="22" y="141"/>
                  </a:lnTo>
                  <a:lnTo>
                    <a:pt x="0" y="69"/>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2" name="Freeform 388">
              <a:extLst>
                <a:ext uri="{FF2B5EF4-FFF2-40B4-BE49-F238E27FC236}">
                  <a16:creationId xmlns:a16="http://schemas.microsoft.com/office/drawing/2014/main" id="{42767933-93A6-477D-AB33-B905B443EE3F}"/>
                </a:ext>
              </a:extLst>
            </p:cNvPr>
            <p:cNvSpPr>
              <a:spLocks noChangeAspect="1"/>
            </p:cNvSpPr>
            <p:nvPr/>
          </p:nvSpPr>
          <p:spPr bwMode="auto">
            <a:xfrm>
              <a:off x="6407284" y="4164133"/>
              <a:ext cx="26198" cy="27848"/>
            </a:xfrm>
            <a:custGeom>
              <a:avLst/>
              <a:gdLst>
                <a:gd name="T0" fmla="*/ 0 w 35"/>
                <a:gd name="T1" fmla="*/ 0 h 38"/>
                <a:gd name="T2" fmla="*/ 38878 w 35"/>
                <a:gd name="T3" fmla="*/ 0 h 38"/>
                <a:gd name="T4" fmla="*/ 77708 w 35"/>
                <a:gd name="T5" fmla="*/ 34946 h 38"/>
                <a:gd name="T6" fmla="*/ 38878 w 35"/>
                <a:gd name="T7" fmla="*/ 34946 h 38"/>
                <a:gd name="T8" fmla="*/ 0 w 35"/>
                <a:gd name="T9" fmla="*/ 0 h 38"/>
                <a:gd name="T10" fmla="*/ 0 60000 65536"/>
                <a:gd name="T11" fmla="*/ 0 60000 65536"/>
                <a:gd name="T12" fmla="*/ 0 60000 65536"/>
                <a:gd name="T13" fmla="*/ 0 60000 65536"/>
                <a:gd name="T14" fmla="*/ 0 60000 65536"/>
                <a:gd name="T15" fmla="*/ 0 w 35"/>
                <a:gd name="T16" fmla="*/ 0 h 38"/>
                <a:gd name="T17" fmla="*/ 35 w 35"/>
                <a:gd name="T18" fmla="*/ 38 h 38"/>
              </a:gdLst>
              <a:ahLst/>
              <a:cxnLst>
                <a:cxn ang="T10">
                  <a:pos x="T0" y="T1"/>
                </a:cxn>
                <a:cxn ang="T11">
                  <a:pos x="T2" y="T3"/>
                </a:cxn>
                <a:cxn ang="T12">
                  <a:pos x="T4" y="T5"/>
                </a:cxn>
                <a:cxn ang="T13">
                  <a:pos x="T6" y="T7"/>
                </a:cxn>
                <a:cxn ang="T14">
                  <a:pos x="T8" y="T9"/>
                </a:cxn>
              </a:cxnLst>
              <a:rect l="T15" t="T16" r="T17" b="T18"/>
              <a:pathLst>
                <a:path w="35" h="38">
                  <a:moveTo>
                    <a:pt x="0" y="0"/>
                  </a:moveTo>
                  <a:lnTo>
                    <a:pt x="18" y="0"/>
                  </a:lnTo>
                  <a:lnTo>
                    <a:pt x="35" y="9"/>
                  </a:lnTo>
                  <a:lnTo>
                    <a:pt x="25" y="38"/>
                  </a:lnTo>
                  <a:lnTo>
                    <a:pt x="0" y="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3" name="Freeform 389">
              <a:extLst>
                <a:ext uri="{FF2B5EF4-FFF2-40B4-BE49-F238E27FC236}">
                  <a16:creationId xmlns:a16="http://schemas.microsoft.com/office/drawing/2014/main" id="{A328241A-E769-4F13-8C3D-A828EB2D5E74}"/>
                </a:ext>
              </a:extLst>
            </p:cNvPr>
            <p:cNvSpPr>
              <a:spLocks noChangeAspect="1"/>
            </p:cNvSpPr>
            <p:nvPr/>
          </p:nvSpPr>
          <p:spPr bwMode="auto">
            <a:xfrm>
              <a:off x="6440031" y="4200171"/>
              <a:ext cx="24561" cy="37676"/>
            </a:xfrm>
            <a:custGeom>
              <a:avLst/>
              <a:gdLst>
                <a:gd name="T0" fmla="*/ 0 w 32"/>
                <a:gd name="T1" fmla="*/ 0 h 46"/>
                <a:gd name="T2" fmla="*/ 33014 w 32"/>
                <a:gd name="T3" fmla="*/ 43384 h 46"/>
                <a:gd name="T4" fmla="*/ 33014 w 32"/>
                <a:gd name="T5" fmla="*/ 43384 h 46"/>
                <a:gd name="T6" fmla="*/ 0 w 32"/>
                <a:gd name="T7" fmla="*/ 0 h 46"/>
                <a:gd name="T8" fmla="*/ 0 60000 65536"/>
                <a:gd name="T9" fmla="*/ 0 60000 65536"/>
                <a:gd name="T10" fmla="*/ 0 60000 65536"/>
                <a:gd name="T11" fmla="*/ 0 60000 65536"/>
                <a:gd name="T12" fmla="*/ 0 w 32"/>
                <a:gd name="T13" fmla="*/ 0 h 46"/>
                <a:gd name="T14" fmla="*/ 32 w 32"/>
                <a:gd name="T15" fmla="*/ 46 h 46"/>
              </a:gdLst>
              <a:ahLst/>
              <a:cxnLst>
                <a:cxn ang="T8">
                  <a:pos x="T0" y="T1"/>
                </a:cxn>
                <a:cxn ang="T9">
                  <a:pos x="T2" y="T3"/>
                </a:cxn>
                <a:cxn ang="T10">
                  <a:pos x="T4" y="T5"/>
                </a:cxn>
                <a:cxn ang="T11">
                  <a:pos x="T6" y="T7"/>
                </a:cxn>
              </a:cxnLst>
              <a:rect l="T12" t="T13" r="T14" b="T15"/>
              <a:pathLst>
                <a:path w="32" h="46">
                  <a:moveTo>
                    <a:pt x="0" y="0"/>
                  </a:moveTo>
                  <a:lnTo>
                    <a:pt x="2" y="46"/>
                  </a:lnTo>
                  <a:lnTo>
                    <a:pt x="32" y="27"/>
                  </a:lnTo>
                  <a:lnTo>
                    <a:pt x="0" y="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4" name="Freeform 390">
              <a:extLst>
                <a:ext uri="{FF2B5EF4-FFF2-40B4-BE49-F238E27FC236}">
                  <a16:creationId xmlns:a16="http://schemas.microsoft.com/office/drawing/2014/main" id="{8E8DDED8-EBEF-4961-882F-717F8A4ACC68}"/>
                </a:ext>
              </a:extLst>
            </p:cNvPr>
            <p:cNvSpPr>
              <a:spLocks noChangeAspect="1"/>
            </p:cNvSpPr>
            <p:nvPr/>
          </p:nvSpPr>
          <p:spPr bwMode="auto">
            <a:xfrm>
              <a:off x="6443306" y="4250951"/>
              <a:ext cx="90057" cy="99922"/>
            </a:xfrm>
            <a:custGeom>
              <a:avLst/>
              <a:gdLst>
                <a:gd name="T0" fmla="*/ 0 w 128"/>
                <a:gd name="T1" fmla="*/ 98778 h 122"/>
                <a:gd name="T2" fmla="*/ 20654 w 128"/>
                <a:gd name="T3" fmla="*/ 49359 h 122"/>
                <a:gd name="T4" fmla="*/ 41281 w 128"/>
                <a:gd name="T5" fmla="*/ 49359 h 122"/>
                <a:gd name="T6" fmla="*/ 61936 w 128"/>
                <a:gd name="T7" fmla="*/ 0 h 122"/>
                <a:gd name="T8" fmla="*/ 61936 w 128"/>
                <a:gd name="T9" fmla="*/ 49359 h 122"/>
                <a:gd name="T10" fmla="*/ 61936 w 128"/>
                <a:gd name="T11" fmla="*/ 98778 h 122"/>
                <a:gd name="T12" fmla="*/ 61936 w 128"/>
                <a:gd name="T13" fmla="*/ 98778 h 122"/>
                <a:gd name="T14" fmla="*/ 61936 w 128"/>
                <a:gd name="T15" fmla="*/ 98778 h 122"/>
                <a:gd name="T16" fmla="*/ 41281 w 128"/>
                <a:gd name="T17" fmla="*/ 98778 h 122"/>
                <a:gd name="T18" fmla="*/ 20654 w 128"/>
                <a:gd name="T19" fmla="*/ 49359 h 122"/>
                <a:gd name="T20" fmla="*/ 0 w 128"/>
                <a:gd name="T21" fmla="*/ 98778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122"/>
                <a:gd name="T35" fmla="*/ 128 w 128"/>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122">
                  <a:moveTo>
                    <a:pt x="0" y="84"/>
                  </a:moveTo>
                  <a:lnTo>
                    <a:pt x="29" y="40"/>
                  </a:lnTo>
                  <a:lnTo>
                    <a:pt x="60" y="48"/>
                  </a:lnTo>
                  <a:lnTo>
                    <a:pt x="107" y="0"/>
                  </a:lnTo>
                  <a:lnTo>
                    <a:pt x="128" y="29"/>
                  </a:lnTo>
                  <a:lnTo>
                    <a:pt x="125" y="101"/>
                  </a:lnTo>
                  <a:lnTo>
                    <a:pt x="112" y="71"/>
                  </a:lnTo>
                  <a:lnTo>
                    <a:pt x="101" y="122"/>
                  </a:lnTo>
                  <a:lnTo>
                    <a:pt x="70" y="108"/>
                  </a:lnTo>
                  <a:lnTo>
                    <a:pt x="50" y="56"/>
                  </a:lnTo>
                  <a:lnTo>
                    <a:pt x="0" y="84"/>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5" name="Freeform 391">
              <a:extLst>
                <a:ext uri="{FF2B5EF4-FFF2-40B4-BE49-F238E27FC236}">
                  <a16:creationId xmlns:a16="http://schemas.microsoft.com/office/drawing/2014/main" id="{59CEBFF7-FD65-4A7F-8F08-AB33399547AB}"/>
                </a:ext>
              </a:extLst>
            </p:cNvPr>
            <p:cNvSpPr>
              <a:spLocks noChangeAspect="1"/>
            </p:cNvSpPr>
            <p:nvPr/>
          </p:nvSpPr>
          <p:spPr bwMode="auto">
            <a:xfrm>
              <a:off x="6454768" y="4229656"/>
              <a:ext cx="19649" cy="37676"/>
            </a:xfrm>
            <a:custGeom>
              <a:avLst/>
              <a:gdLst>
                <a:gd name="T0" fmla="*/ 0 w 28"/>
                <a:gd name="T1" fmla="*/ 43384 h 48"/>
                <a:gd name="T2" fmla="*/ 18775 w 28"/>
                <a:gd name="T3" fmla="*/ 43384 h 48"/>
                <a:gd name="T4" fmla="*/ 18775 w 28"/>
                <a:gd name="T5" fmla="*/ 0 h 48"/>
                <a:gd name="T6" fmla="*/ 18775 w 28"/>
                <a:gd name="T7" fmla="*/ 43384 h 48"/>
                <a:gd name="T8" fmla="*/ 0 w 28"/>
                <a:gd name="T9" fmla="*/ 43384 h 48"/>
                <a:gd name="T10" fmla="*/ 0 60000 65536"/>
                <a:gd name="T11" fmla="*/ 0 60000 65536"/>
                <a:gd name="T12" fmla="*/ 0 60000 65536"/>
                <a:gd name="T13" fmla="*/ 0 60000 65536"/>
                <a:gd name="T14" fmla="*/ 0 60000 65536"/>
                <a:gd name="T15" fmla="*/ 0 w 28"/>
                <a:gd name="T16" fmla="*/ 0 h 48"/>
                <a:gd name="T17" fmla="*/ 28 w 28"/>
                <a:gd name="T18" fmla="*/ 48 h 48"/>
              </a:gdLst>
              <a:ahLst/>
              <a:cxnLst>
                <a:cxn ang="T10">
                  <a:pos x="T0" y="T1"/>
                </a:cxn>
                <a:cxn ang="T11">
                  <a:pos x="T2" y="T3"/>
                </a:cxn>
                <a:cxn ang="T12">
                  <a:pos x="T4" y="T5"/>
                </a:cxn>
                <a:cxn ang="T13">
                  <a:pos x="T6" y="T7"/>
                </a:cxn>
                <a:cxn ang="T14">
                  <a:pos x="T8" y="T9"/>
                </a:cxn>
              </a:cxnLst>
              <a:rect l="T15" t="T16" r="T17" b="T18"/>
              <a:pathLst>
                <a:path w="28" h="48">
                  <a:moveTo>
                    <a:pt x="0" y="30"/>
                  </a:moveTo>
                  <a:lnTo>
                    <a:pt x="7" y="21"/>
                  </a:lnTo>
                  <a:lnTo>
                    <a:pt x="28" y="0"/>
                  </a:lnTo>
                  <a:lnTo>
                    <a:pt x="18" y="48"/>
                  </a:lnTo>
                  <a:lnTo>
                    <a:pt x="0" y="30"/>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6" name="Freeform 418">
              <a:extLst>
                <a:ext uri="{FF2B5EF4-FFF2-40B4-BE49-F238E27FC236}">
                  <a16:creationId xmlns:a16="http://schemas.microsoft.com/office/drawing/2014/main" id="{342A87E3-995B-4A96-AC39-7259D365256B}"/>
                </a:ext>
              </a:extLst>
            </p:cNvPr>
            <p:cNvSpPr>
              <a:spLocks noChangeAspect="1"/>
            </p:cNvSpPr>
            <p:nvPr/>
          </p:nvSpPr>
          <p:spPr bwMode="auto">
            <a:xfrm>
              <a:off x="5945541" y="3987222"/>
              <a:ext cx="160464" cy="363651"/>
            </a:xfrm>
            <a:custGeom>
              <a:avLst/>
              <a:gdLst>
                <a:gd name="T0" fmla="*/ 0 w 231"/>
                <a:gd name="T1" fmla="*/ 95658 h 448"/>
                <a:gd name="T2" fmla="*/ 20435 w 231"/>
                <a:gd name="T3" fmla="*/ 47829 h 448"/>
                <a:gd name="T4" fmla="*/ 40842 w 231"/>
                <a:gd name="T5" fmla="*/ 0 h 448"/>
                <a:gd name="T6" fmla="*/ 61277 w 231"/>
                <a:gd name="T7" fmla="*/ 47829 h 448"/>
                <a:gd name="T8" fmla="*/ 40842 w 231"/>
                <a:gd name="T9" fmla="*/ 95658 h 448"/>
                <a:gd name="T10" fmla="*/ 81684 w 231"/>
                <a:gd name="T11" fmla="*/ 95658 h 448"/>
                <a:gd name="T12" fmla="*/ 102119 w 231"/>
                <a:gd name="T13" fmla="*/ 95658 h 448"/>
                <a:gd name="T14" fmla="*/ 102119 w 231"/>
                <a:gd name="T15" fmla="*/ 143487 h 448"/>
                <a:gd name="T16" fmla="*/ 102119 w 231"/>
                <a:gd name="T17" fmla="*/ 143487 h 448"/>
                <a:gd name="T18" fmla="*/ 81684 w 231"/>
                <a:gd name="T19" fmla="*/ 143487 h 448"/>
                <a:gd name="T20" fmla="*/ 61277 w 231"/>
                <a:gd name="T21" fmla="*/ 191316 h 448"/>
                <a:gd name="T22" fmla="*/ 81684 w 231"/>
                <a:gd name="T23" fmla="*/ 239145 h 448"/>
                <a:gd name="T24" fmla="*/ 40842 w 231"/>
                <a:gd name="T25" fmla="*/ 191316 h 448"/>
                <a:gd name="T26" fmla="*/ 20435 w 231"/>
                <a:gd name="T27" fmla="*/ 239145 h 448"/>
                <a:gd name="T28" fmla="*/ 40842 w 231"/>
                <a:gd name="T29" fmla="*/ 334803 h 448"/>
                <a:gd name="T30" fmla="*/ 61277 w 231"/>
                <a:gd name="T31" fmla="*/ 334803 h 448"/>
                <a:gd name="T32" fmla="*/ 61277 w 231"/>
                <a:gd name="T33" fmla="*/ 382632 h 448"/>
                <a:gd name="T34" fmla="*/ 61277 w 231"/>
                <a:gd name="T35" fmla="*/ 334803 h 448"/>
                <a:gd name="T36" fmla="*/ 40842 w 231"/>
                <a:gd name="T37" fmla="*/ 334803 h 448"/>
                <a:gd name="T38" fmla="*/ 20435 w 231"/>
                <a:gd name="T39" fmla="*/ 286974 h 448"/>
                <a:gd name="T40" fmla="*/ 20435 w 231"/>
                <a:gd name="T41" fmla="*/ 239145 h 448"/>
                <a:gd name="T42" fmla="*/ 40842 w 231"/>
                <a:gd name="T43" fmla="*/ 239145 h 448"/>
                <a:gd name="T44" fmla="*/ 20435 w 231"/>
                <a:gd name="T45" fmla="*/ 143487 h 448"/>
                <a:gd name="T46" fmla="*/ 20435 w 231"/>
                <a:gd name="T47" fmla="*/ 143487 h 448"/>
                <a:gd name="T48" fmla="*/ 0 w 231"/>
                <a:gd name="T49" fmla="*/ 95658 h 4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1"/>
                <a:gd name="T76" fmla="*/ 0 h 448"/>
                <a:gd name="T77" fmla="*/ 231 w 231"/>
                <a:gd name="T78" fmla="*/ 448 h 4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1" h="448">
                  <a:moveTo>
                    <a:pt x="0" y="72"/>
                  </a:moveTo>
                  <a:lnTo>
                    <a:pt x="16" y="36"/>
                  </a:lnTo>
                  <a:lnTo>
                    <a:pt x="78" y="0"/>
                  </a:lnTo>
                  <a:lnTo>
                    <a:pt x="106" y="35"/>
                  </a:lnTo>
                  <a:lnTo>
                    <a:pt x="98" y="94"/>
                  </a:lnTo>
                  <a:lnTo>
                    <a:pt x="171" y="69"/>
                  </a:lnTo>
                  <a:lnTo>
                    <a:pt x="204" y="94"/>
                  </a:lnTo>
                  <a:lnTo>
                    <a:pt x="231" y="154"/>
                  </a:lnTo>
                  <a:lnTo>
                    <a:pt x="222" y="192"/>
                  </a:lnTo>
                  <a:lnTo>
                    <a:pt x="166" y="189"/>
                  </a:lnTo>
                  <a:lnTo>
                    <a:pt x="145" y="206"/>
                  </a:lnTo>
                  <a:lnTo>
                    <a:pt x="154" y="270"/>
                  </a:lnTo>
                  <a:lnTo>
                    <a:pt x="79" y="215"/>
                  </a:lnTo>
                  <a:lnTo>
                    <a:pt x="47" y="311"/>
                  </a:lnTo>
                  <a:lnTo>
                    <a:pt x="85" y="400"/>
                  </a:lnTo>
                  <a:lnTo>
                    <a:pt x="136" y="431"/>
                  </a:lnTo>
                  <a:lnTo>
                    <a:pt x="108" y="448"/>
                  </a:lnTo>
                  <a:lnTo>
                    <a:pt x="101" y="421"/>
                  </a:lnTo>
                  <a:lnTo>
                    <a:pt x="79" y="421"/>
                  </a:lnTo>
                  <a:lnTo>
                    <a:pt x="21" y="372"/>
                  </a:lnTo>
                  <a:lnTo>
                    <a:pt x="30" y="315"/>
                  </a:lnTo>
                  <a:lnTo>
                    <a:pt x="61" y="263"/>
                  </a:lnTo>
                  <a:lnTo>
                    <a:pt x="20" y="175"/>
                  </a:lnTo>
                  <a:lnTo>
                    <a:pt x="33" y="137"/>
                  </a:lnTo>
                  <a:lnTo>
                    <a:pt x="0" y="72"/>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7" name="Freeform 443">
              <a:extLst>
                <a:ext uri="{FF2B5EF4-FFF2-40B4-BE49-F238E27FC236}">
                  <a16:creationId xmlns:a16="http://schemas.microsoft.com/office/drawing/2014/main" id="{ED60B679-5E73-4B3E-A94D-D8164BFEAEBA}"/>
                </a:ext>
              </a:extLst>
            </p:cNvPr>
            <p:cNvSpPr>
              <a:spLocks noChangeAspect="1"/>
            </p:cNvSpPr>
            <p:nvPr/>
          </p:nvSpPr>
          <p:spPr bwMode="auto">
            <a:xfrm>
              <a:off x="6037234" y="3929890"/>
              <a:ext cx="142453" cy="350546"/>
            </a:xfrm>
            <a:custGeom>
              <a:avLst/>
              <a:gdLst>
                <a:gd name="T0" fmla="*/ 0 w 204"/>
                <a:gd name="T1" fmla="*/ 46672 h 434"/>
                <a:gd name="T2" fmla="*/ 21759 w 204"/>
                <a:gd name="T3" fmla="*/ 93400 h 434"/>
                <a:gd name="T4" fmla="*/ 43489 w 204"/>
                <a:gd name="T5" fmla="*/ 93400 h 434"/>
                <a:gd name="T6" fmla="*/ 21759 w 204"/>
                <a:gd name="T7" fmla="*/ 93400 h 434"/>
                <a:gd name="T8" fmla="*/ 65247 w 204"/>
                <a:gd name="T9" fmla="*/ 140072 h 434"/>
                <a:gd name="T10" fmla="*/ 87006 w 204"/>
                <a:gd name="T11" fmla="*/ 140072 h 434"/>
                <a:gd name="T12" fmla="*/ 87006 w 204"/>
                <a:gd name="T13" fmla="*/ 280144 h 434"/>
                <a:gd name="T14" fmla="*/ 43489 w 204"/>
                <a:gd name="T15" fmla="*/ 280144 h 434"/>
                <a:gd name="T16" fmla="*/ 43489 w 204"/>
                <a:gd name="T17" fmla="*/ 326816 h 434"/>
                <a:gd name="T18" fmla="*/ 65247 w 204"/>
                <a:gd name="T19" fmla="*/ 326816 h 434"/>
                <a:gd name="T20" fmla="*/ 65247 w 204"/>
                <a:gd name="T21" fmla="*/ 326816 h 434"/>
                <a:gd name="T22" fmla="*/ 87006 w 204"/>
                <a:gd name="T23" fmla="*/ 280144 h 434"/>
                <a:gd name="T24" fmla="*/ 108765 w 204"/>
                <a:gd name="T25" fmla="*/ 280144 h 434"/>
                <a:gd name="T26" fmla="*/ 108765 w 204"/>
                <a:gd name="T27" fmla="*/ 140072 h 434"/>
                <a:gd name="T28" fmla="*/ 65247 w 204"/>
                <a:gd name="T29" fmla="*/ 140072 h 434"/>
                <a:gd name="T30" fmla="*/ 65247 w 204"/>
                <a:gd name="T31" fmla="*/ 93400 h 434"/>
                <a:gd name="T32" fmla="*/ 87006 w 204"/>
                <a:gd name="T33" fmla="*/ 46672 h 434"/>
                <a:gd name="T34" fmla="*/ 43489 w 204"/>
                <a:gd name="T35" fmla="*/ 0 h 434"/>
                <a:gd name="T36" fmla="*/ 0 w 204"/>
                <a:gd name="T37" fmla="*/ 46672 h 4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4"/>
                <a:gd name="T58" fmla="*/ 0 h 434"/>
                <a:gd name="T59" fmla="*/ 204 w 204"/>
                <a:gd name="T60" fmla="*/ 434 h 4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4" h="434">
                  <a:moveTo>
                    <a:pt x="0" y="21"/>
                  </a:moveTo>
                  <a:lnTo>
                    <a:pt x="31" y="67"/>
                  </a:lnTo>
                  <a:lnTo>
                    <a:pt x="70" y="84"/>
                  </a:lnTo>
                  <a:lnTo>
                    <a:pt x="51" y="119"/>
                  </a:lnTo>
                  <a:lnTo>
                    <a:pt x="121" y="177"/>
                  </a:lnTo>
                  <a:lnTo>
                    <a:pt x="154" y="255"/>
                  </a:lnTo>
                  <a:lnTo>
                    <a:pt x="157" y="323"/>
                  </a:lnTo>
                  <a:lnTo>
                    <a:pt x="69" y="381"/>
                  </a:lnTo>
                  <a:lnTo>
                    <a:pt x="83" y="434"/>
                  </a:lnTo>
                  <a:lnTo>
                    <a:pt x="112" y="396"/>
                  </a:lnTo>
                  <a:lnTo>
                    <a:pt x="127" y="407"/>
                  </a:lnTo>
                  <a:lnTo>
                    <a:pt x="134" y="383"/>
                  </a:lnTo>
                  <a:lnTo>
                    <a:pt x="204" y="344"/>
                  </a:lnTo>
                  <a:lnTo>
                    <a:pt x="195" y="233"/>
                  </a:lnTo>
                  <a:lnTo>
                    <a:pt x="100" y="132"/>
                  </a:lnTo>
                  <a:lnTo>
                    <a:pt x="110" y="99"/>
                  </a:lnTo>
                  <a:lnTo>
                    <a:pt x="167" y="50"/>
                  </a:lnTo>
                  <a:lnTo>
                    <a:pt x="87" y="0"/>
                  </a:lnTo>
                  <a:lnTo>
                    <a:pt x="0" y="21"/>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8" name="Freeform 504">
              <a:extLst>
                <a:ext uri="{FF2B5EF4-FFF2-40B4-BE49-F238E27FC236}">
                  <a16:creationId xmlns:a16="http://schemas.microsoft.com/office/drawing/2014/main" id="{A700A271-4718-40A2-AFD9-F8A7B63DFBA1}"/>
                </a:ext>
              </a:extLst>
            </p:cNvPr>
            <p:cNvSpPr>
              <a:spLocks noChangeAspect="1"/>
            </p:cNvSpPr>
            <p:nvPr/>
          </p:nvSpPr>
          <p:spPr bwMode="auto">
            <a:xfrm>
              <a:off x="4735513" y="3364757"/>
              <a:ext cx="152276" cy="78627"/>
            </a:xfrm>
            <a:custGeom>
              <a:avLst/>
              <a:gdLst>
                <a:gd name="T0" fmla="*/ 0 w 218"/>
                <a:gd name="T1" fmla="*/ 47035 h 98"/>
                <a:gd name="T2" fmla="*/ 21374 w 218"/>
                <a:gd name="T3" fmla="*/ 0 h 98"/>
                <a:gd name="T4" fmla="*/ 64093 w 218"/>
                <a:gd name="T5" fmla="*/ 47035 h 98"/>
                <a:gd name="T6" fmla="*/ 64093 w 218"/>
                <a:gd name="T7" fmla="*/ 47035 h 98"/>
                <a:gd name="T8" fmla="*/ 64093 w 218"/>
                <a:gd name="T9" fmla="*/ 47035 h 98"/>
                <a:gd name="T10" fmla="*/ 85466 w 218"/>
                <a:gd name="T11" fmla="*/ 47035 h 98"/>
                <a:gd name="T12" fmla="*/ 85466 w 218"/>
                <a:gd name="T13" fmla="*/ 47035 h 98"/>
                <a:gd name="T14" fmla="*/ 106840 w 218"/>
                <a:gd name="T15" fmla="*/ 47035 h 98"/>
                <a:gd name="T16" fmla="*/ 106840 w 218"/>
                <a:gd name="T17" fmla="*/ 47035 h 98"/>
                <a:gd name="T18" fmla="*/ 106840 w 218"/>
                <a:gd name="T19" fmla="*/ 94128 h 98"/>
                <a:gd name="T20" fmla="*/ 106840 w 218"/>
                <a:gd name="T21" fmla="*/ 94128 h 98"/>
                <a:gd name="T22" fmla="*/ 106840 w 218"/>
                <a:gd name="T23" fmla="*/ 94128 h 98"/>
                <a:gd name="T24" fmla="*/ 106840 w 218"/>
                <a:gd name="T25" fmla="*/ 94128 h 98"/>
                <a:gd name="T26" fmla="*/ 85466 w 218"/>
                <a:gd name="T27" fmla="*/ 94128 h 98"/>
                <a:gd name="T28" fmla="*/ 85466 w 218"/>
                <a:gd name="T29" fmla="*/ 94128 h 98"/>
                <a:gd name="T30" fmla="*/ 85466 w 218"/>
                <a:gd name="T31" fmla="*/ 94128 h 98"/>
                <a:gd name="T32" fmla="*/ 64093 w 218"/>
                <a:gd name="T33" fmla="*/ 94128 h 98"/>
                <a:gd name="T34" fmla="*/ 64093 w 218"/>
                <a:gd name="T35" fmla="*/ 94128 h 98"/>
                <a:gd name="T36" fmla="*/ 42747 w 218"/>
                <a:gd name="T37" fmla="*/ 94128 h 98"/>
                <a:gd name="T38" fmla="*/ 42747 w 218"/>
                <a:gd name="T39" fmla="*/ 47035 h 98"/>
                <a:gd name="T40" fmla="*/ 21374 w 218"/>
                <a:gd name="T41" fmla="*/ 47035 h 98"/>
                <a:gd name="T42" fmla="*/ 0 w 218"/>
                <a:gd name="T43" fmla="*/ 47035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8"/>
                <a:gd name="T67" fmla="*/ 0 h 98"/>
                <a:gd name="T68" fmla="*/ 218 w 218"/>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8" h="98">
                  <a:moveTo>
                    <a:pt x="0" y="6"/>
                  </a:moveTo>
                  <a:lnTo>
                    <a:pt x="52" y="0"/>
                  </a:lnTo>
                  <a:lnTo>
                    <a:pt x="102" y="20"/>
                  </a:lnTo>
                  <a:lnTo>
                    <a:pt x="123" y="41"/>
                  </a:lnTo>
                  <a:lnTo>
                    <a:pt x="147" y="41"/>
                  </a:lnTo>
                  <a:lnTo>
                    <a:pt x="166" y="33"/>
                  </a:lnTo>
                  <a:lnTo>
                    <a:pt x="178" y="29"/>
                  </a:lnTo>
                  <a:lnTo>
                    <a:pt x="191" y="53"/>
                  </a:lnTo>
                  <a:lnTo>
                    <a:pt x="215" y="57"/>
                  </a:lnTo>
                  <a:lnTo>
                    <a:pt x="209" y="67"/>
                  </a:lnTo>
                  <a:lnTo>
                    <a:pt x="218" y="82"/>
                  </a:lnTo>
                  <a:lnTo>
                    <a:pt x="215" y="96"/>
                  </a:lnTo>
                  <a:lnTo>
                    <a:pt x="191" y="77"/>
                  </a:lnTo>
                  <a:lnTo>
                    <a:pt x="178" y="70"/>
                  </a:lnTo>
                  <a:lnTo>
                    <a:pt x="166" y="70"/>
                  </a:lnTo>
                  <a:lnTo>
                    <a:pt x="161" y="92"/>
                  </a:lnTo>
                  <a:lnTo>
                    <a:pt x="144" y="85"/>
                  </a:lnTo>
                  <a:lnTo>
                    <a:pt x="116" y="98"/>
                  </a:lnTo>
                  <a:lnTo>
                    <a:pt x="82" y="96"/>
                  </a:lnTo>
                  <a:lnTo>
                    <a:pt x="82" y="57"/>
                  </a:lnTo>
                  <a:lnTo>
                    <a:pt x="28" y="24"/>
                  </a:lnTo>
                  <a:lnTo>
                    <a:pt x="0" y="6"/>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9" name="Freeform 505">
              <a:extLst>
                <a:ext uri="{FF2B5EF4-FFF2-40B4-BE49-F238E27FC236}">
                  <a16:creationId xmlns:a16="http://schemas.microsoft.com/office/drawing/2014/main" id="{D1F51B4A-7C79-4744-A08C-0F3D79C5B783}"/>
                </a:ext>
              </a:extLst>
            </p:cNvPr>
            <p:cNvSpPr>
              <a:spLocks noChangeAspect="1"/>
            </p:cNvSpPr>
            <p:nvPr/>
          </p:nvSpPr>
          <p:spPr bwMode="auto">
            <a:xfrm>
              <a:off x="4850130" y="3408985"/>
              <a:ext cx="124441" cy="119578"/>
            </a:xfrm>
            <a:custGeom>
              <a:avLst/>
              <a:gdLst>
                <a:gd name="T0" fmla="*/ 42647 w 180"/>
                <a:gd name="T1" fmla="*/ 50291 h 147"/>
                <a:gd name="T2" fmla="*/ 42647 w 180"/>
                <a:gd name="T3" fmla="*/ 50291 h 147"/>
                <a:gd name="T4" fmla="*/ 63999 w 180"/>
                <a:gd name="T5" fmla="*/ 50291 h 147"/>
                <a:gd name="T6" fmla="*/ 63999 w 180"/>
                <a:gd name="T7" fmla="*/ 50291 h 147"/>
                <a:gd name="T8" fmla="*/ 85323 w 180"/>
                <a:gd name="T9" fmla="*/ 50291 h 147"/>
                <a:gd name="T10" fmla="*/ 106646 w 180"/>
                <a:gd name="T11" fmla="*/ 100582 h 147"/>
                <a:gd name="T12" fmla="*/ 85323 w 180"/>
                <a:gd name="T13" fmla="*/ 100582 h 147"/>
                <a:gd name="T14" fmla="*/ 85323 w 180"/>
                <a:gd name="T15" fmla="*/ 100582 h 147"/>
                <a:gd name="T16" fmla="*/ 85323 w 180"/>
                <a:gd name="T17" fmla="*/ 100582 h 147"/>
                <a:gd name="T18" fmla="*/ 85323 w 180"/>
                <a:gd name="T19" fmla="*/ 150873 h 147"/>
                <a:gd name="T20" fmla="*/ 63999 w 180"/>
                <a:gd name="T21" fmla="*/ 150873 h 147"/>
                <a:gd name="T22" fmla="*/ 63999 w 180"/>
                <a:gd name="T23" fmla="*/ 100582 h 147"/>
                <a:gd name="T24" fmla="*/ 42647 w 180"/>
                <a:gd name="T25" fmla="*/ 100582 h 147"/>
                <a:gd name="T26" fmla="*/ 42647 w 180"/>
                <a:gd name="T27" fmla="*/ 150873 h 147"/>
                <a:gd name="T28" fmla="*/ 21323 w 180"/>
                <a:gd name="T29" fmla="*/ 150873 h 147"/>
                <a:gd name="T30" fmla="*/ 21323 w 180"/>
                <a:gd name="T31" fmla="*/ 100582 h 147"/>
                <a:gd name="T32" fmla="*/ 21323 w 180"/>
                <a:gd name="T33" fmla="*/ 100582 h 147"/>
                <a:gd name="T34" fmla="*/ 21323 w 180"/>
                <a:gd name="T35" fmla="*/ 100582 h 147"/>
                <a:gd name="T36" fmla="*/ 21323 w 180"/>
                <a:gd name="T37" fmla="*/ 100582 h 147"/>
                <a:gd name="T38" fmla="*/ 42647 w 180"/>
                <a:gd name="T39" fmla="*/ 100582 h 147"/>
                <a:gd name="T40" fmla="*/ 42647 w 180"/>
                <a:gd name="T41" fmla="*/ 100582 h 147"/>
                <a:gd name="T42" fmla="*/ 21323 w 180"/>
                <a:gd name="T43" fmla="*/ 100582 h 147"/>
                <a:gd name="T44" fmla="*/ 21323 w 180"/>
                <a:gd name="T45" fmla="*/ 50291 h 147"/>
                <a:gd name="T46" fmla="*/ 21323 w 180"/>
                <a:gd name="T47" fmla="*/ 50291 h 147"/>
                <a:gd name="T48" fmla="*/ 21323 w 180"/>
                <a:gd name="T49" fmla="*/ 50291 h 147"/>
                <a:gd name="T50" fmla="*/ 21323 w 180"/>
                <a:gd name="T51" fmla="*/ 50291 h 147"/>
                <a:gd name="T52" fmla="*/ 0 w 180"/>
                <a:gd name="T53" fmla="*/ 50291 h 147"/>
                <a:gd name="T54" fmla="*/ 21323 w 180"/>
                <a:gd name="T55" fmla="*/ 50291 h 147"/>
                <a:gd name="T56" fmla="*/ 21323 w 180"/>
                <a:gd name="T57" fmla="*/ 50291 h 147"/>
                <a:gd name="T58" fmla="*/ 21323 w 180"/>
                <a:gd name="T59" fmla="*/ 50291 h 147"/>
                <a:gd name="T60" fmla="*/ 21323 w 180"/>
                <a:gd name="T61" fmla="*/ 50291 h 147"/>
                <a:gd name="T62" fmla="*/ 42647 w 180"/>
                <a:gd name="T63" fmla="*/ 50291 h 147"/>
                <a:gd name="T64" fmla="*/ 42647 w 180"/>
                <a:gd name="T65" fmla="*/ 50291 h 147"/>
                <a:gd name="T66" fmla="*/ 21323 w 180"/>
                <a:gd name="T67" fmla="*/ 50291 h 147"/>
                <a:gd name="T68" fmla="*/ 42647 w 180"/>
                <a:gd name="T69" fmla="*/ 0 h 147"/>
                <a:gd name="T70" fmla="*/ 42647 w 180"/>
                <a:gd name="T71" fmla="*/ 50291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0"/>
                <a:gd name="T109" fmla="*/ 0 h 147"/>
                <a:gd name="T110" fmla="*/ 180 w 180"/>
                <a:gd name="T111" fmla="*/ 147 h 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0" h="147">
                  <a:moveTo>
                    <a:pt x="67" y="5"/>
                  </a:moveTo>
                  <a:lnTo>
                    <a:pt x="77" y="5"/>
                  </a:lnTo>
                  <a:lnTo>
                    <a:pt x="104" y="13"/>
                  </a:lnTo>
                  <a:lnTo>
                    <a:pt x="129" y="32"/>
                  </a:lnTo>
                  <a:lnTo>
                    <a:pt x="146" y="55"/>
                  </a:lnTo>
                  <a:lnTo>
                    <a:pt x="180" y="83"/>
                  </a:lnTo>
                  <a:lnTo>
                    <a:pt x="162" y="89"/>
                  </a:lnTo>
                  <a:lnTo>
                    <a:pt x="149" y="107"/>
                  </a:lnTo>
                  <a:lnTo>
                    <a:pt x="147" y="114"/>
                  </a:lnTo>
                  <a:lnTo>
                    <a:pt x="140" y="147"/>
                  </a:lnTo>
                  <a:lnTo>
                    <a:pt x="115" y="137"/>
                  </a:lnTo>
                  <a:lnTo>
                    <a:pt x="109" y="109"/>
                  </a:lnTo>
                  <a:lnTo>
                    <a:pt x="87" y="121"/>
                  </a:lnTo>
                  <a:lnTo>
                    <a:pt x="60" y="136"/>
                  </a:lnTo>
                  <a:lnTo>
                    <a:pt x="46" y="133"/>
                  </a:lnTo>
                  <a:lnTo>
                    <a:pt x="31" y="120"/>
                  </a:lnTo>
                  <a:lnTo>
                    <a:pt x="24" y="107"/>
                  </a:lnTo>
                  <a:lnTo>
                    <a:pt x="34" y="93"/>
                  </a:lnTo>
                  <a:lnTo>
                    <a:pt x="43" y="104"/>
                  </a:lnTo>
                  <a:lnTo>
                    <a:pt x="72" y="119"/>
                  </a:lnTo>
                  <a:lnTo>
                    <a:pt x="80" y="106"/>
                  </a:lnTo>
                  <a:lnTo>
                    <a:pt x="50" y="82"/>
                  </a:lnTo>
                  <a:lnTo>
                    <a:pt x="41" y="63"/>
                  </a:lnTo>
                  <a:lnTo>
                    <a:pt x="30" y="55"/>
                  </a:lnTo>
                  <a:lnTo>
                    <a:pt x="30" y="45"/>
                  </a:lnTo>
                  <a:lnTo>
                    <a:pt x="17" y="39"/>
                  </a:lnTo>
                  <a:lnTo>
                    <a:pt x="0" y="37"/>
                  </a:lnTo>
                  <a:lnTo>
                    <a:pt x="5" y="22"/>
                  </a:lnTo>
                  <a:lnTo>
                    <a:pt x="6" y="13"/>
                  </a:lnTo>
                  <a:lnTo>
                    <a:pt x="21" y="13"/>
                  </a:lnTo>
                  <a:lnTo>
                    <a:pt x="30" y="20"/>
                  </a:lnTo>
                  <a:lnTo>
                    <a:pt x="54" y="39"/>
                  </a:lnTo>
                  <a:lnTo>
                    <a:pt x="57" y="25"/>
                  </a:lnTo>
                  <a:lnTo>
                    <a:pt x="48" y="11"/>
                  </a:lnTo>
                  <a:lnTo>
                    <a:pt x="54" y="0"/>
                  </a:lnTo>
                  <a:lnTo>
                    <a:pt x="67" y="5"/>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40" name="Freeform 506">
              <a:extLst>
                <a:ext uri="{FF2B5EF4-FFF2-40B4-BE49-F238E27FC236}">
                  <a16:creationId xmlns:a16="http://schemas.microsoft.com/office/drawing/2014/main" id="{0D6B13B0-2FAE-4CE8-803D-163B1E39D3BC}"/>
                </a:ext>
              </a:extLst>
            </p:cNvPr>
            <p:cNvSpPr>
              <a:spLocks noChangeAspect="1"/>
            </p:cNvSpPr>
            <p:nvPr/>
          </p:nvSpPr>
          <p:spPr bwMode="auto">
            <a:xfrm>
              <a:off x="4822294" y="3433555"/>
              <a:ext cx="81869" cy="73714"/>
            </a:xfrm>
            <a:custGeom>
              <a:avLst/>
              <a:gdLst>
                <a:gd name="T0" fmla="*/ 0 w 118"/>
                <a:gd name="T1" fmla="*/ 0 h 91"/>
                <a:gd name="T2" fmla="*/ 19302 w 118"/>
                <a:gd name="T3" fmla="*/ 0 h 91"/>
                <a:gd name="T4" fmla="*/ 19302 w 118"/>
                <a:gd name="T5" fmla="*/ 0 h 91"/>
                <a:gd name="T6" fmla="*/ 38578 w 118"/>
                <a:gd name="T7" fmla="*/ 44339 h 91"/>
                <a:gd name="T8" fmla="*/ 38578 w 118"/>
                <a:gd name="T9" fmla="*/ 0 h 91"/>
                <a:gd name="T10" fmla="*/ 38578 w 118"/>
                <a:gd name="T11" fmla="*/ 44339 h 91"/>
                <a:gd name="T12" fmla="*/ 38578 w 118"/>
                <a:gd name="T13" fmla="*/ 44339 h 91"/>
                <a:gd name="T14" fmla="*/ 57881 w 118"/>
                <a:gd name="T15" fmla="*/ 44339 h 91"/>
                <a:gd name="T16" fmla="*/ 57881 w 118"/>
                <a:gd name="T17" fmla="*/ 44339 h 91"/>
                <a:gd name="T18" fmla="*/ 38578 w 118"/>
                <a:gd name="T19" fmla="*/ 0 h 91"/>
                <a:gd name="T20" fmla="*/ 38578 w 118"/>
                <a:gd name="T21" fmla="*/ 0 h 91"/>
                <a:gd name="T22" fmla="*/ 38578 w 118"/>
                <a:gd name="T23" fmla="*/ 0 h 91"/>
                <a:gd name="T24" fmla="*/ 38578 w 118"/>
                <a:gd name="T25" fmla="*/ 0 h 91"/>
                <a:gd name="T26" fmla="*/ 19302 w 118"/>
                <a:gd name="T27" fmla="*/ 0 h 91"/>
                <a:gd name="T28" fmla="*/ 19302 w 118"/>
                <a:gd name="T29" fmla="*/ 0 h 91"/>
                <a:gd name="T30" fmla="*/ 19302 w 118"/>
                <a:gd name="T31" fmla="*/ 0 h 91"/>
                <a:gd name="T32" fmla="*/ 19302 w 118"/>
                <a:gd name="T33" fmla="*/ 0 h 91"/>
                <a:gd name="T34" fmla="*/ 0 w 118"/>
                <a:gd name="T35" fmla="*/ 0 h 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
                <a:gd name="T55" fmla="*/ 0 h 91"/>
                <a:gd name="T56" fmla="*/ 118 w 118"/>
                <a:gd name="T57" fmla="*/ 91 h 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 h="91">
                  <a:moveTo>
                    <a:pt x="0" y="14"/>
                  </a:moveTo>
                  <a:lnTo>
                    <a:pt x="14" y="28"/>
                  </a:lnTo>
                  <a:lnTo>
                    <a:pt x="30" y="51"/>
                  </a:lnTo>
                  <a:lnTo>
                    <a:pt x="58" y="79"/>
                  </a:lnTo>
                  <a:lnTo>
                    <a:pt x="76" y="62"/>
                  </a:lnTo>
                  <a:lnTo>
                    <a:pt x="78" y="78"/>
                  </a:lnTo>
                  <a:lnTo>
                    <a:pt x="91" y="79"/>
                  </a:lnTo>
                  <a:lnTo>
                    <a:pt x="110" y="91"/>
                  </a:lnTo>
                  <a:lnTo>
                    <a:pt x="118" y="78"/>
                  </a:lnTo>
                  <a:lnTo>
                    <a:pt x="88" y="54"/>
                  </a:lnTo>
                  <a:lnTo>
                    <a:pt x="82" y="37"/>
                  </a:lnTo>
                  <a:lnTo>
                    <a:pt x="68" y="27"/>
                  </a:lnTo>
                  <a:lnTo>
                    <a:pt x="68" y="17"/>
                  </a:lnTo>
                  <a:lnTo>
                    <a:pt x="55" y="11"/>
                  </a:lnTo>
                  <a:lnTo>
                    <a:pt x="37" y="7"/>
                  </a:lnTo>
                  <a:lnTo>
                    <a:pt x="20" y="0"/>
                  </a:lnTo>
                  <a:lnTo>
                    <a:pt x="4" y="3"/>
                  </a:lnTo>
                  <a:lnTo>
                    <a:pt x="0" y="14"/>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41" name="Freeform 507">
              <a:extLst>
                <a:ext uri="{FF2B5EF4-FFF2-40B4-BE49-F238E27FC236}">
                  <a16:creationId xmlns:a16="http://schemas.microsoft.com/office/drawing/2014/main" id="{86A29178-D39B-47A5-B561-679E2E685181}"/>
                </a:ext>
              </a:extLst>
            </p:cNvPr>
            <p:cNvSpPr>
              <a:spLocks noChangeAspect="1"/>
            </p:cNvSpPr>
            <p:nvPr/>
          </p:nvSpPr>
          <p:spPr bwMode="auto">
            <a:xfrm>
              <a:off x="4868141" y="3030591"/>
              <a:ext cx="856353" cy="422621"/>
            </a:xfrm>
            <a:custGeom>
              <a:avLst/>
              <a:gdLst>
                <a:gd name="T0" fmla="*/ 636342 w 1227"/>
                <a:gd name="T1" fmla="*/ 136751 h 525"/>
                <a:gd name="T2" fmla="*/ 572713 w 1227"/>
                <a:gd name="T3" fmla="*/ 136751 h 525"/>
                <a:gd name="T4" fmla="*/ 530304 w 1227"/>
                <a:gd name="T5" fmla="*/ 91149 h 525"/>
                <a:gd name="T6" fmla="*/ 509085 w 1227"/>
                <a:gd name="T7" fmla="*/ 91149 h 525"/>
                <a:gd name="T8" fmla="*/ 466647 w 1227"/>
                <a:gd name="T9" fmla="*/ 91149 h 525"/>
                <a:gd name="T10" fmla="*/ 424237 w 1227"/>
                <a:gd name="T11" fmla="*/ 45602 h 525"/>
                <a:gd name="T12" fmla="*/ 339390 w 1227"/>
                <a:gd name="T13" fmla="*/ 0 h 525"/>
                <a:gd name="T14" fmla="*/ 318171 w 1227"/>
                <a:gd name="T15" fmla="*/ 0 h 525"/>
                <a:gd name="T16" fmla="*/ 254542 w 1227"/>
                <a:gd name="T17" fmla="*/ 0 h 525"/>
                <a:gd name="T18" fmla="*/ 212105 w 1227"/>
                <a:gd name="T19" fmla="*/ 0 h 525"/>
                <a:gd name="T20" fmla="*/ 169695 w 1227"/>
                <a:gd name="T21" fmla="*/ 0 h 525"/>
                <a:gd name="T22" fmla="*/ 169695 w 1227"/>
                <a:gd name="T23" fmla="*/ 45602 h 525"/>
                <a:gd name="T24" fmla="*/ 190914 w 1227"/>
                <a:gd name="T25" fmla="*/ 91149 h 525"/>
                <a:gd name="T26" fmla="*/ 190914 w 1227"/>
                <a:gd name="T27" fmla="*/ 91149 h 525"/>
                <a:gd name="T28" fmla="*/ 169695 w 1227"/>
                <a:gd name="T29" fmla="*/ 91149 h 525"/>
                <a:gd name="T30" fmla="*/ 127257 w 1227"/>
                <a:gd name="T31" fmla="*/ 91149 h 525"/>
                <a:gd name="T32" fmla="*/ 106067 w 1227"/>
                <a:gd name="T33" fmla="*/ 91149 h 525"/>
                <a:gd name="T34" fmla="*/ 84847 w 1227"/>
                <a:gd name="T35" fmla="*/ 91149 h 525"/>
                <a:gd name="T36" fmla="*/ 42410 w 1227"/>
                <a:gd name="T37" fmla="*/ 91149 h 525"/>
                <a:gd name="T38" fmla="*/ 21219 w 1227"/>
                <a:gd name="T39" fmla="*/ 91149 h 525"/>
                <a:gd name="T40" fmla="*/ 21219 w 1227"/>
                <a:gd name="T41" fmla="*/ 136751 h 525"/>
                <a:gd name="T42" fmla="*/ 21219 w 1227"/>
                <a:gd name="T43" fmla="*/ 91149 h 525"/>
                <a:gd name="T44" fmla="*/ 0 w 1227"/>
                <a:gd name="T45" fmla="*/ 136751 h 525"/>
                <a:gd name="T46" fmla="*/ 21219 w 1227"/>
                <a:gd name="T47" fmla="*/ 182353 h 525"/>
                <a:gd name="T48" fmla="*/ 42410 w 1227"/>
                <a:gd name="T49" fmla="*/ 182353 h 525"/>
                <a:gd name="T50" fmla="*/ 42410 w 1227"/>
                <a:gd name="T51" fmla="*/ 227955 h 525"/>
                <a:gd name="T52" fmla="*/ 106067 w 1227"/>
                <a:gd name="T53" fmla="*/ 182353 h 525"/>
                <a:gd name="T54" fmla="*/ 106067 w 1227"/>
                <a:gd name="T55" fmla="*/ 227955 h 525"/>
                <a:gd name="T56" fmla="*/ 84847 w 1227"/>
                <a:gd name="T57" fmla="*/ 273503 h 525"/>
                <a:gd name="T58" fmla="*/ 106067 w 1227"/>
                <a:gd name="T59" fmla="*/ 319105 h 525"/>
                <a:gd name="T60" fmla="*/ 148476 w 1227"/>
                <a:gd name="T61" fmla="*/ 319105 h 525"/>
                <a:gd name="T62" fmla="*/ 169695 w 1227"/>
                <a:gd name="T63" fmla="*/ 319105 h 525"/>
                <a:gd name="T64" fmla="*/ 169695 w 1227"/>
                <a:gd name="T65" fmla="*/ 227955 h 525"/>
                <a:gd name="T66" fmla="*/ 190914 w 1227"/>
                <a:gd name="T67" fmla="*/ 227955 h 525"/>
                <a:gd name="T68" fmla="*/ 212105 w 1227"/>
                <a:gd name="T69" fmla="*/ 182353 h 525"/>
                <a:gd name="T70" fmla="*/ 212105 w 1227"/>
                <a:gd name="T71" fmla="*/ 227955 h 525"/>
                <a:gd name="T72" fmla="*/ 233323 w 1227"/>
                <a:gd name="T73" fmla="*/ 227955 h 525"/>
                <a:gd name="T74" fmla="*/ 233323 w 1227"/>
                <a:gd name="T75" fmla="*/ 273503 h 525"/>
                <a:gd name="T76" fmla="*/ 254542 w 1227"/>
                <a:gd name="T77" fmla="*/ 273503 h 525"/>
                <a:gd name="T78" fmla="*/ 296952 w 1227"/>
                <a:gd name="T79" fmla="*/ 273503 h 525"/>
                <a:gd name="T80" fmla="*/ 318171 w 1227"/>
                <a:gd name="T81" fmla="*/ 319105 h 525"/>
                <a:gd name="T82" fmla="*/ 318171 w 1227"/>
                <a:gd name="T83" fmla="*/ 364707 h 525"/>
                <a:gd name="T84" fmla="*/ 360609 w 1227"/>
                <a:gd name="T85" fmla="*/ 364707 h 525"/>
                <a:gd name="T86" fmla="*/ 424237 w 1227"/>
                <a:gd name="T87" fmla="*/ 364707 h 525"/>
                <a:gd name="T88" fmla="*/ 403018 w 1227"/>
                <a:gd name="T89" fmla="*/ 319105 h 525"/>
                <a:gd name="T90" fmla="*/ 424237 w 1227"/>
                <a:gd name="T91" fmla="*/ 319105 h 525"/>
                <a:gd name="T92" fmla="*/ 445456 w 1227"/>
                <a:gd name="T93" fmla="*/ 319105 h 525"/>
                <a:gd name="T94" fmla="*/ 487866 w 1227"/>
                <a:gd name="T95" fmla="*/ 319105 h 525"/>
                <a:gd name="T96" fmla="*/ 551494 w 1227"/>
                <a:gd name="T97" fmla="*/ 319105 h 525"/>
                <a:gd name="T98" fmla="*/ 551494 w 1227"/>
                <a:gd name="T99" fmla="*/ 273503 h 525"/>
                <a:gd name="T100" fmla="*/ 593932 w 1227"/>
                <a:gd name="T101" fmla="*/ 182353 h 5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27"/>
                <a:gd name="T154" fmla="*/ 0 h 525"/>
                <a:gd name="T155" fmla="*/ 1227 w 1227"/>
                <a:gd name="T156" fmla="*/ 525 h 5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27" h="525">
                  <a:moveTo>
                    <a:pt x="1198" y="269"/>
                  </a:moveTo>
                  <a:lnTo>
                    <a:pt x="1227" y="259"/>
                  </a:lnTo>
                  <a:lnTo>
                    <a:pt x="1166" y="216"/>
                  </a:lnTo>
                  <a:lnTo>
                    <a:pt x="1127" y="233"/>
                  </a:lnTo>
                  <a:lnTo>
                    <a:pt x="1069" y="218"/>
                  </a:lnTo>
                  <a:lnTo>
                    <a:pt x="1045" y="205"/>
                  </a:lnTo>
                  <a:lnTo>
                    <a:pt x="1019" y="205"/>
                  </a:lnTo>
                  <a:lnTo>
                    <a:pt x="1006" y="179"/>
                  </a:lnTo>
                  <a:lnTo>
                    <a:pt x="998" y="162"/>
                  </a:lnTo>
                  <a:lnTo>
                    <a:pt x="977" y="162"/>
                  </a:lnTo>
                  <a:lnTo>
                    <a:pt x="958" y="162"/>
                  </a:lnTo>
                  <a:lnTo>
                    <a:pt x="940" y="168"/>
                  </a:lnTo>
                  <a:lnTo>
                    <a:pt x="910" y="140"/>
                  </a:lnTo>
                  <a:lnTo>
                    <a:pt x="897" y="145"/>
                  </a:lnTo>
                  <a:lnTo>
                    <a:pt x="883" y="151"/>
                  </a:lnTo>
                  <a:lnTo>
                    <a:pt x="868" y="157"/>
                  </a:lnTo>
                  <a:lnTo>
                    <a:pt x="841" y="136"/>
                  </a:lnTo>
                  <a:lnTo>
                    <a:pt x="781" y="86"/>
                  </a:lnTo>
                  <a:lnTo>
                    <a:pt x="735" y="58"/>
                  </a:lnTo>
                  <a:lnTo>
                    <a:pt x="705" y="31"/>
                  </a:lnTo>
                  <a:lnTo>
                    <a:pt x="655" y="62"/>
                  </a:lnTo>
                  <a:lnTo>
                    <a:pt x="647" y="41"/>
                  </a:lnTo>
                  <a:lnTo>
                    <a:pt x="575" y="38"/>
                  </a:lnTo>
                  <a:lnTo>
                    <a:pt x="566" y="38"/>
                  </a:lnTo>
                  <a:lnTo>
                    <a:pt x="535" y="0"/>
                  </a:lnTo>
                  <a:lnTo>
                    <a:pt x="500" y="3"/>
                  </a:lnTo>
                  <a:lnTo>
                    <a:pt x="478" y="20"/>
                  </a:lnTo>
                  <a:lnTo>
                    <a:pt x="433" y="29"/>
                  </a:lnTo>
                  <a:lnTo>
                    <a:pt x="419" y="21"/>
                  </a:lnTo>
                  <a:lnTo>
                    <a:pt x="395" y="44"/>
                  </a:lnTo>
                  <a:lnTo>
                    <a:pt x="378" y="41"/>
                  </a:lnTo>
                  <a:lnTo>
                    <a:pt x="314" y="45"/>
                  </a:lnTo>
                  <a:lnTo>
                    <a:pt x="302" y="44"/>
                  </a:lnTo>
                  <a:lnTo>
                    <a:pt x="292" y="48"/>
                  </a:lnTo>
                  <a:lnTo>
                    <a:pt x="319" y="78"/>
                  </a:lnTo>
                  <a:lnTo>
                    <a:pt x="302" y="104"/>
                  </a:lnTo>
                  <a:lnTo>
                    <a:pt x="304" y="124"/>
                  </a:lnTo>
                  <a:lnTo>
                    <a:pt x="304" y="133"/>
                  </a:lnTo>
                  <a:lnTo>
                    <a:pt x="337" y="133"/>
                  </a:lnTo>
                  <a:lnTo>
                    <a:pt x="347" y="151"/>
                  </a:lnTo>
                  <a:lnTo>
                    <a:pt x="347" y="168"/>
                  </a:lnTo>
                  <a:lnTo>
                    <a:pt x="337" y="172"/>
                  </a:lnTo>
                  <a:lnTo>
                    <a:pt x="324" y="162"/>
                  </a:lnTo>
                  <a:lnTo>
                    <a:pt x="309" y="168"/>
                  </a:lnTo>
                  <a:lnTo>
                    <a:pt x="302" y="177"/>
                  </a:lnTo>
                  <a:lnTo>
                    <a:pt x="276" y="162"/>
                  </a:lnTo>
                  <a:lnTo>
                    <a:pt x="269" y="147"/>
                  </a:lnTo>
                  <a:lnTo>
                    <a:pt x="246" y="154"/>
                  </a:lnTo>
                  <a:lnTo>
                    <a:pt x="246" y="160"/>
                  </a:lnTo>
                  <a:lnTo>
                    <a:pt x="231" y="147"/>
                  </a:lnTo>
                  <a:lnTo>
                    <a:pt x="209" y="162"/>
                  </a:lnTo>
                  <a:lnTo>
                    <a:pt x="183" y="168"/>
                  </a:lnTo>
                  <a:lnTo>
                    <a:pt x="176" y="162"/>
                  </a:lnTo>
                  <a:lnTo>
                    <a:pt x="167" y="147"/>
                  </a:lnTo>
                  <a:lnTo>
                    <a:pt x="134" y="145"/>
                  </a:lnTo>
                  <a:lnTo>
                    <a:pt x="78" y="141"/>
                  </a:lnTo>
                  <a:lnTo>
                    <a:pt x="64" y="145"/>
                  </a:lnTo>
                  <a:lnTo>
                    <a:pt x="58" y="154"/>
                  </a:lnTo>
                  <a:lnTo>
                    <a:pt x="50" y="151"/>
                  </a:lnTo>
                  <a:lnTo>
                    <a:pt x="41" y="167"/>
                  </a:lnTo>
                  <a:lnTo>
                    <a:pt x="33" y="179"/>
                  </a:lnTo>
                  <a:lnTo>
                    <a:pt x="33" y="185"/>
                  </a:lnTo>
                  <a:lnTo>
                    <a:pt x="38" y="195"/>
                  </a:lnTo>
                  <a:lnTo>
                    <a:pt x="28" y="199"/>
                  </a:lnTo>
                  <a:lnTo>
                    <a:pt x="18" y="179"/>
                  </a:lnTo>
                  <a:lnTo>
                    <a:pt x="4" y="182"/>
                  </a:lnTo>
                  <a:lnTo>
                    <a:pt x="0" y="208"/>
                  </a:lnTo>
                  <a:lnTo>
                    <a:pt x="0" y="226"/>
                  </a:lnTo>
                  <a:lnTo>
                    <a:pt x="0" y="240"/>
                  </a:lnTo>
                  <a:lnTo>
                    <a:pt x="7" y="253"/>
                  </a:lnTo>
                  <a:lnTo>
                    <a:pt x="16" y="264"/>
                  </a:lnTo>
                  <a:lnTo>
                    <a:pt x="16" y="280"/>
                  </a:lnTo>
                  <a:lnTo>
                    <a:pt x="28" y="277"/>
                  </a:lnTo>
                  <a:lnTo>
                    <a:pt x="45" y="266"/>
                  </a:lnTo>
                  <a:lnTo>
                    <a:pt x="55" y="277"/>
                  </a:lnTo>
                  <a:lnTo>
                    <a:pt x="68" y="293"/>
                  </a:lnTo>
                  <a:lnTo>
                    <a:pt x="78" y="308"/>
                  </a:lnTo>
                  <a:lnTo>
                    <a:pt x="92" y="336"/>
                  </a:lnTo>
                  <a:lnTo>
                    <a:pt x="117" y="331"/>
                  </a:lnTo>
                  <a:lnTo>
                    <a:pt x="159" y="322"/>
                  </a:lnTo>
                  <a:lnTo>
                    <a:pt x="222" y="314"/>
                  </a:lnTo>
                  <a:lnTo>
                    <a:pt x="238" y="332"/>
                  </a:lnTo>
                  <a:lnTo>
                    <a:pt x="241" y="370"/>
                  </a:lnTo>
                  <a:lnTo>
                    <a:pt x="211" y="376"/>
                  </a:lnTo>
                  <a:lnTo>
                    <a:pt x="183" y="385"/>
                  </a:lnTo>
                  <a:lnTo>
                    <a:pt x="187" y="410"/>
                  </a:lnTo>
                  <a:lnTo>
                    <a:pt x="146" y="410"/>
                  </a:lnTo>
                  <a:lnTo>
                    <a:pt x="183" y="461"/>
                  </a:lnTo>
                  <a:lnTo>
                    <a:pt x="201" y="465"/>
                  </a:lnTo>
                  <a:lnTo>
                    <a:pt x="219" y="469"/>
                  </a:lnTo>
                  <a:lnTo>
                    <a:pt x="226" y="491"/>
                  </a:lnTo>
                  <a:lnTo>
                    <a:pt x="236" y="482"/>
                  </a:lnTo>
                  <a:lnTo>
                    <a:pt x="270" y="476"/>
                  </a:lnTo>
                  <a:lnTo>
                    <a:pt x="289" y="485"/>
                  </a:lnTo>
                  <a:lnTo>
                    <a:pt x="302" y="496"/>
                  </a:lnTo>
                  <a:lnTo>
                    <a:pt x="310" y="485"/>
                  </a:lnTo>
                  <a:lnTo>
                    <a:pt x="331" y="488"/>
                  </a:lnTo>
                  <a:lnTo>
                    <a:pt x="294" y="372"/>
                  </a:lnTo>
                  <a:lnTo>
                    <a:pt x="309" y="366"/>
                  </a:lnTo>
                  <a:lnTo>
                    <a:pt x="360" y="341"/>
                  </a:lnTo>
                  <a:lnTo>
                    <a:pt x="367" y="339"/>
                  </a:lnTo>
                  <a:lnTo>
                    <a:pt x="360" y="331"/>
                  </a:lnTo>
                  <a:lnTo>
                    <a:pt x="371" y="334"/>
                  </a:lnTo>
                  <a:lnTo>
                    <a:pt x="371" y="322"/>
                  </a:lnTo>
                  <a:lnTo>
                    <a:pt x="378" y="314"/>
                  </a:lnTo>
                  <a:lnTo>
                    <a:pt x="382" y="318"/>
                  </a:lnTo>
                  <a:lnTo>
                    <a:pt x="392" y="318"/>
                  </a:lnTo>
                  <a:lnTo>
                    <a:pt x="403" y="325"/>
                  </a:lnTo>
                  <a:lnTo>
                    <a:pt x="418" y="310"/>
                  </a:lnTo>
                  <a:lnTo>
                    <a:pt x="428" y="314"/>
                  </a:lnTo>
                  <a:lnTo>
                    <a:pt x="416" y="334"/>
                  </a:lnTo>
                  <a:lnTo>
                    <a:pt x="425" y="362"/>
                  </a:lnTo>
                  <a:lnTo>
                    <a:pt x="449" y="377"/>
                  </a:lnTo>
                  <a:lnTo>
                    <a:pt x="449" y="385"/>
                  </a:lnTo>
                  <a:lnTo>
                    <a:pt x="442" y="397"/>
                  </a:lnTo>
                  <a:lnTo>
                    <a:pt x="444" y="403"/>
                  </a:lnTo>
                  <a:lnTo>
                    <a:pt x="476" y="414"/>
                  </a:lnTo>
                  <a:lnTo>
                    <a:pt x="486" y="433"/>
                  </a:lnTo>
                  <a:lnTo>
                    <a:pt x="515" y="423"/>
                  </a:lnTo>
                  <a:lnTo>
                    <a:pt x="549" y="414"/>
                  </a:lnTo>
                  <a:lnTo>
                    <a:pt x="575" y="468"/>
                  </a:lnTo>
                  <a:lnTo>
                    <a:pt x="585" y="492"/>
                  </a:lnTo>
                  <a:lnTo>
                    <a:pt x="576" y="496"/>
                  </a:lnTo>
                  <a:lnTo>
                    <a:pt x="572" y="506"/>
                  </a:lnTo>
                  <a:lnTo>
                    <a:pt x="596" y="515"/>
                  </a:lnTo>
                  <a:lnTo>
                    <a:pt x="606" y="525"/>
                  </a:lnTo>
                  <a:lnTo>
                    <a:pt x="640" y="515"/>
                  </a:lnTo>
                  <a:lnTo>
                    <a:pt x="653" y="525"/>
                  </a:lnTo>
                  <a:lnTo>
                    <a:pt x="675" y="512"/>
                  </a:lnTo>
                  <a:lnTo>
                    <a:pt x="694" y="510"/>
                  </a:lnTo>
                  <a:lnTo>
                    <a:pt x="716" y="513"/>
                  </a:lnTo>
                  <a:lnTo>
                    <a:pt x="760" y="513"/>
                  </a:lnTo>
                  <a:lnTo>
                    <a:pt x="749" y="503"/>
                  </a:lnTo>
                  <a:lnTo>
                    <a:pt x="749" y="488"/>
                  </a:lnTo>
                  <a:lnTo>
                    <a:pt x="757" y="478"/>
                  </a:lnTo>
                  <a:lnTo>
                    <a:pt x="757" y="469"/>
                  </a:lnTo>
                  <a:lnTo>
                    <a:pt x="742" y="462"/>
                  </a:lnTo>
                  <a:lnTo>
                    <a:pt x="772" y="459"/>
                  </a:lnTo>
                  <a:lnTo>
                    <a:pt x="797" y="462"/>
                  </a:lnTo>
                  <a:lnTo>
                    <a:pt x="801" y="469"/>
                  </a:lnTo>
                  <a:lnTo>
                    <a:pt x="822" y="468"/>
                  </a:lnTo>
                  <a:lnTo>
                    <a:pt x="808" y="444"/>
                  </a:lnTo>
                  <a:lnTo>
                    <a:pt x="824" y="441"/>
                  </a:lnTo>
                  <a:lnTo>
                    <a:pt x="896" y="451"/>
                  </a:lnTo>
                  <a:lnTo>
                    <a:pt x="954" y="455"/>
                  </a:lnTo>
                  <a:lnTo>
                    <a:pt x="998" y="475"/>
                  </a:lnTo>
                  <a:lnTo>
                    <a:pt x="1019" y="475"/>
                  </a:lnTo>
                  <a:lnTo>
                    <a:pt x="1026" y="496"/>
                  </a:lnTo>
                  <a:lnTo>
                    <a:pt x="1045" y="451"/>
                  </a:lnTo>
                  <a:lnTo>
                    <a:pt x="1019" y="400"/>
                  </a:lnTo>
                  <a:lnTo>
                    <a:pt x="1091" y="383"/>
                  </a:lnTo>
                  <a:lnTo>
                    <a:pt x="1101" y="355"/>
                  </a:lnTo>
                  <a:lnTo>
                    <a:pt x="1111" y="314"/>
                  </a:lnTo>
                  <a:lnTo>
                    <a:pt x="1186" y="318"/>
                  </a:lnTo>
                  <a:lnTo>
                    <a:pt x="1198" y="269"/>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42" name="Freeform 508">
              <a:extLst>
                <a:ext uri="{FF2B5EF4-FFF2-40B4-BE49-F238E27FC236}">
                  <a16:creationId xmlns:a16="http://schemas.microsoft.com/office/drawing/2014/main" id="{EA42FFD4-5936-473D-9B43-E1BEBCAEF910}"/>
                </a:ext>
              </a:extLst>
            </p:cNvPr>
            <p:cNvSpPr>
              <a:spLocks noChangeAspect="1"/>
            </p:cNvSpPr>
            <p:nvPr/>
          </p:nvSpPr>
          <p:spPr bwMode="auto">
            <a:xfrm>
              <a:off x="5074451" y="3304149"/>
              <a:ext cx="373324" cy="262091"/>
            </a:xfrm>
            <a:custGeom>
              <a:avLst/>
              <a:gdLst>
                <a:gd name="T0" fmla="*/ 20836 w 536"/>
                <a:gd name="T1" fmla="*/ 90002 h 326"/>
                <a:gd name="T2" fmla="*/ 41671 w 536"/>
                <a:gd name="T3" fmla="*/ 45001 h 326"/>
                <a:gd name="T4" fmla="*/ 41671 w 536"/>
                <a:gd name="T5" fmla="*/ 45001 h 326"/>
                <a:gd name="T6" fmla="*/ 41671 w 536"/>
                <a:gd name="T7" fmla="*/ 45001 h 326"/>
                <a:gd name="T8" fmla="*/ 62507 w 536"/>
                <a:gd name="T9" fmla="*/ 45001 h 326"/>
                <a:gd name="T10" fmla="*/ 62507 w 536"/>
                <a:gd name="T11" fmla="*/ 90002 h 326"/>
                <a:gd name="T12" fmla="*/ 62507 w 536"/>
                <a:gd name="T13" fmla="*/ 90002 h 326"/>
                <a:gd name="T14" fmla="*/ 83315 w 536"/>
                <a:gd name="T15" fmla="*/ 90002 h 326"/>
                <a:gd name="T16" fmla="*/ 83315 w 536"/>
                <a:gd name="T17" fmla="*/ 90002 h 326"/>
                <a:gd name="T18" fmla="*/ 104151 w 536"/>
                <a:gd name="T19" fmla="*/ 90002 h 326"/>
                <a:gd name="T20" fmla="*/ 124986 w 536"/>
                <a:gd name="T21" fmla="*/ 135057 h 326"/>
                <a:gd name="T22" fmla="*/ 145822 w 536"/>
                <a:gd name="T23" fmla="*/ 135057 h 326"/>
                <a:gd name="T24" fmla="*/ 187493 w 536"/>
                <a:gd name="T25" fmla="*/ 180059 h 326"/>
                <a:gd name="T26" fmla="*/ 187493 w 536"/>
                <a:gd name="T27" fmla="*/ 225059 h 326"/>
                <a:gd name="T28" fmla="*/ 187493 w 536"/>
                <a:gd name="T29" fmla="*/ 180059 h 326"/>
                <a:gd name="T30" fmla="*/ 187493 w 536"/>
                <a:gd name="T31" fmla="*/ 135057 h 326"/>
                <a:gd name="T32" fmla="*/ 187493 w 536"/>
                <a:gd name="T33" fmla="*/ 135057 h 326"/>
                <a:gd name="T34" fmla="*/ 208329 w 536"/>
                <a:gd name="T35" fmla="*/ 135057 h 326"/>
                <a:gd name="T36" fmla="*/ 229137 w 536"/>
                <a:gd name="T37" fmla="*/ 135057 h 326"/>
                <a:gd name="T38" fmla="*/ 270808 w 536"/>
                <a:gd name="T39" fmla="*/ 135057 h 326"/>
                <a:gd name="T40" fmla="*/ 270808 w 536"/>
                <a:gd name="T41" fmla="*/ 90002 h 326"/>
                <a:gd name="T42" fmla="*/ 229137 w 536"/>
                <a:gd name="T43" fmla="*/ 90002 h 326"/>
                <a:gd name="T44" fmla="*/ 208329 w 536"/>
                <a:gd name="T45" fmla="*/ 90002 h 326"/>
                <a:gd name="T46" fmla="*/ 187493 w 536"/>
                <a:gd name="T47" fmla="*/ 90002 h 326"/>
                <a:gd name="T48" fmla="*/ 166658 w 536"/>
                <a:gd name="T49" fmla="*/ 90002 h 326"/>
                <a:gd name="T50" fmla="*/ 166658 w 536"/>
                <a:gd name="T51" fmla="*/ 90002 h 326"/>
                <a:gd name="T52" fmla="*/ 145822 w 536"/>
                <a:gd name="T53" fmla="*/ 90002 h 326"/>
                <a:gd name="T54" fmla="*/ 145822 w 536"/>
                <a:gd name="T55" fmla="*/ 90002 h 326"/>
                <a:gd name="T56" fmla="*/ 145822 w 536"/>
                <a:gd name="T57" fmla="*/ 45001 h 326"/>
                <a:gd name="T58" fmla="*/ 104151 w 536"/>
                <a:gd name="T59" fmla="*/ 45001 h 326"/>
                <a:gd name="T60" fmla="*/ 83315 w 536"/>
                <a:gd name="T61" fmla="*/ 45001 h 326"/>
                <a:gd name="T62" fmla="*/ 41671 w 536"/>
                <a:gd name="T63" fmla="*/ 45001 h 326"/>
                <a:gd name="T64" fmla="*/ 41671 w 536"/>
                <a:gd name="T65" fmla="*/ 0 h 326"/>
                <a:gd name="T66" fmla="*/ 41671 w 536"/>
                <a:gd name="T67" fmla="*/ 0 h 326"/>
                <a:gd name="T68" fmla="*/ 20836 w 536"/>
                <a:gd name="T69" fmla="*/ 90002 h 3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6"/>
                <a:gd name="T106" fmla="*/ 0 h 326"/>
                <a:gd name="T107" fmla="*/ 536 w 536"/>
                <a:gd name="T108" fmla="*/ 326 h 3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6" h="326">
                  <a:moveTo>
                    <a:pt x="37" y="149"/>
                  </a:moveTo>
                  <a:lnTo>
                    <a:pt x="51" y="146"/>
                  </a:lnTo>
                  <a:lnTo>
                    <a:pt x="56" y="133"/>
                  </a:lnTo>
                  <a:lnTo>
                    <a:pt x="61" y="122"/>
                  </a:lnTo>
                  <a:lnTo>
                    <a:pt x="77" y="129"/>
                  </a:lnTo>
                  <a:lnTo>
                    <a:pt x="73" y="112"/>
                  </a:lnTo>
                  <a:lnTo>
                    <a:pt x="88" y="105"/>
                  </a:lnTo>
                  <a:lnTo>
                    <a:pt x="95" y="116"/>
                  </a:lnTo>
                  <a:lnTo>
                    <a:pt x="109" y="116"/>
                  </a:lnTo>
                  <a:lnTo>
                    <a:pt x="122" y="123"/>
                  </a:lnTo>
                  <a:lnTo>
                    <a:pt x="131" y="129"/>
                  </a:lnTo>
                  <a:lnTo>
                    <a:pt x="131" y="130"/>
                  </a:lnTo>
                  <a:lnTo>
                    <a:pt x="132" y="142"/>
                  </a:lnTo>
                  <a:lnTo>
                    <a:pt x="148" y="146"/>
                  </a:lnTo>
                  <a:lnTo>
                    <a:pt x="148" y="160"/>
                  </a:lnTo>
                  <a:lnTo>
                    <a:pt x="159" y="184"/>
                  </a:lnTo>
                  <a:lnTo>
                    <a:pt x="175" y="186"/>
                  </a:lnTo>
                  <a:lnTo>
                    <a:pt x="179" y="180"/>
                  </a:lnTo>
                  <a:lnTo>
                    <a:pt x="196" y="171"/>
                  </a:lnTo>
                  <a:lnTo>
                    <a:pt x="209" y="184"/>
                  </a:lnTo>
                  <a:lnTo>
                    <a:pt x="226" y="201"/>
                  </a:lnTo>
                  <a:lnTo>
                    <a:pt x="251" y="227"/>
                  </a:lnTo>
                  <a:lnTo>
                    <a:pt x="296" y="239"/>
                  </a:lnTo>
                  <a:lnTo>
                    <a:pt x="298" y="253"/>
                  </a:lnTo>
                  <a:lnTo>
                    <a:pt x="326" y="265"/>
                  </a:lnTo>
                  <a:lnTo>
                    <a:pt x="340" y="280"/>
                  </a:lnTo>
                  <a:lnTo>
                    <a:pt x="329" y="324"/>
                  </a:lnTo>
                  <a:lnTo>
                    <a:pt x="356" y="326"/>
                  </a:lnTo>
                  <a:lnTo>
                    <a:pt x="373" y="303"/>
                  </a:lnTo>
                  <a:lnTo>
                    <a:pt x="383" y="290"/>
                  </a:lnTo>
                  <a:lnTo>
                    <a:pt x="391" y="279"/>
                  </a:lnTo>
                  <a:lnTo>
                    <a:pt x="385" y="256"/>
                  </a:lnTo>
                  <a:lnTo>
                    <a:pt x="366" y="248"/>
                  </a:lnTo>
                  <a:lnTo>
                    <a:pt x="370" y="208"/>
                  </a:lnTo>
                  <a:lnTo>
                    <a:pt x="390" y="193"/>
                  </a:lnTo>
                  <a:lnTo>
                    <a:pt x="405" y="198"/>
                  </a:lnTo>
                  <a:lnTo>
                    <a:pt x="445" y="190"/>
                  </a:lnTo>
                  <a:lnTo>
                    <a:pt x="451" y="207"/>
                  </a:lnTo>
                  <a:lnTo>
                    <a:pt x="475" y="205"/>
                  </a:lnTo>
                  <a:lnTo>
                    <a:pt x="524" y="201"/>
                  </a:lnTo>
                  <a:lnTo>
                    <a:pt x="536" y="184"/>
                  </a:lnTo>
                  <a:lnTo>
                    <a:pt x="524" y="173"/>
                  </a:lnTo>
                  <a:lnTo>
                    <a:pt x="492" y="173"/>
                  </a:lnTo>
                  <a:lnTo>
                    <a:pt x="436" y="173"/>
                  </a:lnTo>
                  <a:lnTo>
                    <a:pt x="415" y="173"/>
                  </a:lnTo>
                  <a:lnTo>
                    <a:pt x="394" y="170"/>
                  </a:lnTo>
                  <a:lnTo>
                    <a:pt x="359" y="186"/>
                  </a:lnTo>
                  <a:lnTo>
                    <a:pt x="354" y="184"/>
                  </a:lnTo>
                  <a:lnTo>
                    <a:pt x="346" y="176"/>
                  </a:lnTo>
                  <a:lnTo>
                    <a:pt x="327" y="180"/>
                  </a:lnTo>
                  <a:lnTo>
                    <a:pt x="312" y="186"/>
                  </a:lnTo>
                  <a:lnTo>
                    <a:pt x="308" y="183"/>
                  </a:lnTo>
                  <a:lnTo>
                    <a:pt x="303" y="176"/>
                  </a:lnTo>
                  <a:lnTo>
                    <a:pt x="282" y="170"/>
                  </a:lnTo>
                  <a:lnTo>
                    <a:pt x="278" y="167"/>
                  </a:lnTo>
                  <a:lnTo>
                    <a:pt x="281" y="157"/>
                  </a:lnTo>
                  <a:lnTo>
                    <a:pt x="292" y="153"/>
                  </a:lnTo>
                  <a:lnTo>
                    <a:pt x="278" y="120"/>
                  </a:lnTo>
                  <a:lnTo>
                    <a:pt x="255" y="75"/>
                  </a:lnTo>
                  <a:lnTo>
                    <a:pt x="193" y="91"/>
                  </a:lnTo>
                  <a:lnTo>
                    <a:pt x="179" y="75"/>
                  </a:lnTo>
                  <a:lnTo>
                    <a:pt x="150" y="64"/>
                  </a:lnTo>
                  <a:lnTo>
                    <a:pt x="124" y="82"/>
                  </a:lnTo>
                  <a:lnTo>
                    <a:pt x="97" y="77"/>
                  </a:lnTo>
                  <a:lnTo>
                    <a:pt x="68" y="58"/>
                  </a:lnTo>
                  <a:lnTo>
                    <a:pt x="64" y="34"/>
                  </a:lnTo>
                  <a:lnTo>
                    <a:pt x="66" y="17"/>
                  </a:lnTo>
                  <a:lnTo>
                    <a:pt x="66" y="0"/>
                  </a:lnTo>
                  <a:lnTo>
                    <a:pt x="0" y="34"/>
                  </a:lnTo>
                  <a:lnTo>
                    <a:pt x="37" y="149"/>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43" name="Freeform 509">
              <a:extLst>
                <a:ext uri="{FF2B5EF4-FFF2-40B4-BE49-F238E27FC236}">
                  <a16:creationId xmlns:a16="http://schemas.microsoft.com/office/drawing/2014/main" id="{E9643FDF-A8BA-4FBA-8C0B-D9BE4058135C}"/>
                </a:ext>
              </a:extLst>
            </p:cNvPr>
            <p:cNvSpPr>
              <a:spLocks noChangeAspect="1"/>
            </p:cNvSpPr>
            <p:nvPr/>
          </p:nvSpPr>
          <p:spPr bwMode="auto">
            <a:xfrm>
              <a:off x="5025330" y="3389328"/>
              <a:ext cx="288180" cy="230967"/>
            </a:xfrm>
            <a:custGeom>
              <a:avLst/>
              <a:gdLst>
                <a:gd name="T0" fmla="*/ 0 w 410"/>
                <a:gd name="T1" fmla="*/ 45862 h 286"/>
                <a:gd name="T2" fmla="*/ 21778 w 410"/>
                <a:gd name="T3" fmla="*/ 45862 h 286"/>
                <a:gd name="T4" fmla="*/ 21778 w 410"/>
                <a:gd name="T5" fmla="*/ 45862 h 286"/>
                <a:gd name="T6" fmla="*/ 43585 w 410"/>
                <a:gd name="T7" fmla="*/ 45862 h 286"/>
                <a:gd name="T8" fmla="*/ 21778 w 410"/>
                <a:gd name="T9" fmla="*/ 45862 h 286"/>
                <a:gd name="T10" fmla="*/ 21778 w 410"/>
                <a:gd name="T11" fmla="*/ 45862 h 286"/>
                <a:gd name="T12" fmla="*/ 21778 w 410"/>
                <a:gd name="T13" fmla="*/ 45862 h 286"/>
                <a:gd name="T14" fmla="*/ 21778 w 410"/>
                <a:gd name="T15" fmla="*/ 45862 h 286"/>
                <a:gd name="T16" fmla="*/ 21778 w 410"/>
                <a:gd name="T17" fmla="*/ 91779 h 286"/>
                <a:gd name="T18" fmla="*/ 21778 w 410"/>
                <a:gd name="T19" fmla="*/ 91779 h 286"/>
                <a:gd name="T20" fmla="*/ 21778 w 410"/>
                <a:gd name="T21" fmla="*/ 91779 h 286"/>
                <a:gd name="T22" fmla="*/ 21778 w 410"/>
                <a:gd name="T23" fmla="*/ 137642 h 286"/>
                <a:gd name="T24" fmla="*/ 43585 w 410"/>
                <a:gd name="T25" fmla="*/ 137642 h 286"/>
                <a:gd name="T26" fmla="*/ 65363 w 410"/>
                <a:gd name="T27" fmla="*/ 91779 h 286"/>
                <a:gd name="T28" fmla="*/ 108947 w 410"/>
                <a:gd name="T29" fmla="*/ 137642 h 286"/>
                <a:gd name="T30" fmla="*/ 130754 w 410"/>
                <a:gd name="T31" fmla="*/ 137642 h 286"/>
                <a:gd name="T32" fmla="*/ 152532 w 410"/>
                <a:gd name="T33" fmla="*/ 137642 h 286"/>
                <a:gd name="T34" fmla="*/ 152532 w 410"/>
                <a:gd name="T35" fmla="*/ 183504 h 286"/>
                <a:gd name="T36" fmla="*/ 174311 w 410"/>
                <a:gd name="T37" fmla="*/ 183504 h 286"/>
                <a:gd name="T38" fmla="*/ 196117 w 410"/>
                <a:gd name="T39" fmla="*/ 137642 h 286"/>
                <a:gd name="T40" fmla="*/ 217895 w 410"/>
                <a:gd name="T41" fmla="*/ 137642 h 286"/>
                <a:gd name="T42" fmla="*/ 217895 w 410"/>
                <a:gd name="T43" fmla="*/ 91779 h 286"/>
                <a:gd name="T44" fmla="*/ 239702 w 410"/>
                <a:gd name="T45" fmla="*/ 91779 h 286"/>
                <a:gd name="T46" fmla="*/ 217895 w 410"/>
                <a:gd name="T47" fmla="*/ 91779 h 286"/>
                <a:gd name="T48" fmla="*/ 196117 w 410"/>
                <a:gd name="T49" fmla="*/ 91779 h 286"/>
                <a:gd name="T50" fmla="*/ 196117 w 410"/>
                <a:gd name="T51" fmla="*/ 91779 h 286"/>
                <a:gd name="T52" fmla="*/ 174311 w 410"/>
                <a:gd name="T53" fmla="*/ 45862 h 286"/>
                <a:gd name="T54" fmla="*/ 174311 w 410"/>
                <a:gd name="T55" fmla="*/ 45862 h 286"/>
                <a:gd name="T56" fmla="*/ 174311 w 410"/>
                <a:gd name="T57" fmla="*/ 45862 h 286"/>
                <a:gd name="T58" fmla="*/ 152532 w 410"/>
                <a:gd name="T59" fmla="*/ 45862 h 286"/>
                <a:gd name="T60" fmla="*/ 152532 w 410"/>
                <a:gd name="T61" fmla="*/ 45862 h 286"/>
                <a:gd name="T62" fmla="*/ 130754 w 410"/>
                <a:gd name="T63" fmla="*/ 45862 h 286"/>
                <a:gd name="T64" fmla="*/ 130754 w 410"/>
                <a:gd name="T65" fmla="*/ 45862 h 286"/>
                <a:gd name="T66" fmla="*/ 108947 w 410"/>
                <a:gd name="T67" fmla="*/ 45862 h 286"/>
                <a:gd name="T68" fmla="*/ 108947 w 410"/>
                <a:gd name="T69" fmla="*/ 45862 h 286"/>
                <a:gd name="T70" fmla="*/ 108947 w 410"/>
                <a:gd name="T71" fmla="*/ 45862 h 286"/>
                <a:gd name="T72" fmla="*/ 108947 w 410"/>
                <a:gd name="T73" fmla="*/ 45862 h 286"/>
                <a:gd name="T74" fmla="*/ 108947 w 410"/>
                <a:gd name="T75" fmla="*/ 45862 h 286"/>
                <a:gd name="T76" fmla="*/ 87170 w 410"/>
                <a:gd name="T77" fmla="*/ 45862 h 286"/>
                <a:gd name="T78" fmla="*/ 87170 w 410"/>
                <a:gd name="T79" fmla="*/ 0 h 286"/>
                <a:gd name="T80" fmla="*/ 87170 w 410"/>
                <a:gd name="T81" fmla="*/ 45862 h 286"/>
                <a:gd name="T82" fmla="*/ 87170 w 410"/>
                <a:gd name="T83" fmla="*/ 45862 h 286"/>
                <a:gd name="T84" fmla="*/ 87170 w 410"/>
                <a:gd name="T85" fmla="*/ 45862 h 286"/>
                <a:gd name="T86" fmla="*/ 65363 w 410"/>
                <a:gd name="T87" fmla="*/ 45862 h 286"/>
                <a:gd name="T88" fmla="*/ 65363 w 410"/>
                <a:gd name="T89" fmla="*/ 45862 h 286"/>
                <a:gd name="T90" fmla="*/ 65363 w 410"/>
                <a:gd name="T91" fmla="*/ 45862 h 286"/>
                <a:gd name="T92" fmla="*/ 43585 w 410"/>
                <a:gd name="T93" fmla="*/ 45862 h 286"/>
                <a:gd name="T94" fmla="*/ 43585 w 410"/>
                <a:gd name="T95" fmla="*/ 45862 h 286"/>
                <a:gd name="T96" fmla="*/ 43585 w 410"/>
                <a:gd name="T97" fmla="*/ 45862 h 286"/>
                <a:gd name="T98" fmla="*/ 21778 w 410"/>
                <a:gd name="T99" fmla="*/ 45862 h 286"/>
                <a:gd name="T100" fmla="*/ 0 w 410"/>
                <a:gd name="T101" fmla="*/ 45862 h 2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0"/>
                <a:gd name="T154" fmla="*/ 0 h 286"/>
                <a:gd name="T155" fmla="*/ 410 w 410"/>
                <a:gd name="T156" fmla="*/ 286 h 2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0" h="286">
                  <a:moveTo>
                    <a:pt x="0" y="41"/>
                  </a:moveTo>
                  <a:lnTo>
                    <a:pt x="2" y="79"/>
                  </a:lnTo>
                  <a:lnTo>
                    <a:pt x="25" y="55"/>
                  </a:lnTo>
                  <a:lnTo>
                    <a:pt x="56" y="85"/>
                  </a:lnTo>
                  <a:lnTo>
                    <a:pt x="42" y="103"/>
                  </a:lnTo>
                  <a:lnTo>
                    <a:pt x="5" y="86"/>
                  </a:lnTo>
                  <a:lnTo>
                    <a:pt x="1" y="112"/>
                  </a:lnTo>
                  <a:lnTo>
                    <a:pt x="5" y="126"/>
                  </a:lnTo>
                  <a:lnTo>
                    <a:pt x="25" y="130"/>
                  </a:lnTo>
                  <a:lnTo>
                    <a:pt x="17" y="146"/>
                  </a:lnTo>
                  <a:lnTo>
                    <a:pt x="35" y="157"/>
                  </a:lnTo>
                  <a:lnTo>
                    <a:pt x="35" y="208"/>
                  </a:lnTo>
                  <a:lnTo>
                    <a:pt x="90" y="194"/>
                  </a:lnTo>
                  <a:lnTo>
                    <a:pt x="121" y="177"/>
                  </a:lnTo>
                  <a:lnTo>
                    <a:pt x="194" y="212"/>
                  </a:lnTo>
                  <a:lnTo>
                    <a:pt x="239" y="232"/>
                  </a:lnTo>
                  <a:lnTo>
                    <a:pt x="247" y="242"/>
                  </a:lnTo>
                  <a:lnTo>
                    <a:pt x="253" y="267"/>
                  </a:lnTo>
                  <a:lnTo>
                    <a:pt x="296" y="286"/>
                  </a:lnTo>
                  <a:lnTo>
                    <a:pt x="358" y="216"/>
                  </a:lnTo>
                  <a:lnTo>
                    <a:pt x="399" y="216"/>
                  </a:lnTo>
                  <a:lnTo>
                    <a:pt x="406" y="189"/>
                  </a:lnTo>
                  <a:lnTo>
                    <a:pt x="410" y="175"/>
                  </a:lnTo>
                  <a:lnTo>
                    <a:pt x="396" y="158"/>
                  </a:lnTo>
                  <a:lnTo>
                    <a:pt x="368" y="148"/>
                  </a:lnTo>
                  <a:lnTo>
                    <a:pt x="365" y="134"/>
                  </a:lnTo>
                  <a:lnTo>
                    <a:pt x="321" y="122"/>
                  </a:lnTo>
                  <a:lnTo>
                    <a:pt x="296" y="96"/>
                  </a:lnTo>
                  <a:lnTo>
                    <a:pt x="287" y="81"/>
                  </a:lnTo>
                  <a:lnTo>
                    <a:pt x="266" y="66"/>
                  </a:lnTo>
                  <a:lnTo>
                    <a:pt x="252" y="73"/>
                  </a:lnTo>
                  <a:lnTo>
                    <a:pt x="245" y="81"/>
                  </a:lnTo>
                  <a:lnTo>
                    <a:pt x="229" y="79"/>
                  </a:lnTo>
                  <a:lnTo>
                    <a:pt x="218" y="55"/>
                  </a:lnTo>
                  <a:lnTo>
                    <a:pt x="216" y="41"/>
                  </a:lnTo>
                  <a:lnTo>
                    <a:pt x="202" y="37"/>
                  </a:lnTo>
                  <a:lnTo>
                    <a:pt x="198" y="24"/>
                  </a:lnTo>
                  <a:lnTo>
                    <a:pt x="179" y="11"/>
                  </a:lnTo>
                  <a:lnTo>
                    <a:pt x="165" y="11"/>
                  </a:lnTo>
                  <a:lnTo>
                    <a:pt x="158" y="0"/>
                  </a:lnTo>
                  <a:lnTo>
                    <a:pt x="143" y="7"/>
                  </a:lnTo>
                  <a:lnTo>
                    <a:pt x="148" y="24"/>
                  </a:lnTo>
                  <a:lnTo>
                    <a:pt x="141" y="20"/>
                  </a:lnTo>
                  <a:lnTo>
                    <a:pt x="131" y="17"/>
                  </a:lnTo>
                  <a:lnTo>
                    <a:pt x="121" y="41"/>
                  </a:lnTo>
                  <a:lnTo>
                    <a:pt x="106" y="44"/>
                  </a:lnTo>
                  <a:lnTo>
                    <a:pt x="90" y="40"/>
                  </a:lnTo>
                  <a:lnTo>
                    <a:pt x="78" y="52"/>
                  </a:lnTo>
                  <a:lnTo>
                    <a:pt x="65" y="41"/>
                  </a:lnTo>
                  <a:lnTo>
                    <a:pt x="45" y="31"/>
                  </a:lnTo>
                  <a:lnTo>
                    <a:pt x="0" y="41"/>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44" name="Freeform 510">
              <a:extLst>
                <a:ext uri="{FF2B5EF4-FFF2-40B4-BE49-F238E27FC236}">
                  <a16:creationId xmlns:a16="http://schemas.microsoft.com/office/drawing/2014/main" id="{6816D2B1-C057-4DCD-B5E7-C46E62E302B1}"/>
                </a:ext>
              </a:extLst>
            </p:cNvPr>
            <p:cNvSpPr>
              <a:spLocks noChangeAspect="1"/>
            </p:cNvSpPr>
            <p:nvPr/>
          </p:nvSpPr>
          <p:spPr bwMode="auto">
            <a:xfrm>
              <a:off x="5346258" y="3386052"/>
              <a:ext cx="240696" cy="117941"/>
            </a:xfrm>
            <a:custGeom>
              <a:avLst/>
              <a:gdLst>
                <a:gd name="T0" fmla="*/ 43604 w 342"/>
                <a:gd name="T1" fmla="*/ 44586 h 146"/>
                <a:gd name="T2" fmla="*/ 43604 w 342"/>
                <a:gd name="T3" fmla="*/ 44586 h 146"/>
                <a:gd name="T4" fmla="*/ 21788 w 342"/>
                <a:gd name="T5" fmla="*/ 44586 h 146"/>
                <a:gd name="T6" fmla="*/ 0 w 342"/>
                <a:gd name="T7" fmla="*/ 44586 h 146"/>
                <a:gd name="T8" fmla="*/ 21788 w 342"/>
                <a:gd name="T9" fmla="*/ 89171 h 146"/>
                <a:gd name="T10" fmla="*/ 21788 w 342"/>
                <a:gd name="T11" fmla="*/ 89171 h 146"/>
                <a:gd name="T12" fmla="*/ 43604 w 342"/>
                <a:gd name="T13" fmla="*/ 89171 h 146"/>
                <a:gd name="T14" fmla="*/ 87179 w 342"/>
                <a:gd name="T15" fmla="*/ 89171 h 146"/>
                <a:gd name="T16" fmla="*/ 87179 w 342"/>
                <a:gd name="T17" fmla="*/ 89171 h 146"/>
                <a:gd name="T18" fmla="*/ 87179 w 342"/>
                <a:gd name="T19" fmla="*/ 44586 h 146"/>
                <a:gd name="T20" fmla="*/ 108995 w 342"/>
                <a:gd name="T21" fmla="*/ 44586 h 146"/>
                <a:gd name="T22" fmla="*/ 108995 w 342"/>
                <a:gd name="T23" fmla="*/ 44586 h 146"/>
                <a:gd name="T24" fmla="*/ 130783 w 342"/>
                <a:gd name="T25" fmla="*/ 44586 h 146"/>
                <a:gd name="T26" fmla="*/ 152599 w 342"/>
                <a:gd name="T27" fmla="*/ 44586 h 146"/>
                <a:gd name="T28" fmla="*/ 174386 w 342"/>
                <a:gd name="T29" fmla="*/ 44586 h 146"/>
                <a:gd name="T30" fmla="*/ 196174 w 342"/>
                <a:gd name="T31" fmla="*/ 0 h 146"/>
                <a:gd name="T32" fmla="*/ 196174 w 342"/>
                <a:gd name="T33" fmla="*/ 0 h 146"/>
                <a:gd name="T34" fmla="*/ 174386 w 342"/>
                <a:gd name="T35" fmla="*/ 0 h 146"/>
                <a:gd name="T36" fmla="*/ 174386 w 342"/>
                <a:gd name="T37" fmla="*/ 0 h 146"/>
                <a:gd name="T38" fmla="*/ 152599 w 342"/>
                <a:gd name="T39" fmla="*/ 0 h 146"/>
                <a:gd name="T40" fmla="*/ 108995 w 342"/>
                <a:gd name="T41" fmla="*/ 0 h 146"/>
                <a:gd name="T42" fmla="*/ 87179 w 342"/>
                <a:gd name="T43" fmla="*/ 0 h 146"/>
                <a:gd name="T44" fmla="*/ 65391 w 342"/>
                <a:gd name="T45" fmla="*/ 0 h 146"/>
                <a:gd name="T46" fmla="*/ 65391 w 342"/>
                <a:gd name="T47" fmla="*/ 0 h 146"/>
                <a:gd name="T48" fmla="*/ 87179 w 342"/>
                <a:gd name="T49" fmla="*/ 0 h 146"/>
                <a:gd name="T50" fmla="*/ 65391 w 342"/>
                <a:gd name="T51" fmla="*/ 0 h 146"/>
                <a:gd name="T52" fmla="*/ 65391 w 342"/>
                <a:gd name="T53" fmla="*/ 0 h 146"/>
                <a:gd name="T54" fmla="*/ 43604 w 342"/>
                <a:gd name="T55" fmla="*/ 0 h 146"/>
                <a:gd name="T56" fmla="*/ 43604 w 342"/>
                <a:gd name="T57" fmla="*/ 0 h 146"/>
                <a:gd name="T58" fmla="*/ 43604 w 342"/>
                <a:gd name="T59" fmla="*/ 0 h 146"/>
                <a:gd name="T60" fmla="*/ 43604 w 342"/>
                <a:gd name="T61" fmla="*/ 0 h 146"/>
                <a:gd name="T62" fmla="*/ 43604 w 342"/>
                <a:gd name="T63" fmla="*/ 0 h 146"/>
                <a:gd name="T64" fmla="*/ 43604 w 342"/>
                <a:gd name="T65" fmla="*/ 0 h 146"/>
                <a:gd name="T66" fmla="*/ 43604 w 342"/>
                <a:gd name="T67" fmla="*/ 44586 h 146"/>
                <a:gd name="T68" fmla="*/ 65391 w 342"/>
                <a:gd name="T69" fmla="*/ 44586 h 146"/>
                <a:gd name="T70" fmla="*/ 65391 w 342"/>
                <a:gd name="T71" fmla="*/ 44586 h 146"/>
                <a:gd name="T72" fmla="*/ 87179 w 342"/>
                <a:gd name="T73" fmla="*/ 44586 h 146"/>
                <a:gd name="T74" fmla="*/ 65391 w 342"/>
                <a:gd name="T75" fmla="*/ 44586 h 146"/>
                <a:gd name="T76" fmla="*/ 65391 w 342"/>
                <a:gd name="T77" fmla="*/ 44586 h 146"/>
                <a:gd name="T78" fmla="*/ 65391 w 342"/>
                <a:gd name="T79" fmla="*/ 44586 h 146"/>
                <a:gd name="T80" fmla="*/ 43604 w 342"/>
                <a:gd name="T81" fmla="*/ 44586 h 146"/>
                <a:gd name="T82" fmla="*/ 43604 w 342"/>
                <a:gd name="T83" fmla="*/ 44586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2"/>
                <a:gd name="T127" fmla="*/ 0 h 146"/>
                <a:gd name="T128" fmla="*/ 342 w 342"/>
                <a:gd name="T129" fmla="*/ 146 h 1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2" h="146">
                  <a:moveTo>
                    <a:pt x="88" y="103"/>
                  </a:moveTo>
                  <a:lnTo>
                    <a:pt x="61" y="103"/>
                  </a:lnTo>
                  <a:lnTo>
                    <a:pt x="12" y="110"/>
                  </a:lnTo>
                  <a:lnTo>
                    <a:pt x="0" y="125"/>
                  </a:lnTo>
                  <a:lnTo>
                    <a:pt x="12" y="133"/>
                  </a:lnTo>
                  <a:lnTo>
                    <a:pt x="22" y="137"/>
                  </a:lnTo>
                  <a:lnTo>
                    <a:pt x="92" y="137"/>
                  </a:lnTo>
                  <a:lnTo>
                    <a:pt x="137" y="137"/>
                  </a:lnTo>
                  <a:lnTo>
                    <a:pt x="157" y="146"/>
                  </a:lnTo>
                  <a:lnTo>
                    <a:pt x="165" y="127"/>
                  </a:lnTo>
                  <a:lnTo>
                    <a:pt x="184" y="125"/>
                  </a:lnTo>
                  <a:lnTo>
                    <a:pt x="212" y="119"/>
                  </a:lnTo>
                  <a:lnTo>
                    <a:pt x="238" y="115"/>
                  </a:lnTo>
                  <a:lnTo>
                    <a:pt x="281" y="91"/>
                  </a:lnTo>
                  <a:lnTo>
                    <a:pt x="325" y="68"/>
                  </a:lnTo>
                  <a:lnTo>
                    <a:pt x="342" y="55"/>
                  </a:lnTo>
                  <a:lnTo>
                    <a:pt x="335" y="34"/>
                  </a:lnTo>
                  <a:lnTo>
                    <a:pt x="314" y="34"/>
                  </a:lnTo>
                  <a:lnTo>
                    <a:pt x="293" y="23"/>
                  </a:lnTo>
                  <a:lnTo>
                    <a:pt x="269" y="14"/>
                  </a:lnTo>
                  <a:lnTo>
                    <a:pt x="212" y="10"/>
                  </a:lnTo>
                  <a:lnTo>
                    <a:pt x="140" y="0"/>
                  </a:lnTo>
                  <a:lnTo>
                    <a:pt x="126" y="3"/>
                  </a:lnTo>
                  <a:lnTo>
                    <a:pt x="130" y="14"/>
                  </a:lnTo>
                  <a:lnTo>
                    <a:pt x="138" y="27"/>
                  </a:lnTo>
                  <a:lnTo>
                    <a:pt x="117" y="28"/>
                  </a:lnTo>
                  <a:lnTo>
                    <a:pt x="113" y="21"/>
                  </a:lnTo>
                  <a:lnTo>
                    <a:pt x="89" y="18"/>
                  </a:lnTo>
                  <a:lnTo>
                    <a:pt x="58" y="21"/>
                  </a:lnTo>
                  <a:lnTo>
                    <a:pt x="73" y="28"/>
                  </a:lnTo>
                  <a:lnTo>
                    <a:pt x="75" y="37"/>
                  </a:lnTo>
                  <a:lnTo>
                    <a:pt x="65" y="47"/>
                  </a:lnTo>
                  <a:lnTo>
                    <a:pt x="65" y="62"/>
                  </a:lnTo>
                  <a:lnTo>
                    <a:pt x="76" y="72"/>
                  </a:lnTo>
                  <a:lnTo>
                    <a:pt x="117" y="72"/>
                  </a:lnTo>
                  <a:lnTo>
                    <a:pt x="133" y="71"/>
                  </a:lnTo>
                  <a:lnTo>
                    <a:pt x="146" y="84"/>
                  </a:lnTo>
                  <a:lnTo>
                    <a:pt x="131" y="101"/>
                  </a:lnTo>
                  <a:lnTo>
                    <a:pt x="116" y="101"/>
                  </a:lnTo>
                  <a:lnTo>
                    <a:pt x="102" y="99"/>
                  </a:lnTo>
                  <a:lnTo>
                    <a:pt x="95" y="101"/>
                  </a:lnTo>
                  <a:lnTo>
                    <a:pt x="88" y="103"/>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45" name="Freeform 511">
              <a:extLst>
                <a:ext uri="{FF2B5EF4-FFF2-40B4-BE49-F238E27FC236}">
                  <a16:creationId xmlns:a16="http://schemas.microsoft.com/office/drawing/2014/main" id="{F768A939-4096-44F4-A694-91FE2C8308A8}"/>
                </a:ext>
              </a:extLst>
            </p:cNvPr>
            <p:cNvSpPr>
              <a:spLocks noChangeAspect="1"/>
            </p:cNvSpPr>
            <p:nvPr/>
          </p:nvSpPr>
          <p:spPr bwMode="auto">
            <a:xfrm>
              <a:off x="5324972" y="3456488"/>
              <a:ext cx="152276" cy="121217"/>
            </a:xfrm>
            <a:custGeom>
              <a:avLst/>
              <a:gdLst>
                <a:gd name="T0" fmla="*/ 0 w 216"/>
                <a:gd name="T1" fmla="*/ 142704 h 151"/>
                <a:gd name="T2" fmla="*/ 22589 w 216"/>
                <a:gd name="T3" fmla="*/ 142704 h 151"/>
                <a:gd name="T4" fmla="*/ 22589 w 216"/>
                <a:gd name="T5" fmla="*/ 142704 h 151"/>
                <a:gd name="T6" fmla="*/ 45179 w 216"/>
                <a:gd name="T7" fmla="*/ 142704 h 151"/>
                <a:gd name="T8" fmla="*/ 67739 w 216"/>
                <a:gd name="T9" fmla="*/ 95174 h 151"/>
                <a:gd name="T10" fmla="*/ 67739 w 216"/>
                <a:gd name="T11" fmla="*/ 95174 h 151"/>
                <a:gd name="T12" fmla="*/ 67739 w 216"/>
                <a:gd name="T13" fmla="*/ 142704 h 151"/>
                <a:gd name="T14" fmla="*/ 90328 w 216"/>
                <a:gd name="T15" fmla="*/ 142704 h 151"/>
                <a:gd name="T16" fmla="*/ 112917 w 216"/>
                <a:gd name="T17" fmla="*/ 95174 h 151"/>
                <a:gd name="T18" fmla="*/ 112917 w 216"/>
                <a:gd name="T19" fmla="*/ 142704 h 151"/>
                <a:gd name="T20" fmla="*/ 112917 w 216"/>
                <a:gd name="T21" fmla="*/ 95174 h 151"/>
                <a:gd name="T22" fmla="*/ 112917 w 216"/>
                <a:gd name="T23" fmla="*/ 95174 h 151"/>
                <a:gd name="T24" fmla="*/ 112917 w 216"/>
                <a:gd name="T25" fmla="*/ 95174 h 151"/>
                <a:gd name="T26" fmla="*/ 112917 w 216"/>
                <a:gd name="T27" fmla="*/ 47587 h 151"/>
                <a:gd name="T28" fmla="*/ 90328 w 216"/>
                <a:gd name="T29" fmla="*/ 47587 h 151"/>
                <a:gd name="T30" fmla="*/ 90328 w 216"/>
                <a:gd name="T31" fmla="*/ 47587 h 151"/>
                <a:gd name="T32" fmla="*/ 67739 w 216"/>
                <a:gd name="T33" fmla="*/ 47587 h 151"/>
                <a:gd name="T34" fmla="*/ 45179 w 216"/>
                <a:gd name="T35" fmla="*/ 47587 h 151"/>
                <a:gd name="T36" fmla="*/ 45179 w 216"/>
                <a:gd name="T37" fmla="*/ 47587 h 151"/>
                <a:gd name="T38" fmla="*/ 22589 w 216"/>
                <a:gd name="T39" fmla="*/ 47587 h 151"/>
                <a:gd name="T40" fmla="*/ 22589 w 216"/>
                <a:gd name="T41" fmla="*/ 47587 h 151"/>
                <a:gd name="T42" fmla="*/ 22589 w 216"/>
                <a:gd name="T43" fmla="*/ 47587 h 151"/>
                <a:gd name="T44" fmla="*/ 22589 w 216"/>
                <a:gd name="T45" fmla="*/ 47587 h 151"/>
                <a:gd name="T46" fmla="*/ 45179 w 216"/>
                <a:gd name="T47" fmla="*/ 47587 h 151"/>
                <a:gd name="T48" fmla="*/ 45179 w 216"/>
                <a:gd name="T49" fmla="*/ 0 h 151"/>
                <a:gd name="T50" fmla="*/ 45179 w 216"/>
                <a:gd name="T51" fmla="*/ 47587 h 151"/>
                <a:gd name="T52" fmla="*/ 22589 w 216"/>
                <a:gd name="T53" fmla="*/ 47587 h 151"/>
                <a:gd name="T54" fmla="*/ 22589 w 216"/>
                <a:gd name="T55" fmla="*/ 47587 h 151"/>
                <a:gd name="T56" fmla="*/ 22589 w 216"/>
                <a:gd name="T57" fmla="*/ 47587 h 151"/>
                <a:gd name="T58" fmla="*/ 22589 w 216"/>
                <a:gd name="T59" fmla="*/ 47587 h 151"/>
                <a:gd name="T60" fmla="*/ 22589 w 216"/>
                <a:gd name="T61" fmla="*/ 47587 h 151"/>
                <a:gd name="T62" fmla="*/ 22589 w 216"/>
                <a:gd name="T63" fmla="*/ 47587 h 151"/>
                <a:gd name="T64" fmla="*/ 22589 w 216"/>
                <a:gd name="T65" fmla="*/ 95174 h 151"/>
                <a:gd name="T66" fmla="*/ 22589 w 216"/>
                <a:gd name="T67" fmla="*/ 95174 h 151"/>
                <a:gd name="T68" fmla="*/ 22589 w 216"/>
                <a:gd name="T69" fmla="*/ 95174 h 151"/>
                <a:gd name="T70" fmla="*/ 22589 w 216"/>
                <a:gd name="T71" fmla="*/ 95174 h 151"/>
                <a:gd name="T72" fmla="*/ 0 w 216"/>
                <a:gd name="T73" fmla="*/ 142704 h 1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151"/>
                <a:gd name="T113" fmla="*/ 216 w 216"/>
                <a:gd name="T114" fmla="*/ 151 h 1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151">
                  <a:moveTo>
                    <a:pt x="0" y="129"/>
                  </a:moveTo>
                  <a:lnTo>
                    <a:pt x="2" y="133"/>
                  </a:lnTo>
                  <a:lnTo>
                    <a:pt x="18" y="136"/>
                  </a:lnTo>
                  <a:lnTo>
                    <a:pt x="56" y="137"/>
                  </a:lnTo>
                  <a:lnTo>
                    <a:pt x="103" y="90"/>
                  </a:lnTo>
                  <a:lnTo>
                    <a:pt x="113" y="120"/>
                  </a:lnTo>
                  <a:lnTo>
                    <a:pt x="126" y="151"/>
                  </a:lnTo>
                  <a:lnTo>
                    <a:pt x="154" y="138"/>
                  </a:lnTo>
                  <a:lnTo>
                    <a:pt x="185" y="127"/>
                  </a:lnTo>
                  <a:lnTo>
                    <a:pt x="215" y="136"/>
                  </a:lnTo>
                  <a:lnTo>
                    <a:pt x="216" y="90"/>
                  </a:lnTo>
                  <a:lnTo>
                    <a:pt x="195" y="83"/>
                  </a:lnTo>
                  <a:lnTo>
                    <a:pt x="184" y="85"/>
                  </a:lnTo>
                  <a:lnTo>
                    <a:pt x="191" y="56"/>
                  </a:lnTo>
                  <a:lnTo>
                    <a:pt x="167" y="49"/>
                  </a:lnTo>
                  <a:lnTo>
                    <a:pt x="145" y="49"/>
                  </a:lnTo>
                  <a:lnTo>
                    <a:pt x="114" y="49"/>
                  </a:lnTo>
                  <a:lnTo>
                    <a:pt x="90" y="49"/>
                  </a:lnTo>
                  <a:lnTo>
                    <a:pt x="62" y="49"/>
                  </a:lnTo>
                  <a:lnTo>
                    <a:pt x="36" y="44"/>
                  </a:lnTo>
                  <a:lnTo>
                    <a:pt x="32" y="39"/>
                  </a:lnTo>
                  <a:lnTo>
                    <a:pt x="36" y="28"/>
                  </a:lnTo>
                  <a:lnTo>
                    <a:pt x="48" y="22"/>
                  </a:lnTo>
                  <a:lnTo>
                    <a:pt x="89" y="14"/>
                  </a:lnTo>
                  <a:lnTo>
                    <a:pt x="86" y="0"/>
                  </a:lnTo>
                  <a:lnTo>
                    <a:pt x="55" y="5"/>
                  </a:lnTo>
                  <a:lnTo>
                    <a:pt x="28" y="4"/>
                  </a:lnTo>
                  <a:lnTo>
                    <a:pt x="11" y="18"/>
                  </a:lnTo>
                  <a:lnTo>
                    <a:pt x="5" y="49"/>
                  </a:lnTo>
                  <a:lnTo>
                    <a:pt x="7" y="55"/>
                  </a:lnTo>
                  <a:lnTo>
                    <a:pt x="4" y="58"/>
                  </a:lnTo>
                  <a:lnTo>
                    <a:pt x="22" y="63"/>
                  </a:lnTo>
                  <a:lnTo>
                    <a:pt x="34" y="80"/>
                  </a:lnTo>
                  <a:lnTo>
                    <a:pt x="26" y="100"/>
                  </a:lnTo>
                  <a:lnTo>
                    <a:pt x="22" y="103"/>
                  </a:lnTo>
                  <a:lnTo>
                    <a:pt x="15" y="112"/>
                  </a:lnTo>
                  <a:lnTo>
                    <a:pt x="0" y="129"/>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46" name="Freeform 512">
              <a:extLst>
                <a:ext uri="{FF2B5EF4-FFF2-40B4-BE49-F238E27FC236}">
                  <a16:creationId xmlns:a16="http://schemas.microsoft.com/office/drawing/2014/main" id="{E129F04A-2438-4028-AAB3-612FF2FD0AF9}"/>
                </a:ext>
              </a:extLst>
            </p:cNvPr>
            <p:cNvSpPr>
              <a:spLocks noChangeAspect="1"/>
            </p:cNvSpPr>
            <p:nvPr/>
          </p:nvSpPr>
          <p:spPr bwMode="auto">
            <a:xfrm>
              <a:off x="5455963" y="3087924"/>
              <a:ext cx="1252600" cy="909126"/>
            </a:xfrm>
            <a:custGeom>
              <a:avLst/>
              <a:gdLst>
                <a:gd name="T0" fmla="*/ 21188 w 1796"/>
                <a:gd name="T1" fmla="*/ 321942 h 1129"/>
                <a:gd name="T2" fmla="*/ 105994 w 1796"/>
                <a:gd name="T3" fmla="*/ 275926 h 1129"/>
                <a:gd name="T4" fmla="*/ 105994 w 1796"/>
                <a:gd name="T5" fmla="*/ 229966 h 1129"/>
                <a:gd name="T6" fmla="*/ 148397 w 1796"/>
                <a:gd name="T7" fmla="*/ 137991 h 1129"/>
                <a:gd name="T8" fmla="*/ 190801 w 1796"/>
                <a:gd name="T9" fmla="*/ 137991 h 1129"/>
                <a:gd name="T10" fmla="*/ 233204 w 1796"/>
                <a:gd name="T11" fmla="*/ 137991 h 1129"/>
                <a:gd name="T12" fmla="*/ 254392 w 1796"/>
                <a:gd name="T13" fmla="*/ 183951 h 1129"/>
                <a:gd name="T14" fmla="*/ 360415 w 1796"/>
                <a:gd name="T15" fmla="*/ 275926 h 1129"/>
                <a:gd name="T16" fmla="*/ 487596 w 1796"/>
                <a:gd name="T17" fmla="*/ 275926 h 1129"/>
                <a:gd name="T18" fmla="*/ 593619 w 1796"/>
                <a:gd name="T19" fmla="*/ 229966 h 1129"/>
                <a:gd name="T20" fmla="*/ 635994 w 1796"/>
                <a:gd name="T21" fmla="*/ 229966 h 1129"/>
                <a:gd name="T22" fmla="*/ 720801 w 1796"/>
                <a:gd name="T23" fmla="*/ 183951 h 1129"/>
                <a:gd name="T24" fmla="*/ 657210 w 1796"/>
                <a:gd name="T25" fmla="*/ 137991 h 1129"/>
                <a:gd name="T26" fmla="*/ 678398 w 1796"/>
                <a:gd name="T27" fmla="*/ 91975 h 1129"/>
                <a:gd name="T28" fmla="*/ 720801 w 1796"/>
                <a:gd name="T29" fmla="*/ 91975 h 1129"/>
                <a:gd name="T30" fmla="*/ 720801 w 1796"/>
                <a:gd name="T31" fmla="*/ 0 h 1129"/>
                <a:gd name="T32" fmla="*/ 826795 w 1796"/>
                <a:gd name="T33" fmla="*/ 0 h 1129"/>
                <a:gd name="T34" fmla="*/ 890414 w 1796"/>
                <a:gd name="T35" fmla="*/ 91975 h 1129"/>
                <a:gd name="T36" fmla="*/ 975221 w 1796"/>
                <a:gd name="T37" fmla="*/ 137991 h 1129"/>
                <a:gd name="T38" fmla="*/ 911601 w 1796"/>
                <a:gd name="T39" fmla="*/ 229966 h 1129"/>
                <a:gd name="T40" fmla="*/ 890414 w 1796"/>
                <a:gd name="T41" fmla="*/ 275926 h 1129"/>
                <a:gd name="T42" fmla="*/ 869199 w 1796"/>
                <a:gd name="T43" fmla="*/ 275926 h 1129"/>
                <a:gd name="T44" fmla="*/ 848011 w 1796"/>
                <a:gd name="T45" fmla="*/ 275926 h 1129"/>
                <a:gd name="T46" fmla="*/ 763205 w 1796"/>
                <a:gd name="T47" fmla="*/ 367902 h 1129"/>
                <a:gd name="T48" fmla="*/ 763205 w 1796"/>
                <a:gd name="T49" fmla="*/ 321942 h 1129"/>
                <a:gd name="T50" fmla="*/ 699614 w 1796"/>
                <a:gd name="T51" fmla="*/ 367902 h 1129"/>
                <a:gd name="T52" fmla="*/ 742016 w 1796"/>
                <a:gd name="T53" fmla="*/ 367902 h 1129"/>
                <a:gd name="T54" fmla="*/ 742016 w 1796"/>
                <a:gd name="T55" fmla="*/ 413917 h 1129"/>
                <a:gd name="T56" fmla="*/ 763205 w 1796"/>
                <a:gd name="T57" fmla="*/ 551908 h 1129"/>
                <a:gd name="T58" fmla="*/ 763205 w 1796"/>
                <a:gd name="T59" fmla="*/ 551908 h 1129"/>
                <a:gd name="T60" fmla="*/ 763205 w 1796"/>
                <a:gd name="T61" fmla="*/ 597868 h 1129"/>
                <a:gd name="T62" fmla="*/ 678398 w 1796"/>
                <a:gd name="T63" fmla="*/ 735858 h 1129"/>
                <a:gd name="T64" fmla="*/ 635994 w 1796"/>
                <a:gd name="T65" fmla="*/ 735858 h 1129"/>
                <a:gd name="T66" fmla="*/ 614806 w 1796"/>
                <a:gd name="T67" fmla="*/ 735858 h 1129"/>
                <a:gd name="T68" fmla="*/ 572403 w 1796"/>
                <a:gd name="T69" fmla="*/ 781874 h 1129"/>
                <a:gd name="T70" fmla="*/ 530000 w 1796"/>
                <a:gd name="T71" fmla="*/ 781874 h 1129"/>
                <a:gd name="T72" fmla="*/ 445193 w 1796"/>
                <a:gd name="T73" fmla="*/ 735858 h 1129"/>
                <a:gd name="T74" fmla="*/ 445193 w 1796"/>
                <a:gd name="T75" fmla="*/ 781874 h 1129"/>
                <a:gd name="T76" fmla="*/ 402790 w 1796"/>
                <a:gd name="T77" fmla="*/ 735858 h 1129"/>
                <a:gd name="T78" fmla="*/ 381602 w 1796"/>
                <a:gd name="T79" fmla="*/ 689844 h 1129"/>
                <a:gd name="T80" fmla="*/ 381602 w 1796"/>
                <a:gd name="T81" fmla="*/ 643884 h 1129"/>
                <a:gd name="T82" fmla="*/ 360415 w 1796"/>
                <a:gd name="T83" fmla="*/ 597868 h 1129"/>
                <a:gd name="T84" fmla="*/ 296795 w 1796"/>
                <a:gd name="T85" fmla="*/ 643884 h 1129"/>
                <a:gd name="T86" fmla="*/ 233204 w 1796"/>
                <a:gd name="T87" fmla="*/ 643884 h 1129"/>
                <a:gd name="T88" fmla="*/ 233204 w 1796"/>
                <a:gd name="T89" fmla="*/ 597868 h 1129"/>
                <a:gd name="T90" fmla="*/ 169613 w 1796"/>
                <a:gd name="T91" fmla="*/ 597868 h 1129"/>
                <a:gd name="T92" fmla="*/ 84807 w 1796"/>
                <a:gd name="T93" fmla="*/ 551908 h 1129"/>
                <a:gd name="T94" fmla="*/ 84807 w 1796"/>
                <a:gd name="T95" fmla="*/ 505893 h 1129"/>
                <a:gd name="T96" fmla="*/ 105994 w 1796"/>
                <a:gd name="T97" fmla="*/ 459933 h 1129"/>
                <a:gd name="T98" fmla="*/ 63591 w 1796"/>
                <a:gd name="T99" fmla="*/ 459933 h 1129"/>
                <a:gd name="T100" fmla="*/ 21188 w 1796"/>
                <a:gd name="T101" fmla="*/ 413917 h 1129"/>
                <a:gd name="T102" fmla="*/ 0 w 1796"/>
                <a:gd name="T103" fmla="*/ 367902 h 1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96"/>
                <a:gd name="T157" fmla="*/ 0 h 1129"/>
                <a:gd name="T158" fmla="*/ 1796 w 1796"/>
                <a:gd name="T159" fmla="*/ 1129 h 11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96" h="1129">
                  <a:moveTo>
                    <a:pt x="0" y="537"/>
                  </a:moveTo>
                  <a:lnTo>
                    <a:pt x="10" y="494"/>
                  </a:lnTo>
                  <a:lnTo>
                    <a:pt x="75" y="485"/>
                  </a:lnTo>
                  <a:lnTo>
                    <a:pt x="188" y="424"/>
                  </a:lnTo>
                  <a:lnTo>
                    <a:pt x="207" y="380"/>
                  </a:lnTo>
                  <a:lnTo>
                    <a:pt x="183" y="327"/>
                  </a:lnTo>
                  <a:lnTo>
                    <a:pt x="253" y="313"/>
                  </a:lnTo>
                  <a:lnTo>
                    <a:pt x="273" y="240"/>
                  </a:lnTo>
                  <a:lnTo>
                    <a:pt x="348" y="245"/>
                  </a:lnTo>
                  <a:lnTo>
                    <a:pt x="357" y="198"/>
                  </a:lnTo>
                  <a:lnTo>
                    <a:pt x="415" y="175"/>
                  </a:lnTo>
                  <a:lnTo>
                    <a:pt x="443" y="215"/>
                  </a:lnTo>
                  <a:lnTo>
                    <a:pt x="484" y="229"/>
                  </a:lnTo>
                  <a:lnTo>
                    <a:pt x="501" y="313"/>
                  </a:lnTo>
                  <a:lnTo>
                    <a:pt x="631" y="344"/>
                  </a:lnTo>
                  <a:lnTo>
                    <a:pt x="685" y="402"/>
                  </a:lnTo>
                  <a:lnTo>
                    <a:pt x="791" y="397"/>
                  </a:lnTo>
                  <a:lnTo>
                    <a:pt x="912" y="443"/>
                  </a:lnTo>
                  <a:lnTo>
                    <a:pt x="1074" y="402"/>
                  </a:lnTo>
                  <a:lnTo>
                    <a:pt x="1123" y="369"/>
                  </a:lnTo>
                  <a:lnTo>
                    <a:pt x="1123" y="324"/>
                  </a:lnTo>
                  <a:lnTo>
                    <a:pt x="1168" y="328"/>
                  </a:lnTo>
                  <a:lnTo>
                    <a:pt x="1266" y="263"/>
                  </a:lnTo>
                  <a:lnTo>
                    <a:pt x="1345" y="260"/>
                  </a:lnTo>
                  <a:lnTo>
                    <a:pt x="1307" y="211"/>
                  </a:lnTo>
                  <a:lnTo>
                    <a:pt x="1232" y="223"/>
                  </a:lnTo>
                  <a:lnTo>
                    <a:pt x="1230" y="168"/>
                  </a:lnTo>
                  <a:lnTo>
                    <a:pt x="1250" y="137"/>
                  </a:lnTo>
                  <a:lnTo>
                    <a:pt x="1295" y="155"/>
                  </a:lnTo>
                  <a:lnTo>
                    <a:pt x="1338" y="136"/>
                  </a:lnTo>
                  <a:lnTo>
                    <a:pt x="1380" y="61"/>
                  </a:lnTo>
                  <a:lnTo>
                    <a:pt x="1360" y="34"/>
                  </a:lnTo>
                  <a:lnTo>
                    <a:pt x="1467" y="0"/>
                  </a:lnTo>
                  <a:lnTo>
                    <a:pt x="1526" y="24"/>
                  </a:lnTo>
                  <a:lnTo>
                    <a:pt x="1580" y="150"/>
                  </a:lnTo>
                  <a:lnTo>
                    <a:pt x="1669" y="177"/>
                  </a:lnTo>
                  <a:lnTo>
                    <a:pt x="1686" y="222"/>
                  </a:lnTo>
                  <a:lnTo>
                    <a:pt x="1796" y="194"/>
                  </a:lnTo>
                  <a:lnTo>
                    <a:pt x="1746" y="315"/>
                  </a:lnTo>
                  <a:lnTo>
                    <a:pt x="1680" y="334"/>
                  </a:lnTo>
                  <a:lnTo>
                    <a:pt x="1690" y="380"/>
                  </a:lnTo>
                  <a:lnTo>
                    <a:pt x="1669" y="407"/>
                  </a:lnTo>
                  <a:lnTo>
                    <a:pt x="1656" y="397"/>
                  </a:lnTo>
                  <a:lnTo>
                    <a:pt x="1601" y="431"/>
                  </a:lnTo>
                  <a:lnTo>
                    <a:pt x="1601" y="451"/>
                  </a:lnTo>
                  <a:lnTo>
                    <a:pt x="1561" y="444"/>
                  </a:lnTo>
                  <a:lnTo>
                    <a:pt x="1488" y="499"/>
                  </a:lnTo>
                  <a:lnTo>
                    <a:pt x="1400" y="543"/>
                  </a:lnTo>
                  <a:lnTo>
                    <a:pt x="1427" y="485"/>
                  </a:lnTo>
                  <a:lnTo>
                    <a:pt x="1413" y="465"/>
                  </a:lnTo>
                  <a:lnTo>
                    <a:pt x="1295" y="530"/>
                  </a:lnTo>
                  <a:lnTo>
                    <a:pt x="1291" y="547"/>
                  </a:lnTo>
                  <a:lnTo>
                    <a:pt x="1331" y="591"/>
                  </a:lnTo>
                  <a:lnTo>
                    <a:pt x="1383" y="574"/>
                  </a:lnTo>
                  <a:lnTo>
                    <a:pt x="1437" y="588"/>
                  </a:lnTo>
                  <a:lnTo>
                    <a:pt x="1365" y="624"/>
                  </a:lnTo>
                  <a:lnTo>
                    <a:pt x="1338" y="672"/>
                  </a:lnTo>
                  <a:lnTo>
                    <a:pt x="1416" y="774"/>
                  </a:lnTo>
                  <a:lnTo>
                    <a:pt x="1363" y="764"/>
                  </a:lnTo>
                  <a:lnTo>
                    <a:pt x="1416" y="798"/>
                  </a:lnTo>
                  <a:lnTo>
                    <a:pt x="1365" y="822"/>
                  </a:lnTo>
                  <a:lnTo>
                    <a:pt x="1418" y="832"/>
                  </a:lnTo>
                  <a:lnTo>
                    <a:pt x="1319" y="996"/>
                  </a:lnTo>
                  <a:lnTo>
                    <a:pt x="1253" y="1042"/>
                  </a:lnTo>
                  <a:lnTo>
                    <a:pt x="1188" y="1059"/>
                  </a:lnTo>
                  <a:lnTo>
                    <a:pt x="1184" y="1061"/>
                  </a:lnTo>
                  <a:lnTo>
                    <a:pt x="1168" y="1051"/>
                  </a:lnTo>
                  <a:lnTo>
                    <a:pt x="1151" y="1079"/>
                  </a:lnTo>
                  <a:lnTo>
                    <a:pt x="1076" y="1096"/>
                  </a:lnTo>
                  <a:lnTo>
                    <a:pt x="1069" y="1129"/>
                  </a:lnTo>
                  <a:lnTo>
                    <a:pt x="1056" y="1088"/>
                  </a:lnTo>
                  <a:lnTo>
                    <a:pt x="1004" y="1091"/>
                  </a:lnTo>
                  <a:lnTo>
                    <a:pt x="924" y="1041"/>
                  </a:lnTo>
                  <a:lnTo>
                    <a:pt x="837" y="1062"/>
                  </a:lnTo>
                  <a:lnTo>
                    <a:pt x="818" y="1064"/>
                  </a:lnTo>
                  <a:lnTo>
                    <a:pt x="821" y="1096"/>
                  </a:lnTo>
                  <a:lnTo>
                    <a:pt x="808" y="1086"/>
                  </a:lnTo>
                  <a:lnTo>
                    <a:pt x="752" y="1071"/>
                  </a:lnTo>
                  <a:lnTo>
                    <a:pt x="735" y="1013"/>
                  </a:lnTo>
                  <a:lnTo>
                    <a:pt x="702" y="1020"/>
                  </a:lnTo>
                  <a:lnTo>
                    <a:pt x="732" y="932"/>
                  </a:lnTo>
                  <a:lnTo>
                    <a:pt x="732" y="904"/>
                  </a:lnTo>
                  <a:lnTo>
                    <a:pt x="695" y="887"/>
                  </a:lnTo>
                  <a:lnTo>
                    <a:pt x="664" y="876"/>
                  </a:lnTo>
                  <a:lnTo>
                    <a:pt x="655" y="843"/>
                  </a:lnTo>
                  <a:lnTo>
                    <a:pt x="529" y="897"/>
                  </a:lnTo>
                  <a:lnTo>
                    <a:pt x="474" y="881"/>
                  </a:lnTo>
                  <a:lnTo>
                    <a:pt x="445" y="912"/>
                  </a:lnTo>
                  <a:lnTo>
                    <a:pt x="442" y="891"/>
                  </a:lnTo>
                  <a:lnTo>
                    <a:pt x="422" y="895"/>
                  </a:lnTo>
                  <a:lnTo>
                    <a:pt x="358" y="895"/>
                  </a:lnTo>
                  <a:lnTo>
                    <a:pt x="309" y="850"/>
                  </a:lnTo>
                  <a:lnTo>
                    <a:pt x="215" y="819"/>
                  </a:lnTo>
                  <a:lnTo>
                    <a:pt x="154" y="796"/>
                  </a:lnTo>
                  <a:lnTo>
                    <a:pt x="140" y="747"/>
                  </a:lnTo>
                  <a:lnTo>
                    <a:pt x="171" y="740"/>
                  </a:lnTo>
                  <a:lnTo>
                    <a:pt x="153" y="699"/>
                  </a:lnTo>
                  <a:lnTo>
                    <a:pt x="194" y="651"/>
                  </a:lnTo>
                  <a:lnTo>
                    <a:pt x="163" y="632"/>
                  </a:lnTo>
                  <a:lnTo>
                    <a:pt x="116" y="651"/>
                  </a:lnTo>
                  <a:lnTo>
                    <a:pt x="27" y="597"/>
                  </a:lnTo>
                  <a:lnTo>
                    <a:pt x="30" y="588"/>
                  </a:lnTo>
                  <a:lnTo>
                    <a:pt x="30" y="549"/>
                  </a:lnTo>
                  <a:lnTo>
                    <a:pt x="0" y="537"/>
                  </a:lnTo>
                  <a:close/>
                </a:path>
              </a:pathLst>
            </a:custGeom>
            <a:grpFill/>
            <a:ln w="9525">
              <a:solidFill>
                <a:schemeClr val="accent4">
                  <a:lumMod val="60000"/>
                  <a:lumOff val="40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247" name="Group 1361">
            <a:extLst>
              <a:ext uri="{FF2B5EF4-FFF2-40B4-BE49-F238E27FC236}">
                <a16:creationId xmlns:a16="http://schemas.microsoft.com/office/drawing/2014/main" id="{8DB24C6C-E444-4D07-88DE-C49CEB0D6498}"/>
              </a:ext>
            </a:extLst>
          </p:cNvPr>
          <p:cNvGrpSpPr>
            <a:grpSpLocks/>
          </p:cNvGrpSpPr>
          <p:nvPr>
            <p:custDataLst>
              <p:tags r:id="rId8"/>
            </p:custDataLst>
          </p:nvPr>
        </p:nvGrpSpPr>
        <p:grpSpPr bwMode="auto">
          <a:xfrm>
            <a:off x="5948018" y="3238500"/>
            <a:ext cx="1470025" cy="2255838"/>
            <a:chOff x="6081713" y="3335391"/>
            <a:chExt cx="1516063" cy="2328862"/>
          </a:xfrm>
          <a:solidFill>
            <a:schemeClr val="accent4">
              <a:lumMod val="75000"/>
            </a:schemeClr>
          </a:solidFill>
        </p:grpSpPr>
        <p:sp>
          <p:nvSpPr>
            <p:cNvPr id="248" name="Freeform 288">
              <a:extLst>
                <a:ext uri="{FF2B5EF4-FFF2-40B4-BE49-F238E27FC236}">
                  <a16:creationId xmlns:a16="http://schemas.microsoft.com/office/drawing/2014/main" id="{00B8C60C-DD52-4A45-B8F6-8B61F17BFCBE}"/>
                </a:ext>
              </a:extLst>
            </p:cNvPr>
            <p:cNvSpPr>
              <a:spLocks noChangeAspect="1"/>
            </p:cNvSpPr>
            <p:nvPr/>
          </p:nvSpPr>
          <p:spPr bwMode="auto">
            <a:xfrm>
              <a:off x="6279816" y="4362975"/>
              <a:ext cx="24559" cy="24583"/>
            </a:xfrm>
            <a:custGeom>
              <a:avLst/>
              <a:gdLst>
                <a:gd name="T0" fmla="*/ 0 w 35"/>
                <a:gd name="T1" fmla="*/ 52494 h 31"/>
                <a:gd name="T2" fmla="*/ 19281 w 35"/>
                <a:gd name="T3" fmla="*/ 52494 h 31"/>
                <a:gd name="T4" fmla="*/ 19281 w 35"/>
                <a:gd name="T5" fmla="*/ 0 h 31"/>
                <a:gd name="T6" fmla="*/ 0 w 35"/>
                <a:gd name="T7" fmla="*/ 52494 h 31"/>
                <a:gd name="T8" fmla="*/ 0 60000 65536"/>
                <a:gd name="T9" fmla="*/ 0 60000 65536"/>
                <a:gd name="T10" fmla="*/ 0 60000 65536"/>
                <a:gd name="T11" fmla="*/ 0 60000 65536"/>
                <a:gd name="T12" fmla="*/ 0 w 35"/>
                <a:gd name="T13" fmla="*/ 0 h 31"/>
                <a:gd name="T14" fmla="*/ 35 w 35"/>
                <a:gd name="T15" fmla="*/ 31 h 31"/>
              </a:gdLst>
              <a:ahLst/>
              <a:cxnLst>
                <a:cxn ang="T8">
                  <a:pos x="T0" y="T1"/>
                </a:cxn>
                <a:cxn ang="T9">
                  <a:pos x="T2" y="T3"/>
                </a:cxn>
                <a:cxn ang="T10">
                  <a:pos x="T4" y="T5"/>
                </a:cxn>
                <a:cxn ang="T11">
                  <a:pos x="T6" y="T7"/>
                </a:cxn>
              </a:cxnLst>
              <a:rect l="T12" t="T13" r="T14" b="T15"/>
              <a:pathLst>
                <a:path w="35" h="31">
                  <a:moveTo>
                    <a:pt x="0" y="14"/>
                  </a:moveTo>
                  <a:lnTo>
                    <a:pt x="16" y="31"/>
                  </a:lnTo>
                  <a:lnTo>
                    <a:pt x="35" y="0"/>
                  </a:lnTo>
                  <a:lnTo>
                    <a:pt x="0" y="14"/>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49" name="Freeform 354">
              <a:extLst>
                <a:ext uri="{FF2B5EF4-FFF2-40B4-BE49-F238E27FC236}">
                  <a16:creationId xmlns:a16="http://schemas.microsoft.com/office/drawing/2014/main" id="{0301FC09-9A6B-4986-B9C6-A500085A1CE8}"/>
                </a:ext>
              </a:extLst>
            </p:cNvPr>
            <p:cNvSpPr>
              <a:spLocks noChangeAspect="1"/>
            </p:cNvSpPr>
            <p:nvPr/>
          </p:nvSpPr>
          <p:spPr bwMode="auto">
            <a:xfrm>
              <a:off x="6081713" y="4436725"/>
              <a:ext cx="8186" cy="18028"/>
            </a:xfrm>
            <a:custGeom>
              <a:avLst/>
              <a:gdLst>
                <a:gd name="T0" fmla="*/ 0 w 13"/>
                <a:gd name="T1" fmla="*/ 43385 h 22"/>
                <a:gd name="T2" fmla="*/ 0 w 13"/>
                <a:gd name="T3" fmla="*/ 0 h 22"/>
                <a:gd name="T4" fmla="*/ 0 w 13"/>
                <a:gd name="T5" fmla="*/ 43385 h 22"/>
                <a:gd name="T6" fmla="*/ 0 w 13"/>
                <a:gd name="T7" fmla="*/ 43385 h 22"/>
                <a:gd name="T8" fmla="*/ 0 60000 65536"/>
                <a:gd name="T9" fmla="*/ 0 60000 65536"/>
                <a:gd name="T10" fmla="*/ 0 60000 65536"/>
                <a:gd name="T11" fmla="*/ 0 60000 65536"/>
                <a:gd name="T12" fmla="*/ 0 w 13"/>
                <a:gd name="T13" fmla="*/ 0 h 22"/>
                <a:gd name="T14" fmla="*/ 13 w 13"/>
                <a:gd name="T15" fmla="*/ 22 h 22"/>
              </a:gdLst>
              <a:ahLst/>
              <a:cxnLst>
                <a:cxn ang="T8">
                  <a:pos x="T0" y="T1"/>
                </a:cxn>
                <a:cxn ang="T9">
                  <a:pos x="T2" y="T3"/>
                </a:cxn>
                <a:cxn ang="T10">
                  <a:pos x="T4" y="T5"/>
                </a:cxn>
                <a:cxn ang="T11">
                  <a:pos x="T6" y="T7"/>
                </a:cxn>
              </a:cxnLst>
              <a:rect l="T12" t="T13" r="T14" b="T15"/>
              <a:pathLst>
                <a:path w="13" h="22">
                  <a:moveTo>
                    <a:pt x="0" y="22"/>
                  </a:moveTo>
                  <a:lnTo>
                    <a:pt x="7" y="0"/>
                  </a:lnTo>
                  <a:lnTo>
                    <a:pt x="13" y="14"/>
                  </a:lnTo>
                  <a:lnTo>
                    <a:pt x="0" y="22"/>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0" name="Freeform 279">
              <a:extLst>
                <a:ext uri="{FF2B5EF4-FFF2-40B4-BE49-F238E27FC236}">
                  <a16:creationId xmlns:a16="http://schemas.microsoft.com/office/drawing/2014/main" id="{6B55F229-A211-482E-B6C8-9AC76B383963}"/>
                </a:ext>
              </a:extLst>
            </p:cNvPr>
            <p:cNvSpPr>
              <a:spLocks noChangeAspect="1"/>
            </p:cNvSpPr>
            <p:nvPr/>
          </p:nvSpPr>
          <p:spPr bwMode="auto">
            <a:xfrm>
              <a:off x="6261807" y="4735002"/>
              <a:ext cx="826794" cy="714556"/>
            </a:xfrm>
            <a:custGeom>
              <a:avLst/>
              <a:gdLst>
                <a:gd name="T0" fmla="*/ 21313 w 1184"/>
                <a:gd name="T1" fmla="*/ 320546 h 888"/>
                <a:gd name="T2" fmla="*/ 21313 w 1184"/>
                <a:gd name="T3" fmla="*/ 320546 h 888"/>
                <a:gd name="T4" fmla="*/ 21313 w 1184"/>
                <a:gd name="T5" fmla="*/ 274770 h 888"/>
                <a:gd name="T6" fmla="*/ 63939 w 1184"/>
                <a:gd name="T7" fmla="*/ 228938 h 888"/>
                <a:gd name="T8" fmla="*/ 127878 w 1184"/>
                <a:gd name="T9" fmla="*/ 137385 h 888"/>
                <a:gd name="T10" fmla="*/ 149163 w 1184"/>
                <a:gd name="T11" fmla="*/ 137385 h 888"/>
                <a:gd name="T12" fmla="*/ 170475 w 1184"/>
                <a:gd name="T13" fmla="*/ 137385 h 888"/>
                <a:gd name="T14" fmla="*/ 191788 w 1184"/>
                <a:gd name="T15" fmla="*/ 137385 h 888"/>
                <a:gd name="T16" fmla="*/ 213101 w 1184"/>
                <a:gd name="T17" fmla="*/ 91608 h 888"/>
                <a:gd name="T18" fmla="*/ 234414 w 1184"/>
                <a:gd name="T19" fmla="*/ 91608 h 888"/>
                <a:gd name="T20" fmla="*/ 255727 w 1184"/>
                <a:gd name="T21" fmla="*/ 91608 h 888"/>
                <a:gd name="T22" fmla="*/ 319666 w 1184"/>
                <a:gd name="T23" fmla="*/ 45776 h 888"/>
                <a:gd name="T24" fmla="*/ 362292 w 1184"/>
                <a:gd name="T25" fmla="*/ 45776 h 888"/>
                <a:gd name="T26" fmla="*/ 426230 w 1184"/>
                <a:gd name="T27" fmla="*/ 137385 h 888"/>
                <a:gd name="T28" fmla="*/ 447515 w 1184"/>
                <a:gd name="T29" fmla="*/ 45776 h 888"/>
                <a:gd name="T30" fmla="*/ 490141 w 1184"/>
                <a:gd name="T31" fmla="*/ 91608 h 888"/>
                <a:gd name="T32" fmla="*/ 511454 w 1184"/>
                <a:gd name="T33" fmla="*/ 137385 h 888"/>
                <a:gd name="T34" fmla="*/ 575393 w 1184"/>
                <a:gd name="T35" fmla="*/ 274770 h 888"/>
                <a:gd name="T36" fmla="*/ 596706 w 1184"/>
                <a:gd name="T37" fmla="*/ 320546 h 888"/>
                <a:gd name="T38" fmla="*/ 639332 w 1184"/>
                <a:gd name="T39" fmla="*/ 412154 h 888"/>
                <a:gd name="T40" fmla="*/ 596706 w 1184"/>
                <a:gd name="T41" fmla="*/ 503708 h 888"/>
                <a:gd name="T42" fmla="*/ 532767 w 1184"/>
                <a:gd name="T43" fmla="*/ 641092 h 888"/>
                <a:gd name="T44" fmla="*/ 511454 w 1184"/>
                <a:gd name="T45" fmla="*/ 641092 h 888"/>
                <a:gd name="T46" fmla="*/ 468828 w 1184"/>
                <a:gd name="T47" fmla="*/ 641092 h 888"/>
                <a:gd name="T48" fmla="*/ 426230 w 1184"/>
                <a:gd name="T49" fmla="*/ 595316 h 888"/>
                <a:gd name="T50" fmla="*/ 383605 w 1184"/>
                <a:gd name="T51" fmla="*/ 595316 h 888"/>
                <a:gd name="T52" fmla="*/ 383605 w 1184"/>
                <a:gd name="T53" fmla="*/ 549539 h 888"/>
                <a:gd name="T54" fmla="*/ 383605 w 1184"/>
                <a:gd name="T55" fmla="*/ 503708 h 888"/>
                <a:gd name="T56" fmla="*/ 340979 w 1184"/>
                <a:gd name="T57" fmla="*/ 549539 h 888"/>
                <a:gd name="T58" fmla="*/ 277040 w 1184"/>
                <a:gd name="T59" fmla="*/ 457931 h 888"/>
                <a:gd name="T60" fmla="*/ 170475 w 1184"/>
                <a:gd name="T61" fmla="*/ 549539 h 888"/>
                <a:gd name="T62" fmla="*/ 63939 w 1184"/>
                <a:gd name="T63" fmla="*/ 549539 h 888"/>
                <a:gd name="T64" fmla="*/ 42626 w 1184"/>
                <a:gd name="T65" fmla="*/ 457931 h 8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4"/>
                <a:gd name="T100" fmla="*/ 0 h 888"/>
                <a:gd name="T101" fmla="*/ 1184 w 1184"/>
                <a:gd name="T102" fmla="*/ 888 h 8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4" h="888">
                  <a:moveTo>
                    <a:pt x="0" y="468"/>
                  </a:moveTo>
                  <a:lnTo>
                    <a:pt x="19" y="475"/>
                  </a:lnTo>
                  <a:lnTo>
                    <a:pt x="7" y="448"/>
                  </a:lnTo>
                  <a:lnTo>
                    <a:pt x="29" y="464"/>
                  </a:lnTo>
                  <a:lnTo>
                    <a:pt x="5" y="413"/>
                  </a:lnTo>
                  <a:lnTo>
                    <a:pt x="22" y="334"/>
                  </a:lnTo>
                  <a:lnTo>
                    <a:pt x="28" y="355"/>
                  </a:lnTo>
                  <a:lnTo>
                    <a:pt x="103" y="293"/>
                  </a:lnTo>
                  <a:lnTo>
                    <a:pt x="226" y="263"/>
                  </a:lnTo>
                  <a:lnTo>
                    <a:pt x="269" y="219"/>
                  </a:lnTo>
                  <a:lnTo>
                    <a:pt x="267" y="189"/>
                  </a:lnTo>
                  <a:lnTo>
                    <a:pt x="284" y="167"/>
                  </a:lnTo>
                  <a:lnTo>
                    <a:pt x="303" y="202"/>
                  </a:lnTo>
                  <a:lnTo>
                    <a:pt x="303" y="164"/>
                  </a:lnTo>
                  <a:lnTo>
                    <a:pt x="331" y="172"/>
                  </a:lnTo>
                  <a:lnTo>
                    <a:pt x="332" y="143"/>
                  </a:lnTo>
                  <a:lnTo>
                    <a:pt x="375" y="99"/>
                  </a:lnTo>
                  <a:lnTo>
                    <a:pt x="423" y="102"/>
                  </a:lnTo>
                  <a:lnTo>
                    <a:pt x="433" y="145"/>
                  </a:lnTo>
                  <a:lnTo>
                    <a:pt x="451" y="120"/>
                  </a:lnTo>
                  <a:lnTo>
                    <a:pt x="485" y="136"/>
                  </a:lnTo>
                  <a:lnTo>
                    <a:pt x="472" y="106"/>
                  </a:lnTo>
                  <a:lnTo>
                    <a:pt x="499" y="59"/>
                  </a:lnTo>
                  <a:lnTo>
                    <a:pt x="570" y="42"/>
                  </a:lnTo>
                  <a:lnTo>
                    <a:pt x="552" y="13"/>
                  </a:lnTo>
                  <a:lnTo>
                    <a:pt x="686" y="49"/>
                  </a:lnTo>
                  <a:lnTo>
                    <a:pt x="658" y="127"/>
                  </a:lnTo>
                  <a:lnTo>
                    <a:pt x="791" y="209"/>
                  </a:lnTo>
                  <a:lnTo>
                    <a:pt x="825" y="178"/>
                  </a:lnTo>
                  <a:lnTo>
                    <a:pt x="839" y="41"/>
                  </a:lnTo>
                  <a:lnTo>
                    <a:pt x="870" y="0"/>
                  </a:lnTo>
                  <a:lnTo>
                    <a:pt x="899" y="104"/>
                  </a:lnTo>
                  <a:lnTo>
                    <a:pt x="945" y="127"/>
                  </a:lnTo>
                  <a:lnTo>
                    <a:pt x="975" y="249"/>
                  </a:lnTo>
                  <a:lnTo>
                    <a:pt x="1047" y="287"/>
                  </a:lnTo>
                  <a:lnTo>
                    <a:pt x="1074" y="355"/>
                  </a:lnTo>
                  <a:lnTo>
                    <a:pt x="1101" y="349"/>
                  </a:lnTo>
                  <a:lnTo>
                    <a:pt x="1107" y="386"/>
                  </a:lnTo>
                  <a:lnTo>
                    <a:pt x="1166" y="438"/>
                  </a:lnTo>
                  <a:lnTo>
                    <a:pt x="1184" y="532"/>
                  </a:lnTo>
                  <a:lnTo>
                    <a:pt x="1172" y="622"/>
                  </a:lnTo>
                  <a:lnTo>
                    <a:pt x="1118" y="701"/>
                  </a:lnTo>
                  <a:lnTo>
                    <a:pt x="1081" y="834"/>
                  </a:lnTo>
                  <a:lnTo>
                    <a:pt x="1015" y="849"/>
                  </a:lnTo>
                  <a:lnTo>
                    <a:pt x="974" y="873"/>
                  </a:lnTo>
                  <a:lnTo>
                    <a:pt x="976" y="888"/>
                  </a:lnTo>
                  <a:lnTo>
                    <a:pt x="934" y="843"/>
                  </a:lnTo>
                  <a:lnTo>
                    <a:pt x="889" y="877"/>
                  </a:lnTo>
                  <a:lnTo>
                    <a:pt x="832" y="861"/>
                  </a:lnTo>
                  <a:lnTo>
                    <a:pt x="787" y="829"/>
                  </a:lnTo>
                  <a:lnTo>
                    <a:pt x="767" y="761"/>
                  </a:lnTo>
                  <a:lnTo>
                    <a:pt x="733" y="771"/>
                  </a:lnTo>
                  <a:lnTo>
                    <a:pt x="731" y="725"/>
                  </a:lnTo>
                  <a:lnTo>
                    <a:pt x="722" y="755"/>
                  </a:lnTo>
                  <a:lnTo>
                    <a:pt x="698" y="755"/>
                  </a:lnTo>
                  <a:lnTo>
                    <a:pt x="723" y="669"/>
                  </a:lnTo>
                  <a:lnTo>
                    <a:pt x="671" y="751"/>
                  </a:lnTo>
                  <a:lnTo>
                    <a:pt x="647" y="734"/>
                  </a:lnTo>
                  <a:lnTo>
                    <a:pt x="621" y="670"/>
                  </a:lnTo>
                  <a:lnTo>
                    <a:pt x="533" y="634"/>
                  </a:lnTo>
                  <a:lnTo>
                    <a:pt x="373" y="660"/>
                  </a:lnTo>
                  <a:lnTo>
                    <a:pt x="310" y="708"/>
                  </a:lnTo>
                  <a:lnTo>
                    <a:pt x="201" y="713"/>
                  </a:lnTo>
                  <a:lnTo>
                    <a:pt x="138" y="754"/>
                  </a:lnTo>
                  <a:lnTo>
                    <a:pt x="56" y="724"/>
                  </a:lnTo>
                  <a:lnTo>
                    <a:pt x="75" y="638"/>
                  </a:lnTo>
                  <a:lnTo>
                    <a:pt x="0" y="468"/>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1" name="Freeform 280">
              <a:extLst>
                <a:ext uri="{FF2B5EF4-FFF2-40B4-BE49-F238E27FC236}">
                  <a16:creationId xmlns:a16="http://schemas.microsoft.com/office/drawing/2014/main" id="{B264AAEC-4927-4056-8ACB-3E3DC400E652}"/>
                </a:ext>
              </a:extLst>
            </p:cNvPr>
            <p:cNvSpPr>
              <a:spLocks noChangeAspect="1"/>
            </p:cNvSpPr>
            <p:nvPr/>
          </p:nvSpPr>
          <p:spPr bwMode="auto">
            <a:xfrm>
              <a:off x="6910145" y="5493809"/>
              <a:ext cx="72038" cy="81944"/>
            </a:xfrm>
            <a:custGeom>
              <a:avLst/>
              <a:gdLst>
                <a:gd name="T0" fmla="*/ 0 w 103"/>
                <a:gd name="T1" fmla="*/ 0 h 101"/>
                <a:gd name="T2" fmla="*/ 21648 w 103"/>
                <a:gd name="T3" fmla="*/ 0 h 101"/>
                <a:gd name="T4" fmla="*/ 43268 w 103"/>
                <a:gd name="T5" fmla="*/ 0 h 101"/>
                <a:gd name="T6" fmla="*/ 43268 w 103"/>
                <a:gd name="T7" fmla="*/ 0 h 101"/>
                <a:gd name="T8" fmla="*/ 64916 w 103"/>
                <a:gd name="T9" fmla="*/ 0 h 101"/>
                <a:gd name="T10" fmla="*/ 64916 w 103"/>
                <a:gd name="T11" fmla="*/ 0 h 101"/>
                <a:gd name="T12" fmla="*/ 43268 w 103"/>
                <a:gd name="T13" fmla="*/ 44252 h 101"/>
                <a:gd name="T14" fmla="*/ 21648 w 103"/>
                <a:gd name="T15" fmla="*/ 44252 h 101"/>
                <a:gd name="T16" fmla="*/ 0 w 103"/>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101"/>
                <a:gd name="T29" fmla="*/ 103 w 103"/>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101">
                  <a:moveTo>
                    <a:pt x="0" y="17"/>
                  </a:moveTo>
                  <a:lnTo>
                    <a:pt x="1" y="0"/>
                  </a:lnTo>
                  <a:lnTo>
                    <a:pt x="52" y="15"/>
                  </a:lnTo>
                  <a:lnTo>
                    <a:pt x="92" y="2"/>
                  </a:lnTo>
                  <a:lnTo>
                    <a:pt x="103" y="26"/>
                  </a:lnTo>
                  <a:lnTo>
                    <a:pt x="103" y="57"/>
                  </a:lnTo>
                  <a:lnTo>
                    <a:pt x="62" y="101"/>
                  </a:lnTo>
                  <a:lnTo>
                    <a:pt x="36" y="98"/>
                  </a:lnTo>
                  <a:lnTo>
                    <a:pt x="0" y="17"/>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2" name="Freeform 317">
              <a:extLst>
                <a:ext uri="{FF2B5EF4-FFF2-40B4-BE49-F238E27FC236}">
                  <a16:creationId xmlns:a16="http://schemas.microsoft.com/office/drawing/2014/main" id="{C9920C78-7187-4BB7-935A-D8287BB8620F}"/>
                </a:ext>
              </a:extLst>
            </p:cNvPr>
            <p:cNvSpPr>
              <a:spLocks noChangeAspect="1"/>
            </p:cNvSpPr>
            <p:nvPr/>
          </p:nvSpPr>
          <p:spPr bwMode="auto">
            <a:xfrm>
              <a:off x="6402608" y="3881142"/>
              <a:ext cx="36019" cy="80305"/>
            </a:xfrm>
            <a:custGeom>
              <a:avLst/>
              <a:gdLst>
                <a:gd name="T0" fmla="*/ 0 w 51"/>
                <a:gd name="T1" fmla="*/ 51078 h 96"/>
                <a:gd name="T2" fmla="*/ 24194 w 51"/>
                <a:gd name="T3" fmla="*/ 102218 h 96"/>
                <a:gd name="T4" fmla="*/ 24194 w 51"/>
                <a:gd name="T5" fmla="*/ 0 h 96"/>
                <a:gd name="T6" fmla="*/ 24194 w 51"/>
                <a:gd name="T7" fmla="*/ 51078 h 96"/>
                <a:gd name="T8" fmla="*/ 0 w 51"/>
                <a:gd name="T9" fmla="*/ 51078 h 96"/>
                <a:gd name="T10" fmla="*/ 0 60000 65536"/>
                <a:gd name="T11" fmla="*/ 0 60000 65536"/>
                <a:gd name="T12" fmla="*/ 0 60000 65536"/>
                <a:gd name="T13" fmla="*/ 0 60000 65536"/>
                <a:gd name="T14" fmla="*/ 0 60000 65536"/>
                <a:gd name="T15" fmla="*/ 0 w 51"/>
                <a:gd name="T16" fmla="*/ 0 h 96"/>
                <a:gd name="T17" fmla="*/ 51 w 51"/>
                <a:gd name="T18" fmla="*/ 96 h 96"/>
              </a:gdLst>
              <a:ahLst/>
              <a:cxnLst>
                <a:cxn ang="T10">
                  <a:pos x="T0" y="T1"/>
                </a:cxn>
                <a:cxn ang="T11">
                  <a:pos x="T2" y="T3"/>
                </a:cxn>
                <a:cxn ang="T12">
                  <a:pos x="T4" y="T5"/>
                </a:cxn>
                <a:cxn ang="T13">
                  <a:pos x="T6" y="T7"/>
                </a:cxn>
                <a:cxn ang="T14">
                  <a:pos x="T8" y="T9"/>
                </a:cxn>
              </a:cxnLst>
              <a:rect l="T15" t="T16" r="T17" b="T18"/>
              <a:pathLst>
                <a:path w="51" h="96">
                  <a:moveTo>
                    <a:pt x="0" y="38"/>
                  </a:moveTo>
                  <a:lnTo>
                    <a:pt x="20" y="96"/>
                  </a:lnTo>
                  <a:lnTo>
                    <a:pt x="51" y="0"/>
                  </a:lnTo>
                  <a:lnTo>
                    <a:pt x="24" y="1"/>
                  </a:lnTo>
                  <a:lnTo>
                    <a:pt x="0" y="38"/>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3" name="Freeform 360">
              <a:extLst>
                <a:ext uri="{FF2B5EF4-FFF2-40B4-BE49-F238E27FC236}">
                  <a16:creationId xmlns:a16="http://schemas.microsoft.com/office/drawing/2014/main" id="{912D34CB-6C11-4265-BBA7-765F10362732}"/>
                </a:ext>
              </a:extLst>
            </p:cNvPr>
            <p:cNvSpPr>
              <a:spLocks noChangeAspect="1"/>
            </p:cNvSpPr>
            <p:nvPr/>
          </p:nvSpPr>
          <p:spPr bwMode="auto">
            <a:xfrm>
              <a:off x="6602348" y="3658253"/>
              <a:ext cx="47479" cy="63916"/>
            </a:xfrm>
            <a:custGeom>
              <a:avLst/>
              <a:gdLst>
                <a:gd name="T0" fmla="*/ 0 w 69"/>
                <a:gd name="T1" fmla="*/ 46738 h 81"/>
                <a:gd name="T2" fmla="*/ 19933 w 69"/>
                <a:gd name="T3" fmla="*/ 46738 h 81"/>
                <a:gd name="T4" fmla="*/ 19933 w 69"/>
                <a:gd name="T5" fmla="*/ 46738 h 81"/>
                <a:gd name="T6" fmla="*/ 19933 w 69"/>
                <a:gd name="T7" fmla="*/ 46738 h 81"/>
                <a:gd name="T8" fmla="*/ 19933 w 69"/>
                <a:gd name="T9" fmla="*/ 93421 h 81"/>
                <a:gd name="T10" fmla="*/ 19933 w 69"/>
                <a:gd name="T11" fmla="*/ 93421 h 81"/>
                <a:gd name="T12" fmla="*/ 39867 w 69"/>
                <a:gd name="T13" fmla="*/ 46738 h 81"/>
                <a:gd name="T14" fmla="*/ 39867 w 69"/>
                <a:gd name="T15" fmla="*/ 46738 h 81"/>
                <a:gd name="T16" fmla="*/ 19933 w 69"/>
                <a:gd name="T17" fmla="*/ 0 h 81"/>
                <a:gd name="T18" fmla="*/ 0 w 69"/>
                <a:gd name="T19" fmla="*/ 46738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81"/>
                <a:gd name="T32" fmla="*/ 69 w 6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81">
                  <a:moveTo>
                    <a:pt x="0" y="23"/>
                  </a:moveTo>
                  <a:lnTo>
                    <a:pt x="2" y="43"/>
                  </a:lnTo>
                  <a:lnTo>
                    <a:pt x="18" y="23"/>
                  </a:lnTo>
                  <a:lnTo>
                    <a:pt x="25" y="34"/>
                  </a:lnTo>
                  <a:lnTo>
                    <a:pt x="17" y="81"/>
                  </a:lnTo>
                  <a:lnTo>
                    <a:pt x="51" y="80"/>
                  </a:lnTo>
                  <a:lnTo>
                    <a:pt x="69" y="31"/>
                  </a:lnTo>
                  <a:lnTo>
                    <a:pt x="58" y="5"/>
                  </a:lnTo>
                  <a:lnTo>
                    <a:pt x="26" y="0"/>
                  </a:lnTo>
                  <a:lnTo>
                    <a:pt x="0" y="23"/>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4" name="Freeform 361">
              <a:extLst>
                <a:ext uri="{FF2B5EF4-FFF2-40B4-BE49-F238E27FC236}">
                  <a16:creationId xmlns:a16="http://schemas.microsoft.com/office/drawing/2014/main" id="{77D32806-1302-4A12-A5FF-2574C7493ACE}"/>
                </a:ext>
              </a:extLst>
            </p:cNvPr>
            <p:cNvSpPr>
              <a:spLocks noChangeAspect="1"/>
            </p:cNvSpPr>
            <p:nvPr/>
          </p:nvSpPr>
          <p:spPr bwMode="auto">
            <a:xfrm>
              <a:off x="6625269" y="3451753"/>
              <a:ext cx="230847" cy="213056"/>
            </a:xfrm>
            <a:custGeom>
              <a:avLst/>
              <a:gdLst>
                <a:gd name="T0" fmla="*/ 0 w 331"/>
                <a:gd name="T1" fmla="*/ 138275 h 264"/>
                <a:gd name="T2" fmla="*/ 43429 w 331"/>
                <a:gd name="T3" fmla="*/ 138275 h 264"/>
                <a:gd name="T4" fmla="*/ 86829 w 331"/>
                <a:gd name="T5" fmla="*/ 138275 h 264"/>
                <a:gd name="T6" fmla="*/ 86829 w 331"/>
                <a:gd name="T7" fmla="*/ 92202 h 264"/>
                <a:gd name="T8" fmla="*/ 108529 w 331"/>
                <a:gd name="T9" fmla="*/ 92202 h 264"/>
                <a:gd name="T10" fmla="*/ 108529 w 331"/>
                <a:gd name="T11" fmla="*/ 92202 h 264"/>
                <a:gd name="T12" fmla="*/ 130258 w 331"/>
                <a:gd name="T13" fmla="*/ 92202 h 264"/>
                <a:gd name="T14" fmla="*/ 151958 w 331"/>
                <a:gd name="T15" fmla="*/ 46073 h 264"/>
                <a:gd name="T16" fmla="*/ 151958 w 331"/>
                <a:gd name="T17" fmla="*/ 46073 h 264"/>
                <a:gd name="T18" fmla="*/ 173658 w 331"/>
                <a:gd name="T19" fmla="*/ 46073 h 264"/>
                <a:gd name="T20" fmla="*/ 173658 w 331"/>
                <a:gd name="T21" fmla="*/ 0 h 264"/>
                <a:gd name="T22" fmla="*/ 173658 w 331"/>
                <a:gd name="T23" fmla="*/ 46073 h 264"/>
                <a:gd name="T24" fmla="*/ 195386 w 331"/>
                <a:gd name="T25" fmla="*/ 46073 h 264"/>
                <a:gd name="T26" fmla="*/ 173658 w 331"/>
                <a:gd name="T27" fmla="*/ 46073 h 264"/>
                <a:gd name="T28" fmla="*/ 173658 w 331"/>
                <a:gd name="T29" fmla="*/ 92202 h 264"/>
                <a:gd name="T30" fmla="*/ 151958 w 331"/>
                <a:gd name="T31" fmla="*/ 138275 h 264"/>
                <a:gd name="T32" fmla="*/ 151958 w 331"/>
                <a:gd name="T33" fmla="*/ 138275 h 264"/>
                <a:gd name="T34" fmla="*/ 151958 w 331"/>
                <a:gd name="T35" fmla="*/ 138275 h 264"/>
                <a:gd name="T36" fmla="*/ 108529 w 331"/>
                <a:gd name="T37" fmla="*/ 138275 h 264"/>
                <a:gd name="T38" fmla="*/ 86829 w 331"/>
                <a:gd name="T39" fmla="*/ 138275 h 264"/>
                <a:gd name="T40" fmla="*/ 108529 w 331"/>
                <a:gd name="T41" fmla="*/ 138275 h 264"/>
                <a:gd name="T42" fmla="*/ 86829 w 331"/>
                <a:gd name="T43" fmla="*/ 184348 h 264"/>
                <a:gd name="T44" fmla="*/ 86829 w 331"/>
                <a:gd name="T45" fmla="*/ 138275 h 264"/>
                <a:gd name="T46" fmla="*/ 0 w 331"/>
                <a:gd name="T47" fmla="*/ 138275 h 2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
                <a:gd name="T73" fmla="*/ 0 h 264"/>
                <a:gd name="T74" fmla="*/ 331 w 331"/>
                <a:gd name="T75" fmla="*/ 264 h 2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 h="264">
                  <a:moveTo>
                    <a:pt x="0" y="249"/>
                  </a:moveTo>
                  <a:lnTo>
                    <a:pt x="58" y="201"/>
                  </a:lnTo>
                  <a:lnTo>
                    <a:pt x="142" y="201"/>
                  </a:lnTo>
                  <a:lnTo>
                    <a:pt x="177" y="138"/>
                  </a:lnTo>
                  <a:lnTo>
                    <a:pt x="191" y="136"/>
                  </a:lnTo>
                  <a:lnTo>
                    <a:pt x="192" y="158"/>
                  </a:lnTo>
                  <a:lnTo>
                    <a:pt x="229" y="136"/>
                  </a:lnTo>
                  <a:lnTo>
                    <a:pt x="263" y="89"/>
                  </a:lnTo>
                  <a:lnTo>
                    <a:pt x="277" y="14"/>
                  </a:lnTo>
                  <a:lnTo>
                    <a:pt x="303" y="15"/>
                  </a:lnTo>
                  <a:lnTo>
                    <a:pt x="293" y="0"/>
                  </a:lnTo>
                  <a:lnTo>
                    <a:pt x="310" y="1"/>
                  </a:lnTo>
                  <a:lnTo>
                    <a:pt x="331" y="63"/>
                  </a:lnTo>
                  <a:lnTo>
                    <a:pt x="303" y="109"/>
                  </a:lnTo>
                  <a:lnTo>
                    <a:pt x="303" y="150"/>
                  </a:lnTo>
                  <a:lnTo>
                    <a:pt x="282" y="209"/>
                  </a:lnTo>
                  <a:lnTo>
                    <a:pt x="266" y="219"/>
                  </a:lnTo>
                  <a:lnTo>
                    <a:pt x="265" y="195"/>
                  </a:lnTo>
                  <a:lnTo>
                    <a:pt x="218" y="229"/>
                  </a:lnTo>
                  <a:lnTo>
                    <a:pt x="177" y="215"/>
                  </a:lnTo>
                  <a:lnTo>
                    <a:pt x="180" y="242"/>
                  </a:lnTo>
                  <a:lnTo>
                    <a:pt x="143" y="264"/>
                  </a:lnTo>
                  <a:lnTo>
                    <a:pt x="134" y="226"/>
                  </a:lnTo>
                  <a:lnTo>
                    <a:pt x="0" y="249"/>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5" name="Freeform 362">
              <a:extLst>
                <a:ext uri="{FF2B5EF4-FFF2-40B4-BE49-F238E27FC236}">
                  <a16:creationId xmlns:a16="http://schemas.microsoft.com/office/drawing/2014/main" id="{E096397C-CB5A-4527-9F38-4B3D48C0D658}"/>
                </a:ext>
              </a:extLst>
            </p:cNvPr>
            <p:cNvSpPr>
              <a:spLocks noChangeAspect="1"/>
            </p:cNvSpPr>
            <p:nvPr/>
          </p:nvSpPr>
          <p:spPr bwMode="auto">
            <a:xfrm>
              <a:off x="6653101" y="3646780"/>
              <a:ext cx="49117" cy="37695"/>
            </a:xfrm>
            <a:custGeom>
              <a:avLst/>
              <a:gdLst>
                <a:gd name="T0" fmla="*/ 0 w 68"/>
                <a:gd name="T1" fmla="*/ 43384 h 48"/>
                <a:gd name="T2" fmla="*/ 26151 w 68"/>
                <a:gd name="T3" fmla="*/ 43384 h 48"/>
                <a:gd name="T4" fmla="*/ 52302 w 68"/>
                <a:gd name="T5" fmla="*/ 43384 h 48"/>
                <a:gd name="T6" fmla="*/ 52302 w 68"/>
                <a:gd name="T7" fmla="*/ 0 h 48"/>
                <a:gd name="T8" fmla="*/ 0 w 68"/>
                <a:gd name="T9" fmla="*/ 43384 h 48"/>
                <a:gd name="T10" fmla="*/ 0 60000 65536"/>
                <a:gd name="T11" fmla="*/ 0 60000 65536"/>
                <a:gd name="T12" fmla="*/ 0 60000 65536"/>
                <a:gd name="T13" fmla="*/ 0 60000 65536"/>
                <a:gd name="T14" fmla="*/ 0 60000 65536"/>
                <a:gd name="T15" fmla="*/ 0 w 68"/>
                <a:gd name="T16" fmla="*/ 0 h 48"/>
                <a:gd name="T17" fmla="*/ 68 w 68"/>
                <a:gd name="T18" fmla="*/ 48 h 48"/>
              </a:gdLst>
              <a:ahLst/>
              <a:cxnLst>
                <a:cxn ang="T10">
                  <a:pos x="T0" y="T1"/>
                </a:cxn>
                <a:cxn ang="T11">
                  <a:pos x="T2" y="T3"/>
                </a:cxn>
                <a:cxn ang="T12">
                  <a:pos x="T4" y="T5"/>
                </a:cxn>
                <a:cxn ang="T13">
                  <a:pos x="T6" y="T7"/>
                </a:cxn>
                <a:cxn ang="T14">
                  <a:pos x="T8" y="T9"/>
                </a:cxn>
              </a:cxnLst>
              <a:rect l="T15" t="T16" r="T17" b="T18"/>
              <a:pathLst>
                <a:path w="68" h="48">
                  <a:moveTo>
                    <a:pt x="0" y="25"/>
                  </a:moveTo>
                  <a:lnTo>
                    <a:pt x="22" y="48"/>
                  </a:lnTo>
                  <a:lnTo>
                    <a:pt x="60" y="31"/>
                  </a:lnTo>
                  <a:lnTo>
                    <a:pt x="68" y="0"/>
                  </a:lnTo>
                  <a:lnTo>
                    <a:pt x="0" y="25"/>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6" name="Freeform 363">
              <a:extLst>
                <a:ext uri="{FF2B5EF4-FFF2-40B4-BE49-F238E27FC236}">
                  <a16:creationId xmlns:a16="http://schemas.microsoft.com/office/drawing/2014/main" id="{6F4B243F-18A9-4433-995A-0692590DBE8E}"/>
                </a:ext>
              </a:extLst>
            </p:cNvPr>
            <p:cNvSpPr>
              <a:spLocks noChangeAspect="1"/>
            </p:cNvSpPr>
            <p:nvPr/>
          </p:nvSpPr>
          <p:spPr bwMode="auto">
            <a:xfrm>
              <a:off x="6808637" y="3335391"/>
              <a:ext cx="122791" cy="116362"/>
            </a:xfrm>
            <a:custGeom>
              <a:avLst/>
              <a:gdLst>
                <a:gd name="T0" fmla="*/ 0 w 172"/>
                <a:gd name="T1" fmla="*/ 95623 h 143"/>
                <a:gd name="T2" fmla="*/ 23757 w 172"/>
                <a:gd name="T3" fmla="*/ 143435 h 143"/>
                <a:gd name="T4" fmla="*/ 23757 w 172"/>
                <a:gd name="T5" fmla="*/ 95623 h 143"/>
                <a:gd name="T6" fmla="*/ 23757 w 172"/>
                <a:gd name="T7" fmla="*/ 95623 h 143"/>
                <a:gd name="T8" fmla="*/ 71272 w 172"/>
                <a:gd name="T9" fmla="*/ 95623 h 143"/>
                <a:gd name="T10" fmla="*/ 71272 w 172"/>
                <a:gd name="T11" fmla="*/ 95623 h 143"/>
                <a:gd name="T12" fmla="*/ 118816 w 172"/>
                <a:gd name="T13" fmla="*/ 95623 h 143"/>
                <a:gd name="T14" fmla="*/ 95059 w 172"/>
                <a:gd name="T15" fmla="*/ 47811 h 143"/>
                <a:gd name="T16" fmla="*/ 95059 w 172"/>
                <a:gd name="T17" fmla="*/ 47811 h 143"/>
                <a:gd name="T18" fmla="*/ 71272 w 172"/>
                <a:gd name="T19" fmla="*/ 47811 h 143"/>
                <a:gd name="T20" fmla="*/ 47514 w 172"/>
                <a:gd name="T21" fmla="*/ 0 h 143"/>
                <a:gd name="T22" fmla="*/ 23757 w 172"/>
                <a:gd name="T23" fmla="*/ 95623 h 143"/>
                <a:gd name="T24" fmla="*/ 23757 w 172"/>
                <a:gd name="T25" fmla="*/ 95623 h 143"/>
                <a:gd name="T26" fmla="*/ 0 w 172"/>
                <a:gd name="T27" fmla="*/ 95623 h 1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2"/>
                <a:gd name="T43" fmla="*/ 0 h 143"/>
                <a:gd name="T44" fmla="*/ 172 w 172"/>
                <a:gd name="T45" fmla="*/ 143 h 1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2" h="143">
                  <a:moveTo>
                    <a:pt x="0" y="102"/>
                  </a:moveTo>
                  <a:lnTo>
                    <a:pt x="8" y="143"/>
                  </a:lnTo>
                  <a:lnTo>
                    <a:pt x="39" y="127"/>
                  </a:lnTo>
                  <a:lnTo>
                    <a:pt x="18" y="103"/>
                  </a:lnTo>
                  <a:lnTo>
                    <a:pt x="100" y="124"/>
                  </a:lnTo>
                  <a:lnTo>
                    <a:pt x="120" y="90"/>
                  </a:lnTo>
                  <a:lnTo>
                    <a:pt x="172" y="79"/>
                  </a:lnTo>
                  <a:lnTo>
                    <a:pt x="154" y="58"/>
                  </a:lnTo>
                  <a:lnTo>
                    <a:pt x="161" y="38"/>
                  </a:lnTo>
                  <a:lnTo>
                    <a:pt x="114" y="42"/>
                  </a:lnTo>
                  <a:lnTo>
                    <a:pt x="61" y="0"/>
                  </a:lnTo>
                  <a:lnTo>
                    <a:pt x="41" y="80"/>
                  </a:lnTo>
                  <a:lnTo>
                    <a:pt x="17" y="76"/>
                  </a:lnTo>
                  <a:lnTo>
                    <a:pt x="0" y="102"/>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7" name="Freeform 365">
              <a:extLst>
                <a:ext uri="{FF2B5EF4-FFF2-40B4-BE49-F238E27FC236}">
                  <a16:creationId xmlns:a16="http://schemas.microsoft.com/office/drawing/2014/main" id="{249AB1DE-6DEB-418A-8760-484D38AF7434}"/>
                </a:ext>
              </a:extLst>
            </p:cNvPr>
            <p:cNvSpPr>
              <a:spLocks noChangeAspect="1"/>
            </p:cNvSpPr>
            <p:nvPr/>
          </p:nvSpPr>
          <p:spPr bwMode="auto">
            <a:xfrm>
              <a:off x="6528673" y="3530419"/>
              <a:ext cx="73675" cy="111444"/>
            </a:xfrm>
            <a:custGeom>
              <a:avLst/>
              <a:gdLst>
                <a:gd name="T0" fmla="*/ 0 w 100"/>
                <a:gd name="T1" fmla="*/ 88063 h 139"/>
                <a:gd name="T2" fmla="*/ 27235 w 100"/>
                <a:gd name="T3" fmla="*/ 0 h 139"/>
                <a:gd name="T4" fmla="*/ 54470 w 100"/>
                <a:gd name="T5" fmla="*/ 0 h 139"/>
                <a:gd name="T6" fmla="*/ 81706 w 100"/>
                <a:gd name="T7" fmla="*/ 44005 h 139"/>
                <a:gd name="T8" fmla="*/ 54470 w 100"/>
                <a:gd name="T9" fmla="*/ 44005 h 139"/>
                <a:gd name="T10" fmla="*/ 0 w 100"/>
                <a:gd name="T11" fmla="*/ 88063 h 139"/>
                <a:gd name="T12" fmla="*/ 0 60000 65536"/>
                <a:gd name="T13" fmla="*/ 0 60000 65536"/>
                <a:gd name="T14" fmla="*/ 0 60000 65536"/>
                <a:gd name="T15" fmla="*/ 0 60000 65536"/>
                <a:gd name="T16" fmla="*/ 0 60000 65536"/>
                <a:gd name="T17" fmla="*/ 0 60000 65536"/>
                <a:gd name="T18" fmla="*/ 0 w 100"/>
                <a:gd name="T19" fmla="*/ 0 h 139"/>
                <a:gd name="T20" fmla="*/ 100 w 100"/>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00" h="139">
                  <a:moveTo>
                    <a:pt x="0" y="139"/>
                  </a:moveTo>
                  <a:lnTo>
                    <a:pt x="10" y="29"/>
                  </a:lnTo>
                  <a:lnTo>
                    <a:pt x="65" y="0"/>
                  </a:lnTo>
                  <a:lnTo>
                    <a:pt x="100" y="84"/>
                  </a:lnTo>
                  <a:lnTo>
                    <a:pt x="63" y="125"/>
                  </a:lnTo>
                  <a:lnTo>
                    <a:pt x="0" y="139"/>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8" name="Freeform 375">
              <a:extLst>
                <a:ext uri="{FF2B5EF4-FFF2-40B4-BE49-F238E27FC236}">
                  <a16:creationId xmlns:a16="http://schemas.microsoft.com/office/drawing/2014/main" id="{58179439-BF3E-4415-B7BC-5719B832F01A}"/>
                </a:ext>
              </a:extLst>
            </p:cNvPr>
            <p:cNvSpPr>
              <a:spLocks noChangeAspect="1"/>
            </p:cNvSpPr>
            <p:nvPr/>
          </p:nvSpPr>
          <p:spPr bwMode="auto">
            <a:xfrm>
              <a:off x="7355468" y="5493809"/>
              <a:ext cx="157173" cy="170444"/>
            </a:xfrm>
            <a:custGeom>
              <a:avLst/>
              <a:gdLst>
                <a:gd name="T0" fmla="*/ 0 w 225"/>
                <a:gd name="T1" fmla="*/ 87623 h 213"/>
                <a:gd name="T2" fmla="*/ 21368 w 225"/>
                <a:gd name="T3" fmla="*/ 43785 h 213"/>
                <a:gd name="T4" fmla="*/ 64103 w 225"/>
                <a:gd name="T5" fmla="*/ 43785 h 213"/>
                <a:gd name="T6" fmla="*/ 85470 w 225"/>
                <a:gd name="T7" fmla="*/ 0 h 213"/>
                <a:gd name="T8" fmla="*/ 106838 w 225"/>
                <a:gd name="T9" fmla="*/ 0 h 213"/>
                <a:gd name="T10" fmla="*/ 106838 w 225"/>
                <a:gd name="T11" fmla="*/ 0 h 213"/>
                <a:gd name="T12" fmla="*/ 128234 w 225"/>
                <a:gd name="T13" fmla="*/ 0 h 213"/>
                <a:gd name="T14" fmla="*/ 106838 w 225"/>
                <a:gd name="T15" fmla="*/ 43785 h 213"/>
                <a:gd name="T16" fmla="*/ 106838 w 225"/>
                <a:gd name="T17" fmla="*/ 43785 h 213"/>
                <a:gd name="T18" fmla="*/ 85470 w 225"/>
                <a:gd name="T19" fmla="*/ 43785 h 213"/>
                <a:gd name="T20" fmla="*/ 64103 w 225"/>
                <a:gd name="T21" fmla="*/ 87623 h 213"/>
                <a:gd name="T22" fmla="*/ 42735 w 225"/>
                <a:gd name="T23" fmla="*/ 131409 h 213"/>
                <a:gd name="T24" fmla="*/ 0 w 225"/>
                <a:gd name="T25" fmla="*/ 87623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5"/>
                <a:gd name="T40" fmla="*/ 0 h 213"/>
                <a:gd name="T41" fmla="*/ 225 w 225"/>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5" h="213">
                  <a:moveTo>
                    <a:pt x="0" y="187"/>
                  </a:moveTo>
                  <a:lnTo>
                    <a:pt x="45" y="121"/>
                  </a:lnTo>
                  <a:lnTo>
                    <a:pt x="128" y="73"/>
                  </a:lnTo>
                  <a:lnTo>
                    <a:pt x="169" y="0"/>
                  </a:lnTo>
                  <a:lnTo>
                    <a:pt x="194" y="22"/>
                  </a:lnTo>
                  <a:lnTo>
                    <a:pt x="222" y="12"/>
                  </a:lnTo>
                  <a:lnTo>
                    <a:pt x="225" y="37"/>
                  </a:lnTo>
                  <a:lnTo>
                    <a:pt x="183" y="88"/>
                  </a:lnTo>
                  <a:lnTo>
                    <a:pt x="193" y="111"/>
                  </a:lnTo>
                  <a:lnTo>
                    <a:pt x="145" y="119"/>
                  </a:lnTo>
                  <a:lnTo>
                    <a:pt x="122" y="190"/>
                  </a:lnTo>
                  <a:lnTo>
                    <a:pt x="71" y="213"/>
                  </a:lnTo>
                  <a:lnTo>
                    <a:pt x="0" y="187"/>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9" name="Freeform 376">
              <a:extLst>
                <a:ext uri="{FF2B5EF4-FFF2-40B4-BE49-F238E27FC236}">
                  <a16:creationId xmlns:a16="http://schemas.microsoft.com/office/drawing/2014/main" id="{346D74A7-2EE6-44A6-820D-31EE690BF461}"/>
                </a:ext>
              </a:extLst>
            </p:cNvPr>
            <p:cNvSpPr>
              <a:spLocks noChangeAspect="1"/>
            </p:cNvSpPr>
            <p:nvPr/>
          </p:nvSpPr>
          <p:spPr bwMode="auto">
            <a:xfrm>
              <a:off x="7478259" y="5326642"/>
              <a:ext cx="119517" cy="186833"/>
            </a:xfrm>
            <a:custGeom>
              <a:avLst/>
              <a:gdLst>
                <a:gd name="T0" fmla="*/ 0 w 170"/>
                <a:gd name="T1" fmla="*/ 0 h 234"/>
                <a:gd name="T2" fmla="*/ 21527 w 170"/>
                <a:gd name="T3" fmla="*/ 0 h 234"/>
                <a:gd name="T4" fmla="*/ 43025 w 170"/>
                <a:gd name="T5" fmla="*/ 44128 h 234"/>
                <a:gd name="T6" fmla="*/ 43025 w 170"/>
                <a:gd name="T7" fmla="*/ 44128 h 234"/>
                <a:gd name="T8" fmla="*/ 43025 w 170"/>
                <a:gd name="T9" fmla="*/ 44128 h 234"/>
                <a:gd name="T10" fmla="*/ 64552 w 170"/>
                <a:gd name="T11" fmla="*/ 44128 h 234"/>
                <a:gd name="T12" fmla="*/ 86079 w 170"/>
                <a:gd name="T13" fmla="*/ 44128 h 234"/>
                <a:gd name="T14" fmla="*/ 86079 w 170"/>
                <a:gd name="T15" fmla="*/ 88256 h 234"/>
                <a:gd name="T16" fmla="*/ 64552 w 170"/>
                <a:gd name="T17" fmla="*/ 88256 h 234"/>
                <a:gd name="T18" fmla="*/ 43025 w 170"/>
                <a:gd name="T19" fmla="*/ 132437 h 234"/>
                <a:gd name="T20" fmla="*/ 43025 w 170"/>
                <a:gd name="T21" fmla="*/ 132437 h 234"/>
                <a:gd name="T22" fmla="*/ 43025 w 170"/>
                <a:gd name="T23" fmla="*/ 132437 h 234"/>
                <a:gd name="T24" fmla="*/ 21527 w 170"/>
                <a:gd name="T25" fmla="*/ 88256 h 234"/>
                <a:gd name="T26" fmla="*/ 43025 w 170"/>
                <a:gd name="T27" fmla="*/ 44128 h 234"/>
                <a:gd name="T28" fmla="*/ 43025 w 170"/>
                <a:gd name="T29" fmla="*/ 44128 h 234"/>
                <a:gd name="T30" fmla="*/ 0 w 170"/>
                <a:gd name="T31" fmla="*/ 0 h 2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0"/>
                <a:gd name="T49" fmla="*/ 0 h 234"/>
                <a:gd name="T50" fmla="*/ 170 w 170"/>
                <a:gd name="T51" fmla="*/ 234 h 2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0" h="234">
                  <a:moveTo>
                    <a:pt x="0" y="0"/>
                  </a:moveTo>
                  <a:lnTo>
                    <a:pt x="47" y="26"/>
                  </a:lnTo>
                  <a:lnTo>
                    <a:pt x="59" y="79"/>
                  </a:lnTo>
                  <a:lnTo>
                    <a:pt x="80" y="93"/>
                  </a:lnTo>
                  <a:lnTo>
                    <a:pt x="93" y="71"/>
                  </a:lnTo>
                  <a:lnTo>
                    <a:pt x="101" y="106"/>
                  </a:lnTo>
                  <a:lnTo>
                    <a:pt x="170" y="106"/>
                  </a:lnTo>
                  <a:lnTo>
                    <a:pt x="155" y="159"/>
                  </a:lnTo>
                  <a:lnTo>
                    <a:pt x="122" y="166"/>
                  </a:lnTo>
                  <a:lnTo>
                    <a:pt x="93" y="232"/>
                  </a:lnTo>
                  <a:lnTo>
                    <a:pt x="60" y="234"/>
                  </a:lnTo>
                  <a:lnTo>
                    <a:pt x="74" y="209"/>
                  </a:lnTo>
                  <a:lnTo>
                    <a:pt x="32" y="163"/>
                  </a:lnTo>
                  <a:lnTo>
                    <a:pt x="67" y="120"/>
                  </a:lnTo>
                  <a:lnTo>
                    <a:pt x="60" y="85"/>
                  </a:lnTo>
                  <a:lnTo>
                    <a:pt x="0" y="0"/>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60" name="Freeform 354">
              <a:extLst>
                <a:ext uri="{FF2B5EF4-FFF2-40B4-BE49-F238E27FC236}">
                  <a16:creationId xmlns:a16="http://schemas.microsoft.com/office/drawing/2014/main" id="{29D8E671-8B6A-4B8A-B096-D071322C56DF}"/>
                </a:ext>
              </a:extLst>
            </p:cNvPr>
            <p:cNvSpPr>
              <a:spLocks noChangeAspect="1"/>
            </p:cNvSpPr>
            <p:nvPr/>
          </p:nvSpPr>
          <p:spPr bwMode="auto">
            <a:xfrm rot="3300000">
              <a:off x="6298638" y="3929499"/>
              <a:ext cx="9833" cy="18009"/>
            </a:xfrm>
            <a:custGeom>
              <a:avLst/>
              <a:gdLst>
                <a:gd name="T0" fmla="*/ 0 w 13"/>
                <a:gd name="T1" fmla="*/ 43385 h 22"/>
                <a:gd name="T2" fmla="*/ 0 w 13"/>
                <a:gd name="T3" fmla="*/ 0 h 22"/>
                <a:gd name="T4" fmla="*/ 0 w 13"/>
                <a:gd name="T5" fmla="*/ 43385 h 22"/>
                <a:gd name="T6" fmla="*/ 0 w 13"/>
                <a:gd name="T7" fmla="*/ 43385 h 22"/>
                <a:gd name="T8" fmla="*/ 0 60000 65536"/>
                <a:gd name="T9" fmla="*/ 0 60000 65536"/>
                <a:gd name="T10" fmla="*/ 0 60000 65536"/>
                <a:gd name="T11" fmla="*/ 0 60000 65536"/>
                <a:gd name="T12" fmla="*/ 0 w 13"/>
                <a:gd name="T13" fmla="*/ 0 h 22"/>
                <a:gd name="T14" fmla="*/ 13 w 13"/>
                <a:gd name="T15" fmla="*/ 22 h 22"/>
              </a:gdLst>
              <a:ahLst/>
              <a:cxnLst>
                <a:cxn ang="T8">
                  <a:pos x="T0" y="T1"/>
                </a:cxn>
                <a:cxn ang="T9">
                  <a:pos x="T2" y="T3"/>
                </a:cxn>
                <a:cxn ang="T10">
                  <a:pos x="T4" y="T5"/>
                </a:cxn>
                <a:cxn ang="T11">
                  <a:pos x="T6" y="T7"/>
                </a:cxn>
              </a:cxnLst>
              <a:rect l="T12" t="T13" r="T14" b="T15"/>
              <a:pathLst>
                <a:path w="13" h="22">
                  <a:moveTo>
                    <a:pt x="0" y="22"/>
                  </a:moveTo>
                  <a:lnTo>
                    <a:pt x="7" y="0"/>
                  </a:lnTo>
                  <a:lnTo>
                    <a:pt x="13" y="14"/>
                  </a:lnTo>
                  <a:lnTo>
                    <a:pt x="0" y="22"/>
                  </a:lnTo>
                  <a:close/>
                </a:path>
              </a:pathLst>
            </a:custGeom>
            <a:grpFill/>
            <a:ln w="9525">
              <a:solidFill>
                <a:schemeClr val="accent4">
                  <a:lumMod val="75000"/>
                </a:scheme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sp>
        <p:nvSpPr>
          <p:cNvPr id="261" name="Rounded Rectangular Callout 276">
            <a:extLst>
              <a:ext uri="{FF2B5EF4-FFF2-40B4-BE49-F238E27FC236}">
                <a16:creationId xmlns:a16="http://schemas.microsoft.com/office/drawing/2014/main" id="{696DB08C-FAEF-48C2-96BF-FF0F07945955}"/>
              </a:ext>
            </a:extLst>
          </p:cNvPr>
          <p:cNvSpPr/>
          <p:nvPr>
            <p:custDataLst>
              <p:tags r:id="rId9"/>
            </p:custDataLst>
          </p:nvPr>
        </p:nvSpPr>
        <p:spPr>
          <a:xfrm>
            <a:off x="452514" y="1705533"/>
            <a:ext cx="2076498" cy="338320"/>
          </a:xfrm>
          <a:prstGeom prst="wedgeRoundRectCallout">
            <a:avLst>
              <a:gd name="adj1" fmla="val 22903"/>
              <a:gd name="adj2" fmla="val 225912"/>
              <a:gd name="adj3" fmla="val 16667"/>
            </a:avLst>
          </a:prstGeom>
          <a:solidFill>
            <a:srgbClr val="221F72">
              <a:alpha val="64000"/>
            </a:srgbClr>
          </a:solidFill>
          <a:ln w="127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b="1" spc="20" dirty="0">
                <a:solidFill>
                  <a:schemeClr val="bg1"/>
                </a:solidFill>
                <a:latin typeface="Franklin Gothic Book" panose="020B0503020102020204" pitchFamily="34" charset="0"/>
              </a:rPr>
              <a:t>North America</a:t>
            </a:r>
          </a:p>
        </p:txBody>
      </p:sp>
      <p:sp>
        <p:nvSpPr>
          <p:cNvPr id="262" name="Rectangle 278">
            <a:extLst>
              <a:ext uri="{FF2B5EF4-FFF2-40B4-BE49-F238E27FC236}">
                <a16:creationId xmlns:a16="http://schemas.microsoft.com/office/drawing/2014/main" id="{345F10CE-2AED-4460-9B61-4ED9F0476ACD}"/>
              </a:ext>
            </a:extLst>
          </p:cNvPr>
          <p:cNvSpPr>
            <a:spLocks noChangeArrowheads="1"/>
          </p:cNvSpPr>
          <p:nvPr>
            <p:custDataLst>
              <p:tags r:id="rId10"/>
            </p:custDataLst>
          </p:nvPr>
        </p:nvSpPr>
        <p:spPr bwMode="auto">
          <a:xfrm>
            <a:off x="6737350" y="1903413"/>
            <a:ext cx="26606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GB" altLang="en-US" sz="1200" dirty="0">
                <a:solidFill>
                  <a:schemeClr val="bg1"/>
                </a:solidFill>
                <a:latin typeface="Franklin Gothic Medium" pitchFamily="34" charset="0"/>
              </a:rPr>
              <a:t>Western Europe</a:t>
            </a:r>
          </a:p>
        </p:txBody>
      </p:sp>
      <p:sp>
        <p:nvSpPr>
          <p:cNvPr id="263" name="Rounded Rectangular Callout 296">
            <a:extLst>
              <a:ext uri="{FF2B5EF4-FFF2-40B4-BE49-F238E27FC236}">
                <a16:creationId xmlns:a16="http://schemas.microsoft.com/office/drawing/2014/main" id="{2098FA94-6C66-4947-B1E3-868C38C535AF}"/>
              </a:ext>
            </a:extLst>
          </p:cNvPr>
          <p:cNvSpPr/>
          <p:nvPr>
            <p:custDataLst>
              <p:tags r:id="rId11"/>
            </p:custDataLst>
          </p:nvPr>
        </p:nvSpPr>
        <p:spPr>
          <a:xfrm>
            <a:off x="452513" y="3920240"/>
            <a:ext cx="1254125" cy="338320"/>
          </a:xfrm>
          <a:prstGeom prst="wedgeRoundRectCallout">
            <a:avLst>
              <a:gd name="adj1" fmla="val 104673"/>
              <a:gd name="adj2" fmla="val 64117"/>
              <a:gd name="adj3" fmla="val 16667"/>
            </a:avLst>
          </a:prstGeom>
          <a:solidFill>
            <a:schemeClr val="accent1">
              <a:lumMod val="60000"/>
              <a:lumOff val="40000"/>
              <a:alpha val="64000"/>
            </a:schemeClr>
          </a:solidFill>
          <a:ln w="127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b="1" spc="20" dirty="0">
                <a:solidFill>
                  <a:schemeClr val="bg1"/>
                </a:solidFill>
                <a:latin typeface="Franklin Gothic Book" panose="020B0503020102020204" pitchFamily="34" charset="0"/>
              </a:rPr>
              <a:t>Latin America</a:t>
            </a:r>
          </a:p>
        </p:txBody>
      </p:sp>
      <p:sp>
        <p:nvSpPr>
          <p:cNvPr id="264" name="Rounded Rectangular Callout 297">
            <a:extLst>
              <a:ext uri="{FF2B5EF4-FFF2-40B4-BE49-F238E27FC236}">
                <a16:creationId xmlns:a16="http://schemas.microsoft.com/office/drawing/2014/main" id="{B004118E-E14D-4738-A65A-87350A5D656F}"/>
              </a:ext>
            </a:extLst>
          </p:cNvPr>
          <p:cNvSpPr/>
          <p:nvPr>
            <p:custDataLst>
              <p:tags r:id="rId12"/>
            </p:custDataLst>
          </p:nvPr>
        </p:nvSpPr>
        <p:spPr>
          <a:xfrm>
            <a:off x="463234" y="5718202"/>
            <a:ext cx="2075010" cy="338320"/>
          </a:xfrm>
          <a:prstGeom prst="wedgeRoundRectCallout">
            <a:avLst>
              <a:gd name="adj1" fmla="val 113612"/>
              <a:gd name="adj2" fmla="val -655054"/>
              <a:gd name="adj3" fmla="val 16667"/>
            </a:avLst>
          </a:prstGeom>
          <a:solidFill>
            <a:schemeClr val="accent5">
              <a:lumMod val="40000"/>
              <a:lumOff val="60000"/>
              <a:alpha val="64000"/>
            </a:schemeClr>
          </a:solidFill>
          <a:ln w="127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b="1" spc="20" dirty="0">
                <a:solidFill>
                  <a:srgbClr val="000000"/>
                </a:solidFill>
                <a:latin typeface="Franklin Gothic Book" panose="020B0503020102020204" pitchFamily="34" charset="0"/>
              </a:rPr>
              <a:t>Middle East and North Africa</a:t>
            </a:r>
          </a:p>
        </p:txBody>
      </p:sp>
      <p:sp>
        <p:nvSpPr>
          <p:cNvPr id="265" name="Rounded Rectangular Callout 298">
            <a:extLst>
              <a:ext uri="{FF2B5EF4-FFF2-40B4-BE49-F238E27FC236}">
                <a16:creationId xmlns:a16="http://schemas.microsoft.com/office/drawing/2014/main" id="{89325053-984B-4B12-9CF3-C65527347E7B}"/>
              </a:ext>
            </a:extLst>
          </p:cNvPr>
          <p:cNvSpPr/>
          <p:nvPr>
            <p:custDataLst>
              <p:tags r:id="rId13"/>
            </p:custDataLst>
          </p:nvPr>
        </p:nvSpPr>
        <p:spPr>
          <a:xfrm>
            <a:off x="3916925" y="5736010"/>
            <a:ext cx="2075010" cy="338320"/>
          </a:xfrm>
          <a:prstGeom prst="wedgeRoundRectCallout">
            <a:avLst>
              <a:gd name="adj1" fmla="val -27403"/>
              <a:gd name="adj2" fmla="val -253165"/>
              <a:gd name="adj3" fmla="val 16667"/>
            </a:avLst>
          </a:prstGeom>
          <a:solidFill>
            <a:schemeClr val="accent5">
              <a:lumMod val="20000"/>
              <a:lumOff val="80000"/>
              <a:alpha val="64000"/>
            </a:schemeClr>
          </a:solidFill>
          <a:ln w="127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b="1" spc="20" dirty="0">
                <a:solidFill>
                  <a:srgbClr val="000000"/>
                </a:solidFill>
                <a:latin typeface="Franklin Gothic Book" panose="020B0503020102020204" pitchFamily="34" charset="0"/>
              </a:rPr>
              <a:t>Sub-Saharan Africa</a:t>
            </a:r>
          </a:p>
        </p:txBody>
      </p:sp>
      <p:sp>
        <p:nvSpPr>
          <p:cNvPr id="266" name="Rounded Rectangular Callout 299">
            <a:extLst>
              <a:ext uri="{FF2B5EF4-FFF2-40B4-BE49-F238E27FC236}">
                <a16:creationId xmlns:a16="http://schemas.microsoft.com/office/drawing/2014/main" id="{CF9039D8-C322-4AC6-B330-F085B86B0E72}"/>
              </a:ext>
            </a:extLst>
          </p:cNvPr>
          <p:cNvSpPr/>
          <p:nvPr>
            <p:custDataLst>
              <p:tags r:id="rId14"/>
            </p:custDataLst>
          </p:nvPr>
        </p:nvSpPr>
        <p:spPr>
          <a:xfrm>
            <a:off x="7370615" y="5729105"/>
            <a:ext cx="2075010" cy="338320"/>
          </a:xfrm>
          <a:prstGeom prst="wedgeRoundRectCallout">
            <a:avLst>
              <a:gd name="adj1" fmla="val -77601"/>
              <a:gd name="adj2" fmla="val -229662"/>
              <a:gd name="adj3" fmla="val 16667"/>
            </a:avLst>
          </a:prstGeom>
          <a:solidFill>
            <a:schemeClr val="accent4">
              <a:lumMod val="75000"/>
              <a:alpha val="64000"/>
            </a:schemeClr>
          </a:solidFill>
          <a:ln w="127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b="1" spc="20" dirty="0">
                <a:solidFill>
                  <a:schemeClr val="bg1"/>
                </a:solidFill>
                <a:latin typeface="Franklin Gothic Book" panose="020B0503020102020204" pitchFamily="34" charset="0"/>
              </a:rPr>
              <a:t>Developed Asia–Pacific</a:t>
            </a:r>
          </a:p>
        </p:txBody>
      </p:sp>
      <p:sp>
        <p:nvSpPr>
          <p:cNvPr id="267" name="Rounded Rectangular Callout 300">
            <a:extLst>
              <a:ext uri="{FF2B5EF4-FFF2-40B4-BE49-F238E27FC236}">
                <a16:creationId xmlns:a16="http://schemas.microsoft.com/office/drawing/2014/main" id="{F77EC50A-BC0B-404F-8A47-84CF8AC7460B}"/>
              </a:ext>
            </a:extLst>
          </p:cNvPr>
          <p:cNvSpPr/>
          <p:nvPr>
            <p:custDataLst>
              <p:tags r:id="rId15"/>
            </p:custDataLst>
          </p:nvPr>
        </p:nvSpPr>
        <p:spPr>
          <a:xfrm>
            <a:off x="7370615" y="1705533"/>
            <a:ext cx="2075010" cy="338320"/>
          </a:xfrm>
          <a:prstGeom prst="wedgeRoundRectCallout">
            <a:avLst>
              <a:gd name="adj1" fmla="val -206355"/>
              <a:gd name="adj2" fmla="val 240384"/>
              <a:gd name="adj3" fmla="val 16667"/>
            </a:avLst>
          </a:prstGeom>
          <a:solidFill>
            <a:schemeClr val="accent1">
              <a:lumMod val="20000"/>
              <a:lumOff val="80000"/>
              <a:alpha val="64000"/>
            </a:schemeClr>
          </a:solidFill>
          <a:ln w="127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b="1" spc="20" dirty="0">
                <a:solidFill>
                  <a:schemeClr val="tx1"/>
                </a:solidFill>
                <a:latin typeface="Franklin Gothic Book" panose="020B0503020102020204" pitchFamily="34" charset="0"/>
              </a:rPr>
              <a:t>Western Europe</a:t>
            </a:r>
          </a:p>
        </p:txBody>
      </p:sp>
      <p:sp>
        <p:nvSpPr>
          <p:cNvPr id="268" name="Rounded Rectangular Callout 301">
            <a:extLst>
              <a:ext uri="{FF2B5EF4-FFF2-40B4-BE49-F238E27FC236}">
                <a16:creationId xmlns:a16="http://schemas.microsoft.com/office/drawing/2014/main" id="{74470631-2828-47C6-B887-4E1BFD6C3835}"/>
              </a:ext>
            </a:extLst>
          </p:cNvPr>
          <p:cNvSpPr/>
          <p:nvPr>
            <p:custDataLst>
              <p:tags r:id="rId16"/>
            </p:custDataLst>
          </p:nvPr>
        </p:nvSpPr>
        <p:spPr>
          <a:xfrm>
            <a:off x="7370615" y="3046724"/>
            <a:ext cx="2075010" cy="338320"/>
          </a:xfrm>
          <a:prstGeom prst="wedgeRoundRectCallout">
            <a:avLst>
              <a:gd name="adj1" fmla="val -99444"/>
              <a:gd name="adj2" fmla="val -121552"/>
              <a:gd name="adj3" fmla="val 16667"/>
            </a:avLst>
          </a:prstGeom>
          <a:solidFill>
            <a:schemeClr val="accent5">
              <a:lumMod val="75000"/>
              <a:alpha val="64000"/>
            </a:schemeClr>
          </a:solidFill>
          <a:ln w="127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b="1" spc="20" dirty="0">
                <a:solidFill>
                  <a:schemeClr val="bg1"/>
                </a:solidFill>
                <a:latin typeface="Franklin Gothic Book" panose="020B0503020102020204" pitchFamily="34" charset="0"/>
              </a:rPr>
              <a:t>Central and Eastern Europe</a:t>
            </a:r>
          </a:p>
        </p:txBody>
      </p:sp>
      <p:sp>
        <p:nvSpPr>
          <p:cNvPr id="269" name="Rounded Rectangular Callout 302">
            <a:extLst>
              <a:ext uri="{FF2B5EF4-FFF2-40B4-BE49-F238E27FC236}">
                <a16:creationId xmlns:a16="http://schemas.microsoft.com/office/drawing/2014/main" id="{C02636FD-5CBE-4869-AB86-A2752FBC4790}"/>
              </a:ext>
            </a:extLst>
          </p:cNvPr>
          <p:cNvSpPr/>
          <p:nvPr>
            <p:custDataLst>
              <p:tags r:id="rId17"/>
            </p:custDataLst>
          </p:nvPr>
        </p:nvSpPr>
        <p:spPr>
          <a:xfrm>
            <a:off x="7370615" y="4387915"/>
            <a:ext cx="2075010" cy="338320"/>
          </a:xfrm>
          <a:prstGeom prst="wedgeRoundRectCallout">
            <a:avLst>
              <a:gd name="adj1" fmla="val -118604"/>
              <a:gd name="adj2" fmla="val -253165"/>
              <a:gd name="adj3" fmla="val 16667"/>
            </a:avLst>
          </a:prstGeom>
          <a:solidFill>
            <a:schemeClr val="accent4">
              <a:lumMod val="60000"/>
              <a:lumOff val="40000"/>
              <a:alpha val="64000"/>
            </a:schemeClr>
          </a:solidFill>
          <a:ln w="127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b="1" spc="20" dirty="0">
                <a:solidFill>
                  <a:schemeClr val="tx1"/>
                </a:solidFill>
                <a:latin typeface="Franklin Gothic Book" panose="020B0503020102020204" pitchFamily="34" charset="0"/>
              </a:rPr>
              <a:t>Emerging Asia–Pacific</a:t>
            </a:r>
          </a:p>
        </p:txBody>
      </p:sp>
    </p:spTree>
    <p:extLst>
      <p:ext uri="{BB962C8B-B14F-4D97-AF65-F5344CB8AC3E}">
        <p14:creationId xmlns:p14="http://schemas.microsoft.com/office/powerpoint/2010/main" val="3947950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E8FEBB88-6E7C-4384-B6A2-76856C2E0B6B}"/>
              </a:ext>
            </a:extLst>
          </p:cNvPr>
          <p:cNvSpPr/>
          <p:nvPr/>
        </p:nvSpPr>
        <p:spPr>
          <a:xfrm>
            <a:off x="5205415" y="1760544"/>
            <a:ext cx="2193675" cy="839867"/>
          </a:xfrm>
          <a:prstGeom prst="roundRect">
            <a:avLst>
              <a:gd name="adj" fmla="val 1067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5" name="Rectangle: Rounded Corners 34">
            <a:extLst>
              <a:ext uri="{FF2B5EF4-FFF2-40B4-BE49-F238E27FC236}">
                <a16:creationId xmlns:a16="http://schemas.microsoft.com/office/drawing/2014/main" id="{765AC13D-3409-46EC-AB2B-55F3A782BFF6}"/>
              </a:ext>
            </a:extLst>
          </p:cNvPr>
          <p:cNvSpPr/>
          <p:nvPr/>
        </p:nvSpPr>
        <p:spPr>
          <a:xfrm>
            <a:off x="5205415" y="2683509"/>
            <a:ext cx="2253936" cy="839867"/>
          </a:xfrm>
          <a:prstGeom prst="roundRect">
            <a:avLst>
              <a:gd name="adj" fmla="val 1067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6" name="Rectangle: Rounded Corners 35">
            <a:extLst>
              <a:ext uri="{FF2B5EF4-FFF2-40B4-BE49-F238E27FC236}">
                <a16:creationId xmlns:a16="http://schemas.microsoft.com/office/drawing/2014/main" id="{38026E5A-576C-4555-9482-5828286591F8}"/>
              </a:ext>
            </a:extLst>
          </p:cNvPr>
          <p:cNvSpPr/>
          <p:nvPr/>
        </p:nvSpPr>
        <p:spPr>
          <a:xfrm>
            <a:off x="7399090" y="2683509"/>
            <a:ext cx="2076544" cy="839867"/>
          </a:xfrm>
          <a:prstGeom prst="roundRect">
            <a:avLst>
              <a:gd name="adj" fmla="val 1067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7" name="Rectangle: Rounded Corners 36">
            <a:extLst>
              <a:ext uri="{FF2B5EF4-FFF2-40B4-BE49-F238E27FC236}">
                <a16:creationId xmlns:a16="http://schemas.microsoft.com/office/drawing/2014/main" id="{B173F459-6066-4CB0-9F2D-08D850A16C53}"/>
              </a:ext>
            </a:extLst>
          </p:cNvPr>
          <p:cNvSpPr/>
          <p:nvPr/>
        </p:nvSpPr>
        <p:spPr>
          <a:xfrm>
            <a:off x="7399090" y="1760544"/>
            <a:ext cx="2068048" cy="839867"/>
          </a:xfrm>
          <a:prstGeom prst="roundRect">
            <a:avLst>
              <a:gd name="adj" fmla="val 1067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38" name="Diamond 37">
            <a:extLst>
              <a:ext uri="{FF2B5EF4-FFF2-40B4-BE49-F238E27FC236}">
                <a16:creationId xmlns:a16="http://schemas.microsoft.com/office/drawing/2014/main" id="{B2BD77BA-E92A-40DB-B4FF-42B1E01A8280}"/>
              </a:ext>
            </a:extLst>
          </p:cNvPr>
          <p:cNvSpPr/>
          <p:nvPr/>
        </p:nvSpPr>
        <p:spPr>
          <a:xfrm>
            <a:off x="6677965" y="1617364"/>
            <a:ext cx="1297678" cy="20491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 name="Title 1">
            <a:extLst>
              <a:ext uri="{FF2B5EF4-FFF2-40B4-BE49-F238E27FC236}">
                <a16:creationId xmlns:a16="http://schemas.microsoft.com/office/drawing/2014/main" id="{F6E7727E-DB3A-4BD9-9655-33F11752FC7C}"/>
              </a:ext>
            </a:extLst>
          </p:cNvPr>
          <p:cNvSpPr>
            <a:spLocks noGrp="1"/>
          </p:cNvSpPr>
          <p:nvPr>
            <p:ph type="title"/>
          </p:nvPr>
        </p:nvSpPr>
        <p:spPr/>
        <p:txBody>
          <a:bodyPr/>
          <a:lstStyle/>
          <a:p>
            <a:r>
              <a:rPr lang="en-GB" dirty="0"/>
              <a:t>5G is driving a shift in how CSPs procure and deploy monetisation platforms</a:t>
            </a:r>
          </a:p>
        </p:txBody>
      </p:sp>
      <p:sp>
        <p:nvSpPr>
          <p:cNvPr id="3" name="Text Placeholder 2">
            <a:extLst>
              <a:ext uri="{FF2B5EF4-FFF2-40B4-BE49-F238E27FC236}">
                <a16:creationId xmlns:a16="http://schemas.microsoft.com/office/drawing/2014/main" id="{551DFE0F-0BAE-42FC-BDA4-374521BB4022}"/>
              </a:ext>
            </a:extLst>
          </p:cNvPr>
          <p:cNvSpPr>
            <a:spLocks noGrp="1"/>
          </p:cNvSpPr>
          <p:nvPr>
            <p:ph type="body" sz="quarter" idx="12"/>
          </p:nvPr>
        </p:nvSpPr>
        <p:spPr/>
        <p:txBody>
          <a:bodyPr/>
          <a:lstStyle/>
          <a:p>
            <a:r>
              <a:rPr lang="en-GB" dirty="0"/>
              <a:t>5G accounts for only a small share of the overall revenue in the monetisation platforms segment. However, it has been an important driver of new spending, particularly for medium-sized and large CSPs. The first 5G services are expected to be consumer-facing, but enterprise services are expected to provide far greater potential for new revenue in the medium-to-long term.</a:t>
            </a:r>
          </a:p>
          <a:p>
            <a:r>
              <a:rPr lang="en-GB" dirty="0"/>
              <a:t>The lack of clarity regarding the type of enterprise use cases that 5G will support is a key concern for CSPs that are struggling to work out how to effectively monetise 5G applications (Figure 2). CSPs’ existing monetisation systems were designed to support mostly consumer use cases, with limited flexibility to support emerging enterprise ones. As a result, CSPs are having to alter their traditional models of procuring and deploying monetisation systems. </a:t>
            </a:r>
          </a:p>
          <a:p>
            <a:r>
              <a:rPr lang="en-GB" dirty="0"/>
              <a:t>The overall impact of 5G on the various players in the monetisation platforms market can be summarised as follows. </a:t>
            </a:r>
          </a:p>
          <a:p>
            <a:pPr lvl="1"/>
            <a:r>
              <a:rPr lang="en-GB" b="1" spc="20" dirty="0"/>
              <a:t>CSPs.</a:t>
            </a:r>
            <a:r>
              <a:rPr lang="en-GB" spc="20" dirty="0"/>
              <a:t> </a:t>
            </a:r>
            <a:r>
              <a:rPr lang="en-GB" dirty="0"/>
              <a:t>5G charging is an important issue that CSPs are working to address at the same time as their network launches, unlike in the past, where monetisation system upgrades trailed network roll-outs. As such, CSPs are shifting from a use-case centred approach to a model that emphasises configurability and architectural agility. CSPs are also favouring co-development models and are focusing on improving software competency internally. </a:t>
            </a:r>
          </a:p>
          <a:p>
            <a:endParaRPr lang="en-GB" dirty="0"/>
          </a:p>
        </p:txBody>
      </p:sp>
      <p:sp>
        <p:nvSpPr>
          <p:cNvPr id="4" name="Text Placeholder 3">
            <a:extLst>
              <a:ext uri="{FF2B5EF4-FFF2-40B4-BE49-F238E27FC236}">
                <a16:creationId xmlns:a16="http://schemas.microsoft.com/office/drawing/2014/main" id="{D0720EB6-33E5-42B0-91E6-636060C68DBB}"/>
              </a:ext>
            </a:extLst>
          </p:cNvPr>
          <p:cNvSpPr>
            <a:spLocks noGrp="1"/>
          </p:cNvSpPr>
          <p:nvPr>
            <p:ph type="body" sz="quarter" idx="15"/>
          </p:nvPr>
        </p:nvSpPr>
        <p:spPr/>
        <p:txBody>
          <a:bodyPr/>
          <a:lstStyle/>
          <a:p>
            <a:r>
              <a:rPr lang="en-GB" dirty="0"/>
              <a:t>Figure 2: Challenges of 5G monetisation </a:t>
            </a:r>
          </a:p>
          <a:p>
            <a:endParaRPr lang="en-GB" dirty="0"/>
          </a:p>
        </p:txBody>
      </p:sp>
      <p:sp>
        <p:nvSpPr>
          <p:cNvPr id="6" name="Slide Number Placeholder 5">
            <a:extLst>
              <a:ext uri="{FF2B5EF4-FFF2-40B4-BE49-F238E27FC236}">
                <a16:creationId xmlns:a16="http://schemas.microsoft.com/office/drawing/2014/main" id="{123887DC-F205-4DCD-A245-2CD2B39039ED}"/>
              </a:ext>
            </a:extLst>
          </p:cNvPr>
          <p:cNvSpPr>
            <a:spLocks noGrp="1"/>
          </p:cNvSpPr>
          <p:nvPr>
            <p:ph type="sldNum" sz="quarter" idx="4"/>
          </p:nvPr>
        </p:nvSpPr>
        <p:spPr/>
        <p:txBody>
          <a:bodyPr/>
          <a:lstStyle/>
          <a:p>
            <a:fld id="{E78626B2-E168-480E-BAE6-B60060C6AB83}" type="slidenum">
              <a:rPr lang="en-GB" smtClean="0"/>
              <a:pPr/>
              <a:t>5</a:t>
            </a:fld>
            <a:endParaRPr lang="en-GB" dirty="0"/>
          </a:p>
        </p:txBody>
      </p:sp>
      <p:sp>
        <p:nvSpPr>
          <p:cNvPr id="8" name="Text Placeholder 7">
            <a:extLst>
              <a:ext uri="{FF2B5EF4-FFF2-40B4-BE49-F238E27FC236}">
                <a16:creationId xmlns:a16="http://schemas.microsoft.com/office/drawing/2014/main" id="{B2DE794F-99E4-4FBF-9F9E-D6B5837DA2AD}"/>
              </a:ext>
            </a:extLst>
          </p:cNvPr>
          <p:cNvSpPr>
            <a:spLocks noGrp="1"/>
          </p:cNvSpPr>
          <p:nvPr>
            <p:ph type="body" sz="quarter" idx="20"/>
          </p:nvPr>
        </p:nvSpPr>
        <p:spPr/>
        <p:txBody>
          <a:bodyPr/>
          <a:lstStyle/>
          <a:p>
            <a:pPr lvl="1"/>
            <a:r>
              <a:rPr lang="en-GB" b="1" spc="20" dirty="0"/>
              <a:t>Product vendors</a:t>
            </a:r>
            <a:r>
              <a:rPr lang="en-GB" b="1" spc="-10" dirty="0"/>
              <a:t>.</a:t>
            </a:r>
            <a:r>
              <a:rPr lang="en-GB" spc="-10" dirty="0"/>
              <a:t> </a:t>
            </a:r>
            <a:r>
              <a:rPr lang="en-GB" dirty="0"/>
              <a:t>Cloud-native compliance is essential for selling to CSPs, while exposure to a DevOps delivery model is considered to be an advantage. Best of suite continues to be in favour for large transformations. CTO offices have become important stakeholders in the procurement process. </a:t>
            </a:r>
          </a:p>
          <a:p>
            <a:pPr lvl="1"/>
            <a:r>
              <a:rPr lang="en-GB" b="1" spc="20" dirty="0"/>
              <a:t>Professional services providers.</a:t>
            </a:r>
            <a:r>
              <a:rPr lang="en-GB" spc="-10" dirty="0"/>
              <a:t> </a:t>
            </a:r>
            <a:r>
              <a:rPr lang="en-GB" dirty="0"/>
              <a:t>Opportunities around traditional integration and maintenance functions are limited for 5G-related investments. However, there is a growing demand for expertise in organisation and culture change. </a:t>
            </a:r>
          </a:p>
          <a:p>
            <a:endParaRPr lang="en-GB" dirty="0"/>
          </a:p>
        </p:txBody>
      </p:sp>
      <p:sp>
        <p:nvSpPr>
          <p:cNvPr id="34" name="Diamond 33">
            <a:extLst>
              <a:ext uri="{FF2B5EF4-FFF2-40B4-BE49-F238E27FC236}">
                <a16:creationId xmlns:a16="http://schemas.microsoft.com/office/drawing/2014/main" id="{60808E43-A396-4796-87CF-D2D35B126BD6}"/>
              </a:ext>
            </a:extLst>
          </p:cNvPr>
          <p:cNvSpPr/>
          <p:nvPr/>
        </p:nvSpPr>
        <p:spPr>
          <a:xfrm>
            <a:off x="6768636" y="1760544"/>
            <a:ext cx="1116337" cy="1762832"/>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000" b="1" spc="20" dirty="0">
                <a:solidFill>
                  <a:schemeClr val="tx1"/>
                </a:solidFill>
              </a:rPr>
              <a:t>Challenges</a:t>
            </a:r>
          </a:p>
          <a:p>
            <a:pPr algn="ctr"/>
            <a:r>
              <a:rPr lang="en-GB" sz="1000" b="1" spc="20" dirty="0">
                <a:solidFill>
                  <a:schemeClr val="tx1"/>
                </a:solidFill>
              </a:rPr>
              <a:t>of 5G</a:t>
            </a:r>
          </a:p>
          <a:p>
            <a:pPr algn="ctr"/>
            <a:r>
              <a:rPr lang="en-GB" sz="1000" b="1" spc="20" dirty="0">
                <a:solidFill>
                  <a:schemeClr val="tx1"/>
                </a:solidFill>
              </a:rPr>
              <a:t>monetisation</a:t>
            </a:r>
          </a:p>
        </p:txBody>
      </p:sp>
      <p:sp>
        <p:nvSpPr>
          <p:cNvPr id="39" name="Rectangle: Rounded Corners 38">
            <a:extLst>
              <a:ext uri="{FF2B5EF4-FFF2-40B4-BE49-F238E27FC236}">
                <a16:creationId xmlns:a16="http://schemas.microsoft.com/office/drawing/2014/main" id="{9DFAD1B6-B518-4682-83D2-526EA12A42DE}"/>
              </a:ext>
            </a:extLst>
          </p:cNvPr>
          <p:cNvSpPr/>
          <p:nvPr/>
        </p:nvSpPr>
        <p:spPr>
          <a:xfrm>
            <a:off x="5238315" y="3250159"/>
            <a:ext cx="1632450" cy="211450"/>
          </a:xfrm>
          <a:prstGeom prst="roundRect">
            <a:avLst>
              <a:gd name="adj" fmla="val 50000"/>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NEW BUSINESS MODELS</a:t>
            </a:r>
          </a:p>
        </p:txBody>
      </p:sp>
      <p:sp>
        <p:nvSpPr>
          <p:cNvPr id="40" name="TextBox 39">
            <a:extLst>
              <a:ext uri="{FF2B5EF4-FFF2-40B4-BE49-F238E27FC236}">
                <a16:creationId xmlns:a16="http://schemas.microsoft.com/office/drawing/2014/main" id="{752C647F-743A-4655-8D55-3AE5299DB63F}"/>
              </a:ext>
            </a:extLst>
          </p:cNvPr>
          <p:cNvSpPr txBox="1"/>
          <p:nvPr/>
        </p:nvSpPr>
        <p:spPr>
          <a:xfrm>
            <a:off x="5210218" y="2696161"/>
            <a:ext cx="1694289" cy="553998"/>
          </a:xfrm>
          <a:prstGeom prst="rect">
            <a:avLst/>
          </a:prstGeom>
          <a:noFill/>
        </p:spPr>
        <p:txBody>
          <a:bodyPr wrap="square" rtlCol="0">
            <a:spAutoFit/>
          </a:bodyPr>
          <a:lstStyle/>
          <a:p>
            <a:pPr algn="l"/>
            <a:r>
              <a:rPr lang="en-GB" sz="1000" dirty="0">
                <a:solidFill>
                  <a:schemeClr val="bg1"/>
                </a:solidFill>
                <a:latin typeface="+mn-lt"/>
              </a:rPr>
              <a:t>Lack of expertise in </a:t>
            </a:r>
            <a:br>
              <a:rPr lang="en-GB" sz="1000" dirty="0">
                <a:solidFill>
                  <a:schemeClr val="bg1"/>
                </a:solidFill>
                <a:latin typeface="+mn-lt"/>
              </a:rPr>
            </a:br>
            <a:r>
              <a:rPr lang="en-GB" sz="1000" dirty="0">
                <a:solidFill>
                  <a:schemeClr val="bg1"/>
                </a:solidFill>
                <a:latin typeface="+mn-lt"/>
              </a:rPr>
              <a:t>partner-enabled ecosystem-centred businesses</a:t>
            </a:r>
          </a:p>
        </p:txBody>
      </p:sp>
      <p:sp>
        <p:nvSpPr>
          <p:cNvPr id="41" name="Rectangle: Rounded Corners 40">
            <a:extLst>
              <a:ext uri="{FF2B5EF4-FFF2-40B4-BE49-F238E27FC236}">
                <a16:creationId xmlns:a16="http://schemas.microsoft.com/office/drawing/2014/main" id="{3E4A3604-FDE2-4366-B88F-F9F09EF8FB84}"/>
              </a:ext>
            </a:extLst>
          </p:cNvPr>
          <p:cNvSpPr/>
          <p:nvPr/>
        </p:nvSpPr>
        <p:spPr>
          <a:xfrm>
            <a:off x="7779336" y="1798605"/>
            <a:ext cx="1641764" cy="211450"/>
          </a:xfrm>
          <a:prstGeom prst="roundRect">
            <a:avLst>
              <a:gd name="adj" fmla="val 50000"/>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INCUMBENT SYSTEMS</a:t>
            </a:r>
          </a:p>
        </p:txBody>
      </p:sp>
      <p:sp>
        <p:nvSpPr>
          <p:cNvPr id="42" name="Rectangle: Rounded Corners 41">
            <a:extLst>
              <a:ext uri="{FF2B5EF4-FFF2-40B4-BE49-F238E27FC236}">
                <a16:creationId xmlns:a16="http://schemas.microsoft.com/office/drawing/2014/main" id="{32F1A31E-9F48-4914-BDFA-EEEC517A705C}"/>
              </a:ext>
            </a:extLst>
          </p:cNvPr>
          <p:cNvSpPr/>
          <p:nvPr/>
        </p:nvSpPr>
        <p:spPr>
          <a:xfrm>
            <a:off x="7779336" y="3263080"/>
            <a:ext cx="1641764" cy="211450"/>
          </a:xfrm>
          <a:prstGeom prst="roundRect">
            <a:avLst>
              <a:gd name="adj" fmla="val 50000"/>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NEW CUSTOMER PROFILE</a:t>
            </a:r>
          </a:p>
        </p:txBody>
      </p:sp>
      <p:sp>
        <p:nvSpPr>
          <p:cNvPr id="43" name="TextBox 42">
            <a:extLst>
              <a:ext uri="{FF2B5EF4-FFF2-40B4-BE49-F238E27FC236}">
                <a16:creationId xmlns:a16="http://schemas.microsoft.com/office/drawing/2014/main" id="{5B4AA5A2-3BEC-48DB-A398-566547B9E4BE}"/>
              </a:ext>
            </a:extLst>
          </p:cNvPr>
          <p:cNvSpPr txBox="1"/>
          <p:nvPr/>
        </p:nvSpPr>
        <p:spPr>
          <a:xfrm>
            <a:off x="5208539" y="2037436"/>
            <a:ext cx="1695968" cy="553998"/>
          </a:xfrm>
          <a:prstGeom prst="rect">
            <a:avLst/>
          </a:prstGeom>
          <a:noFill/>
        </p:spPr>
        <p:txBody>
          <a:bodyPr wrap="square" rtlCol="0">
            <a:spAutoFit/>
          </a:bodyPr>
          <a:lstStyle/>
          <a:p>
            <a:pPr algn="l"/>
            <a:r>
              <a:rPr lang="en-GB" sz="1000" dirty="0">
                <a:solidFill>
                  <a:schemeClr val="bg1"/>
                </a:solidFill>
                <a:latin typeface="+mn-lt"/>
              </a:rPr>
              <a:t>Lack of clarity on what the compelling 5G applications will be</a:t>
            </a:r>
          </a:p>
        </p:txBody>
      </p:sp>
      <p:sp>
        <p:nvSpPr>
          <p:cNvPr id="44" name="TextBox 43">
            <a:extLst>
              <a:ext uri="{FF2B5EF4-FFF2-40B4-BE49-F238E27FC236}">
                <a16:creationId xmlns:a16="http://schemas.microsoft.com/office/drawing/2014/main" id="{D1847972-0E8E-4388-85F6-74D41C1B1BE7}"/>
              </a:ext>
            </a:extLst>
          </p:cNvPr>
          <p:cNvSpPr txBox="1"/>
          <p:nvPr/>
        </p:nvSpPr>
        <p:spPr>
          <a:xfrm>
            <a:off x="7824712" y="2037436"/>
            <a:ext cx="1632273" cy="435926"/>
          </a:xfrm>
          <a:prstGeom prst="rect">
            <a:avLst/>
          </a:prstGeom>
          <a:noFill/>
        </p:spPr>
        <p:txBody>
          <a:bodyPr wrap="square" rtlCol="0">
            <a:noAutofit/>
          </a:bodyPr>
          <a:lstStyle/>
          <a:p>
            <a:pPr algn="r"/>
            <a:r>
              <a:rPr lang="en-GB" sz="1000" dirty="0">
                <a:latin typeface="+mn-lt"/>
              </a:rPr>
              <a:t>Disparate information silos and complex multi-vendor architecture frameworks</a:t>
            </a:r>
          </a:p>
        </p:txBody>
      </p:sp>
      <p:sp>
        <p:nvSpPr>
          <p:cNvPr id="45" name="TextBox 44">
            <a:extLst>
              <a:ext uri="{FF2B5EF4-FFF2-40B4-BE49-F238E27FC236}">
                <a16:creationId xmlns:a16="http://schemas.microsoft.com/office/drawing/2014/main" id="{C16ECEAB-181A-4FE6-9A04-CAB91CCD9215}"/>
              </a:ext>
            </a:extLst>
          </p:cNvPr>
          <p:cNvSpPr txBox="1"/>
          <p:nvPr/>
        </p:nvSpPr>
        <p:spPr>
          <a:xfrm>
            <a:off x="7717872" y="2712402"/>
            <a:ext cx="1759380" cy="484362"/>
          </a:xfrm>
          <a:prstGeom prst="rect">
            <a:avLst/>
          </a:prstGeom>
          <a:noFill/>
        </p:spPr>
        <p:txBody>
          <a:bodyPr wrap="square" rtlCol="0">
            <a:noAutofit/>
          </a:bodyPr>
          <a:lstStyle/>
          <a:p>
            <a:pPr algn="r"/>
            <a:r>
              <a:rPr lang="en-GB" sz="1000" dirty="0">
                <a:latin typeface="+mn-lt"/>
              </a:rPr>
              <a:t>Changing customer behaviour and new emphasis on enterprise applications</a:t>
            </a:r>
          </a:p>
        </p:txBody>
      </p:sp>
      <p:sp>
        <p:nvSpPr>
          <p:cNvPr id="46" name="Rectangle: Rounded Corners 45">
            <a:extLst>
              <a:ext uri="{FF2B5EF4-FFF2-40B4-BE49-F238E27FC236}">
                <a16:creationId xmlns:a16="http://schemas.microsoft.com/office/drawing/2014/main" id="{22CC23A5-1579-4B88-945D-EC28F54DC61A}"/>
              </a:ext>
            </a:extLst>
          </p:cNvPr>
          <p:cNvSpPr/>
          <p:nvPr/>
        </p:nvSpPr>
        <p:spPr>
          <a:xfrm>
            <a:off x="5238315" y="1798605"/>
            <a:ext cx="1632450" cy="211450"/>
          </a:xfrm>
          <a:prstGeom prst="roundRect">
            <a:avLst>
              <a:gd name="adj" fmla="val 50000"/>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NEW USE CASES</a:t>
            </a:r>
          </a:p>
        </p:txBody>
      </p:sp>
      <p:sp>
        <p:nvSpPr>
          <p:cNvPr id="47" name="TextBox 46">
            <a:extLst>
              <a:ext uri="{FF2B5EF4-FFF2-40B4-BE49-F238E27FC236}">
                <a16:creationId xmlns:a16="http://schemas.microsoft.com/office/drawing/2014/main" id="{5E490BDA-5825-4AEF-ABD7-E1F8C138E8BB}"/>
              </a:ext>
            </a:extLst>
          </p:cNvPr>
          <p:cNvSpPr txBox="1"/>
          <p:nvPr/>
        </p:nvSpPr>
        <p:spPr>
          <a:xfrm>
            <a:off x="8108122" y="3552269"/>
            <a:ext cx="1359016" cy="230832"/>
          </a:xfrm>
          <a:prstGeom prst="rect">
            <a:avLst/>
          </a:prstGeom>
          <a:noFill/>
        </p:spPr>
        <p:txBody>
          <a:bodyPr wrap="square" rtlCol="0">
            <a:spAutoFit/>
          </a:bodyPr>
          <a:lstStyle/>
          <a:p>
            <a:pPr algn="r"/>
            <a:r>
              <a:rPr lang="en-GB" sz="900" dirty="0">
                <a:solidFill>
                  <a:schemeClr val="bg1">
                    <a:lumMod val="50000"/>
                  </a:schemeClr>
                </a:solidFill>
                <a:latin typeface="+mn-lt"/>
              </a:rPr>
              <a:t>Source: Analysys Mason</a:t>
            </a:r>
          </a:p>
        </p:txBody>
      </p:sp>
    </p:spTree>
    <p:extLst>
      <p:ext uri="{BB962C8B-B14F-4D97-AF65-F5344CB8AC3E}">
        <p14:creationId xmlns:p14="http://schemas.microsoft.com/office/powerpoint/2010/main" val="331398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84C00-83FF-433E-8A51-F931EC8BCACF}"/>
              </a:ext>
            </a:extLst>
          </p:cNvPr>
          <p:cNvSpPr>
            <a:spLocks noGrp="1"/>
          </p:cNvSpPr>
          <p:nvPr>
            <p:ph type="title"/>
          </p:nvPr>
        </p:nvSpPr>
        <p:spPr/>
        <p:txBody>
          <a:bodyPr/>
          <a:lstStyle/>
          <a:p>
            <a:r>
              <a:rPr lang="en-GB" dirty="0"/>
              <a:t>Telecoms software market segmentation</a:t>
            </a:r>
            <a:r>
              <a:rPr lang="en-GB" baseline="30000" dirty="0"/>
              <a:t>1</a:t>
            </a:r>
          </a:p>
        </p:txBody>
      </p:sp>
      <p:sp>
        <p:nvSpPr>
          <p:cNvPr id="3" name="Slide Number Placeholder 2">
            <a:extLst>
              <a:ext uri="{FF2B5EF4-FFF2-40B4-BE49-F238E27FC236}">
                <a16:creationId xmlns:a16="http://schemas.microsoft.com/office/drawing/2014/main" id="{FFDA47C6-4554-48AF-AFCB-0E3EEACDA0F0}"/>
              </a:ext>
            </a:extLst>
          </p:cNvPr>
          <p:cNvSpPr>
            <a:spLocks noGrp="1"/>
          </p:cNvSpPr>
          <p:nvPr>
            <p:ph type="sldNum" sz="quarter" idx="4"/>
          </p:nvPr>
        </p:nvSpPr>
        <p:spPr/>
        <p:txBody>
          <a:bodyPr/>
          <a:lstStyle/>
          <a:p>
            <a:fld id="{E78626B2-E168-480E-BAE6-B60060C6AB83}" type="slidenum">
              <a:rPr lang="en-GB" smtClean="0"/>
              <a:pPr/>
              <a:t>50</a:t>
            </a:fld>
            <a:endParaRPr lang="en-GB" dirty="0"/>
          </a:p>
        </p:txBody>
      </p:sp>
      <p:sp>
        <p:nvSpPr>
          <p:cNvPr id="4" name="Text Placeholder 3">
            <a:extLst>
              <a:ext uri="{FF2B5EF4-FFF2-40B4-BE49-F238E27FC236}">
                <a16:creationId xmlns:a16="http://schemas.microsoft.com/office/drawing/2014/main" id="{C3E9FE26-C2A4-44B2-8C7D-F8A76155E039}"/>
              </a:ext>
            </a:extLst>
          </p:cNvPr>
          <p:cNvSpPr>
            <a:spLocks noGrp="1"/>
          </p:cNvSpPr>
          <p:nvPr>
            <p:ph type="body" sz="quarter" idx="19"/>
          </p:nvPr>
        </p:nvSpPr>
        <p:spPr/>
        <p:txBody>
          <a:bodyPr/>
          <a:lstStyle/>
          <a:p>
            <a:r>
              <a:rPr lang="en-GB" baseline="30000" dirty="0"/>
              <a:t>1</a:t>
            </a:r>
            <a:r>
              <a:rPr lang="en-GB" dirty="0"/>
              <a:t> Note that Analysys Mason will be changing the coverage for some of its research programmes later in 2020. Please ask your account manager if you have any questions. </a:t>
            </a:r>
          </a:p>
        </p:txBody>
      </p:sp>
      <p:sp>
        <p:nvSpPr>
          <p:cNvPr id="5" name="Rounded Rectangle 52">
            <a:extLst>
              <a:ext uri="{FF2B5EF4-FFF2-40B4-BE49-F238E27FC236}">
                <a16:creationId xmlns:a16="http://schemas.microsoft.com/office/drawing/2014/main" id="{58867202-BFE3-46F9-94CE-CF8E09354833}"/>
              </a:ext>
            </a:extLst>
          </p:cNvPr>
          <p:cNvSpPr/>
          <p:nvPr/>
        </p:nvSpPr>
        <p:spPr>
          <a:xfrm>
            <a:off x="366714" y="5546361"/>
            <a:ext cx="9174162" cy="597600"/>
          </a:xfrm>
          <a:prstGeom prst="roundRect">
            <a:avLst>
              <a:gd name="adj" fmla="val 35832"/>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144000" bIns="648000"/>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1050" b="1" i="0" u="none" strike="noStrike" kern="1200" cap="none" spc="100" normalizeH="0" noProof="0" dirty="0">
                <a:ln>
                  <a:noFill/>
                </a:ln>
                <a:solidFill>
                  <a:srgbClr val="FFFFFF"/>
                </a:solidFill>
                <a:effectLst/>
                <a:uLnTx/>
                <a:uFillTx/>
                <a:latin typeface="Franklin Gothic Book" panose="020B0503020102020204" pitchFamily="34" charset="0"/>
              </a:rPr>
              <a:t>SERVICE TYPES</a:t>
            </a:r>
          </a:p>
        </p:txBody>
      </p:sp>
      <p:sp>
        <p:nvSpPr>
          <p:cNvPr id="6" name="Round Same Side Corner Rectangle 53">
            <a:extLst>
              <a:ext uri="{FF2B5EF4-FFF2-40B4-BE49-F238E27FC236}">
                <a16:creationId xmlns:a16="http://schemas.microsoft.com/office/drawing/2014/main" id="{783FDE9F-3AEB-4DB4-BA00-7FD03E5B9C9C}"/>
              </a:ext>
            </a:extLst>
          </p:cNvPr>
          <p:cNvSpPr/>
          <p:nvPr/>
        </p:nvSpPr>
        <p:spPr>
          <a:xfrm rot="5400000">
            <a:off x="8250936" y="4933512"/>
            <a:ext cx="287399" cy="1980000"/>
          </a:xfrm>
          <a:prstGeom prst="round2SameRect">
            <a:avLst>
              <a:gd name="adj1" fmla="val 50000"/>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IoT</a:t>
            </a:r>
          </a:p>
        </p:txBody>
      </p:sp>
      <p:sp>
        <p:nvSpPr>
          <p:cNvPr id="7" name="Rounded Rectangle 54">
            <a:extLst>
              <a:ext uri="{FF2B5EF4-FFF2-40B4-BE49-F238E27FC236}">
                <a16:creationId xmlns:a16="http://schemas.microsoft.com/office/drawing/2014/main" id="{247417A6-AF21-4E2C-9937-6A63CF2AE86C}"/>
              </a:ext>
            </a:extLst>
          </p:cNvPr>
          <p:cNvSpPr/>
          <p:nvPr/>
        </p:nvSpPr>
        <p:spPr>
          <a:xfrm>
            <a:off x="366713" y="1385887"/>
            <a:ext cx="9174161" cy="596120"/>
          </a:xfrm>
          <a:prstGeom prst="roundRect">
            <a:avLst>
              <a:gd name="adj" fmla="val 35832"/>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108000" bIns="648000"/>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1050" b="1" i="0" u="none" strike="noStrike" kern="1200" cap="none" spc="100" normalizeH="0" noProof="0" dirty="0">
                <a:ln>
                  <a:noFill/>
                </a:ln>
                <a:solidFill>
                  <a:srgbClr val="FFFFFF"/>
                </a:solidFill>
                <a:effectLst/>
                <a:uLnTx/>
                <a:uFillTx/>
                <a:latin typeface="Franklin Gothic Book" panose="020B0503020102020204" pitchFamily="34" charset="0"/>
              </a:rPr>
              <a:t>DELIVERY MODELS</a:t>
            </a:r>
          </a:p>
        </p:txBody>
      </p:sp>
      <p:sp>
        <p:nvSpPr>
          <p:cNvPr id="8" name="Round Same Side Corner Rectangle 55">
            <a:extLst>
              <a:ext uri="{FF2B5EF4-FFF2-40B4-BE49-F238E27FC236}">
                <a16:creationId xmlns:a16="http://schemas.microsoft.com/office/drawing/2014/main" id="{83CB974D-6B0A-464A-BFF2-B8784A0F450B}"/>
              </a:ext>
            </a:extLst>
          </p:cNvPr>
          <p:cNvSpPr/>
          <p:nvPr/>
        </p:nvSpPr>
        <p:spPr>
          <a:xfrm rot="16200000">
            <a:off x="1407017" y="668616"/>
            <a:ext cx="318115" cy="2149200"/>
          </a:xfrm>
          <a:prstGeom prst="round2SameRect">
            <a:avLst>
              <a:gd name="adj1" fmla="val 50000"/>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PRODUCTS</a:t>
            </a:r>
          </a:p>
        </p:txBody>
      </p:sp>
      <p:sp>
        <p:nvSpPr>
          <p:cNvPr id="9" name="Rectangle 8">
            <a:extLst>
              <a:ext uri="{FF2B5EF4-FFF2-40B4-BE49-F238E27FC236}">
                <a16:creationId xmlns:a16="http://schemas.microsoft.com/office/drawing/2014/main" id="{928F26D5-1AC9-4942-9D3D-E6CA83C8B341}"/>
              </a:ext>
            </a:extLst>
          </p:cNvPr>
          <p:cNvSpPr/>
          <p:nvPr/>
        </p:nvSpPr>
        <p:spPr>
          <a:xfrm>
            <a:off x="2739733" y="1584159"/>
            <a:ext cx="2149200" cy="3181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HOSTED/CLOUD</a:t>
            </a:r>
          </a:p>
        </p:txBody>
      </p:sp>
      <p:sp>
        <p:nvSpPr>
          <p:cNvPr id="10" name="Rectangle 9">
            <a:extLst>
              <a:ext uri="{FF2B5EF4-FFF2-40B4-BE49-F238E27FC236}">
                <a16:creationId xmlns:a16="http://schemas.microsoft.com/office/drawing/2014/main" id="{213042D5-7879-455D-9E18-7AC906AB5D84}"/>
              </a:ext>
            </a:extLst>
          </p:cNvPr>
          <p:cNvSpPr/>
          <p:nvPr/>
        </p:nvSpPr>
        <p:spPr>
          <a:xfrm>
            <a:off x="4987991" y="1584159"/>
            <a:ext cx="2149200" cy="3181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OUTSOURCED OPERATIONS</a:t>
            </a:r>
          </a:p>
        </p:txBody>
      </p:sp>
      <p:sp>
        <p:nvSpPr>
          <p:cNvPr id="11" name="Round Same Side Corner Rectangle 58">
            <a:extLst>
              <a:ext uri="{FF2B5EF4-FFF2-40B4-BE49-F238E27FC236}">
                <a16:creationId xmlns:a16="http://schemas.microsoft.com/office/drawing/2014/main" id="{E5E31CBC-18BC-425F-8130-623296956DB0}"/>
              </a:ext>
            </a:extLst>
          </p:cNvPr>
          <p:cNvSpPr/>
          <p:nvPr/>
        </p:nvSpPr>
        <p:spPr>
          <a:xfrm rot="5400000">
            <a:off x="8151608" y="669023"/>
            <a:ext cx="317669" cy="2148386"/>
          </a:xfrm>
          <a:prstGeom prst="round2SameRect">
            <a:avLst>
              <a:gd name="adj1" fmla="val 50000"/>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SYSTEMS INTEGRATION AND OTHER PROFESSIONAL SERVICES</a:t>
            </a:r>
          </a:p>
        </p:txBody>
      </p:sp>
      <p:sp>
        <p:nvSpPr>
          <p:cNvPr id="12" name="Rounded Rectangle 59">
            <a:extLst>
              <a:ext uri="{FF2B5EF4-FFF2-40B4-BE49-F238E27FC236}">
                <a16:creationId xmlns:a16="http://schemas.microsoft.com/office/drawing/2014/main" id="{F67942D5-27A0-49D1-9D55-3C5F9BF944AC}"/>
              </a:ext>
            </a:extLst>
          </p:cNvPr>
          <p:cNvSpPr/>
          <p:nvPr/>
        </p:nvSpPr>
        <p:spPr>
          <a:xfrm>
            <a:off x="375276" y="2026191"/>
            <a:ext cx="1440000" cy="2619374"/>
          </a:xfrm>
          <a:prstGeom prst="roundRect">
            <a:avLst>
              <a:gd name="adj" fmla="val 1273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648000"/>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1050" b="1" i="0" u="none" strike="noStrike" kern="1200" cap="none" spc="100" normalizeH="0" noProof="0" dirty="0">
                <a:ln>
                  <a:noFill/>
                </a:ln>
                <a:solidFill>
                  <a:srgbClr val="FFFFFF"/>
                </a:solidFill>
                <a:effectLst/>
                <a:uLnTx/>
                <a:uFillTx/>
                <a:latin typeface="Franklin Gothic Book" panose="020B0503020102020204" pitchFamily="34" charset="0"/>
              </a:rPr>
              <a:t>MONETISATION PLATFORMS</a:t>
            </a:r>
          </a:p>
        </p:txBody>
      </p:sp>
      <p:sp>
        <p:nvSpPr>
          <p:cNvPr id="13" name="Rounded Rectangle 60">
            <a:extLst>
              <a:ext uri="{FF2B5EF4-FFF2-40B4-BE49-F238E27FC236}">
                <a16:creationId xmlns:a16="http://schemas.microsoft.com/office/drawing/2014/main" id="{6BB90E1B-57FE-4935-A065-2A1B769C9493}"/>
              </a:ext>
            </a:extLst>
          </p:cNvPr>
          <p:cNvSpPr/>
          <p:nvPr/>
        </p:nvSpPr>
        <p:spPr>
          <a:xfrm>
            <a:off x="1920674" y="2026191"/>
            <a:ext cx="1440000" cy="2619375"/>
          </a:xfrm>
          <a:prstGeom prst="roundRect">
            <a:avLst>
              <a:gd name="adj" fmla="val 1444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648000"/>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1050" b="1" i="0" u="none" strike="noStrike" kern="1200" cap="none" spc="100" normalizeH="0" noProof="0" dirty="0">
                <a:ln>
                  <a:noFill/>
                </a:ln>
                <a:solidFill>
                  <a:srgbClr val="FFFFFF"/>
                </a:solidFill>
                <a:effectLst/>
                <a:uLnTx/>
                <a:uFillTx/>
                <a:latin typeface="Franklin Gothic Book" panose="020B0503020102020204" pitchFamily="34" charset="0"/>
              </a:rPr>
              <a:t>VIDEO AND IDENTITY PLATFORMS</a:t>
            </a:r>
          </a:p>
        </p:txBody>
      </p:sp>
      <p:sp>
        <p:nvSpPr>
          <p:cNvPr id="14" name="Rounded Rectangle 61">
            <a:extLst>
              <a:ext uri="{FF2B5EF4-FFF2-40B4-BE49-F238E27FC236}">
                <a16:creationId xmlns:a16="http://schemas.microsoft.com/office/drawing/2014/main" id="{D6043484-1538-4DA0-AA9E-9283AB875259}"/>
              </a:ext>
            </a:extLst>
          </p:cNvPr>
          <p:cNvSpPr/>
          <p:nvPr/>
        </p:nvSpPr>
        <p:spPr>
          <a:xfrm>
            <a:off x="3466072" y="2026191"/>
            <a:ext cx="1440000" cy="2619375"/>
          </a:xfrm>
          <a:prstGeom prst="roundRect">
            <a:avLst>
              <a:gd name="adj" fmla="val 148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648000"/>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1050" b="1" i="0" u="none" strike="noStrike" kern="1200" cap="none" spc="100" normalizeH="0" noProof="0" dirty="0">
                <a:ln>
                  <a:noFill/>
                </a:ln>
                <a:solidFill>
                  <a:srgbClr val="FFFFFF"/>
                </a:solidFill>
                <a:effectLst/>
                <a:uLnTx/>
                <a:uFillTx/>
                <a:latin typeface="Franklin Gothic Book" panose="020B0503020102020204" pitchFamily="34" charset="0"/>
              </a:rPr>
              <a:t>CUSTOMER</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1050" b="1" i="0" u="none" strike="noStrike" kern="1200" cap="none" spc="100" normalizeH="0" noProof="0" dirty="0">
                <a:ln>
                  <a:noFill/>
                </a:ln>
                <a:solidFill>
                  <a:srgbClr val="FFFFFF"/>
                </a:solidFill>
                <a:effectLst/>
                <a:uLnTx/>
                <a:uFillTx/>
                <a:latin typeface="Franklin Gothic Book" panose="020B0503020102020204" pitchFamily="34" charset="0"/>
              </a:rPr>
              <a:t>ENGAGEMENT</a:t>
            </a:r>
          </a:p>
        </p:txBody>
      </p:sp>
      <p:sp>
        <p:nvSpPr>
          <p:cNvPr id="15" name="Rounded Rectangle 62">
            <a:extLst>
              <a:ext uri="{FF2B5EF4-FFF2-40B4-BE49-F238E27FC236}">
                <a16:creationId xmlns:a16="http://schemas.microsoft.com/office/drawing/2014/main" id="{4C0F2D6A-EF2F-4D5C-BB1C-4F4D8D36A893}"/>
              </a:ext>
            </a:extLst>
          </p:cNvPr>
          <p:cNvSpPr/>
          <p:nvPr/>
        </p:nvSpPr>
        <p:spPr>
          <a:xfrm>
            <a:off x="5011470" y="2026191"/>
            <a:ext cx="1440000" cy="2619375"/>
          </a:xfrm>
          <a:prstGeom prst="roundRect">
            <a:avLst>
              <a:gd name="adj" fmla="val 15733"/>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648000"/>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1050" b="1" i="0" u="none" strike="noStrike" kern="1200" cap="none" spc="100" normalizeH="0" noProof="0" dirty="0">
                <a:ln>
                  <a:noFill/>
                </a:ln>
                <a:solidFill>
                  <a:srgbClr val="FFFFFF"/>
                </a:solidFill>
                <a:effectLst/>
                <a:uLnTx/>
                <a:uFillTx/>
                <a:latin typeface="Franklin Gothic Book" panose="020B0503020102020204" pitchFamily="34" charset="0"/>
              </a:rPr>
              <a:t>SERVICE DESIGN AND ORCHESTRATION</a:t>
            </a:r>
          </a:p>
        </p:txBody>
      </p:sp>
      <p:sp>
        <p:nvSpPr>
          <p:cNvPr id="16" name="Rounded Rectangle 63">
            <a:extLst>
              <a:ext uri="{FF2B5EF4-FFF2-40B4-BE49-F238E27FC236}">
                <a16:creationId xmlns:a16="http://schemas.microsoft.com/office/drawing/2014/main" id="{4300E90A-C434-4ECE-B944-73E13412819D}"/>
              </a:ext>
            </a:extLst>
          </p:cNvPr>
          <p:cNvSpPr/>
          <p:nvPr/>
        </p:nvSpPr>
        <p:spPr>
          <a:xfrm>
            <a:off x="6556868" y="2026191"/>
            <a:ext cx="1440000" cy="2619375"/>
          </a:xfrm>
          <a:prstGeom prst="roundRect">
            <a:avLst>
              <a:gd name="adj" fmla="val 15304"/>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648000"/>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1050" b="1" i="0" u="none" strike="noStrike" kern="1200" cap="none" spc="100" normalizeH="0" noProof="0" dirty="0">
                <a:ln>
                  <a:noFill/>
                </a:ln>
                <a:solidFill>
                  <a:srgbClr val="FFFFFF"/>
                </a:solidFill>
                <a:effectLst/>
                <a:uLnTx/>
                <a:uFillTx/>
                <a:latin typeface="Franklin Gothic Book" panose="020B0503020102020204" pitchFamily="34" charset="0"/>
              </a:rPr>
              <a:t>AUTOMATED ASSURANCE</a:t>
            </a:r>
          </a:p>
        </p:txBody>
      </p:sp>
      <p:sp>
        <p:nvSpPr>
          <p:cNvPr id="17" name="Rounded Rectangle 64">
            <a:extLst>
              <a:ext uri="{FF2B5EF4-FFF2-40B4-BE49-F238E27FC236}">
                <a16:creationId xmlns:a16="http://schemas.microsoft.com/office/drawing/2014/main" id="{69900640-6D5E-4E45-B45A-D4092105BE56}"/>
              </a:ext>
            </a:extLst>
          </p:cNvPr>
          <p:cNvSpPr/>
          <p:nvPr/>
        </p:nvSpPr>
        <p:spPr>
          <a:xfrm>
            <a:off x="429276" y="4118288"/>
            <a:ext cx="1332000" cy="435600"/>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r>
              <a:rPr lang="en-GB" sz="900" dirty="0">
                <a:solidFill>
                  <a:srgbClr val="000000"/>
                </a:solidFill>
                <a:latin typeface="Franklin Gothic Book" panose="020B0503020102020204" pitchFamily="34" charset="0"/>
              </a:rPr>
              <a:t>POLICY MANAGEMENT</a:t>
            </a:r>
          </a:p>
        </p:txBody>
      </p:sp>
      <p:sp>
        <p:nvSpPr>
          <p:cNvPr id="18" name="Rounded Rectangle 68">
            <a:extLst>
              <a:ext uri="{FF2B5EF4-FFF2-40B4-BE49-F238E27FC236}">
                <a16:creationId xmlns:a16="http://schemas.microsoft.com/office/drawing/2014/main" id="{3739458F-3BD4-41BE-A820-D50AE6ABDB56}"/>
              </a:ext>
            </a:extLst>
          </p:cNvPr>
          <p:cNvSpPr/>
          <p:nvPr/>
        </p:nvSpPr>
        <p:spPr>
          <a:xfrm>
            <a:off x="6611706" y="2559349"/>
            <a:ext cx="1330325" cy="346075"/>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SERVICE MANAGEMENT</a:t>
            </a:r>
          </a:p>
        </p:txBody>
      </p:sp>
      <p:sp>
        <p:nvSpPr>
          <p:cNvPr id="19" name="Rounded Rectangle 69">
            <a:extLst>
              <a:ext uri="{FF2B5EF4-FFF2-40B4-BE49-F238E27FC236}">
                <a16:creationId xmlns:a16="http://schemas.microsoft.com/office/drawing/2014/main" id="{6EF62195-C264-4C03-9881-B4C97CA3F4E4}"/>
              </a:ext>
            </a:extLst>
          </p:cNvPr>
          <p:cNvSpPr/>
          <p:nvPr/>
        </p:nvSpPr>
        <p:spPr>
          <a:xfrm>
            <a:off x="6611706" y="3036178"/>
            <a:ext cx="1330325" cy="542793"/>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lvl="0" algn="ctr">
              <a:defRPr/>
            </a:pPr>
            <a:r>
              <a:rPr lang="en-GB" sz="900" cap="all" dirty="0">
                <a:solidFill>
                  <a:srgbClr val="000000"/>
                </a:solidFill>
                <a:latin typeface="Franklin Gothic Book" panose="020B0503020102020204" pitchFamily="34" charset="0"/>
              </a:rPr>
              <a:t>Intelligent Performance and Fault Monitoring</a:t>
            </a:r>
            <a:endParaRPr kumimoji="0" lang="en-GB" sz="900" b="0" i="0" u="none" strike="noStrike" kern="1200" cap="all" spc="0" normalizeH="0" noProof="0" dirty="0">
              <a:ln>
                <a:noFill/>
              </a:ln>
              <a:solidFill>
                <a:srgbClr val="000000"/>
              </a:solidFill>
              <a:effectLst/>
              <a:uLnTx/>
              <a:uFillTx/>
              <a:latin typeface="Franklin Gothic Book" panose="020B0503020102020204" pitchFamily="34" charset="0"/>
            </a:endParaRPr>
          </a:p>
        </p:txBody>
      </p:sp>
      <p:sp>
        <p:nvSpPr>
          <p:cNvPr id="21" name="Rounded Rectangle 71">
            <a:extLst>
              <a:ext uri="{FF2B5EF4-FFF2-40B4-BE49-F238E27FC236}">
                <a16:creationId xmlns:a16="http://schemas.microsoft.com/office/drawing/2014/main" id="{AB4A4458-DE21-44F7-8A13-DE14C566F6EF}"/>
              </a:ext>
            </a:extLst>
          </p:cNvPr>
          <p:cNvSpPr/>
          <p:nvPr/>
        </p:nvSpPr>
        <p:spPr>
          <a:xfrm>
            <a:off x="6611706" y="3722073"/>
            <a:ext cx="1330325" cy="346075"/>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WORKFORCE AUTOMATION</a:t>
            </a:r>
          </a:p>
        </p:txBody>
      </p:sp>
      <p:sp>
        <p:nvSpPr>
          <p:cNvPr id="22" name="Rounded Rectangle 72">
            <a:extLst>
              <a:ext uri="{FF2B5EF4-FFF2-40B4-BE49-F238E27FC236}">
                <a16:creationId xmlns:a16="http://schemas.microsoft.com/office/drawing/2014/main" id="{EDC397A8-0F89-4410-BF54-A2634258AB57}"/>
              </a:ext>
            </a:extLst>
          </p:cNvPr>
          <p:cNvSpPr/>
          <p:nvPr/>
        </p:nvSpPr>
        <p:spPr>
          <a:xfrm>
            <a:off x="6611706" y="4208776"/>
            <a:ext cx="1330325" cy="344487"/>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PROBE SYSTEMS</a:t>
            </a:r>
          </a:p>
        </p:txBody>
      </p:sp>
      <p:sp>
        <p:nvSpPr>
          <p:cNvPr id="23" name="Rounded Rectangle 73">
            <a:extLst>
              <a:ext uri="{FF2B5EF4-FFF2-40B4-BE49-F238E27FC236}">
                <a16:creationId xmlns:a16="http://schemas.microsoft.com/office/drawing/2014/main" id="{7011373C-22CA-4B85-A047-AD0A57BF1AF3}"/>
              </a:ext>
            </a:extLst>
          </p:cNvPr>
          <p:cNvSpPr/>
          <p:nvPr/>
        </p:nvSpPr>
        <p:spPr>
          <a:xfrm>
            <a:off x="3520910" y="2559349"/>
            <a:ext cx="1330325" cy="436562"/>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ENGAGEMENT PLATFORMS</a:t>
            </a:r>
          </a:p>
        </p:txBody>
      </p:sp>
      <p:sp>
        <p:nvSpPr>
          <p:cNvPr id="24" name="Rounded Rectangle 74">
            <a:extLst>
              <a:ext uri="{FF2B5EF4-FFF2-40B4-BE49-F238E27FC236}">
                <a16:creationId xmlns:a16="http://schemas.microsoft.com/office/drawing/2014/main" id="{7E1906DF-8C1C-4574-9B69-6C08AC56B0FC}"/>
              </a:ext>
            </a:extLst>
          </p:cNvPr>
          <p:cNvSpPr/>
          <p:nvPr/>
        </p:nvSpPr>
        <p:spPr>
          <a:xfrm>
            <a:off x="3520910" y="3079524"/>
            <a:ext cx="1330325" cy="434975"/>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MARKETING</a:t>
            </a:r>
          </a:p>
        </p:txBody>
      </p:sp>
      <p:sp>
        <p:nvSpPr>
          <p:cNvPr id="25" name="Rounded Rectangle 75">
            <a:extLst>
              <a:ext uri="{FF2B5EF4-FFF2-40B4-BE49-F238E27FC236}">
                <a16:creationId xmlns:a16="http://schemas.microsoft.com/office/drawing/2014/main" id="{4B3A4712-7D64-4E6B-812E-549579C8760E}"/>
              </a:ext>
            </a:extLst>
          </p:cNvPr>
          <p:cNvSpPr/>
          <p:nvPr/>
        </p:nvSpPr>
        <p:spPr>
          <a:xfrm>
            <a:off x="3520910" y="3598112"/>
            <a:ext cx="1330325" cy="436563"/>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SALES</a:t>
            </a:r>
          </a:p>
        </p:txBody>
      </p:sp>
      <p:sp>
        <p:nvSpPr>
          <p:cNvPr id="26" name="Rounded Rectangle 76">
            <a:extLst>
              <a:ext uri="{FF2B5EF4-FFF2-40B4-BE49-F238E27FC236}">
                <a16:creationId xmlns:a16="http://schemas.microsoft.com/office/drawing/2014/main" id="{04434BC0-95BA-4B41-A8BB-07B8224F5A92}"/>
              </a:ext>
            </a:extLst>
          </p:cNvPr>
          <p:cNvSpPr/>
          <p:nvPr/>
        </p:nvSpPr>
        <p:spPr>
          <a:xfrm>
            <a:off x="3520910" y="4118288"/>
            <a:ext cx="1330325" cy="434975"/>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CUSTOMER SERVICE</a:t>
            </a:r>
          </a:p>
        </p:txBody>
      </p:sp>
      <p:sp>
        <p:nvSpPr>
          <p:cNvPr id="27" name="Rounded Rectangle 77">
            <a:extLst>
              <a:ext uri="{FF2B5EF4-FFF2-40B4-BE49-F238E27FC236}">
                <a16:creationId xmlns:a16="http://schemas.microsoft.com/office/drawing/2014/main" id="{E27DAF00-1488-4E25-9FDF-9408A9FC980E}"/>
              </a:ext>
            </a:extLst>
          </p:cNvPr>
          <p:cNvSpPr/>
          <p:nvPr/>
        </p:nvSpPr>
        <p:spPr>
          <a:xfrm>
            <a:off x="5066308" y="2559349"/>
            <a:ext cx="1330325" cy="436562"/>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ORDER MANAGEMENT</a:t>
            </a:r>
          </a:p>
        </p:txBody>
      </p:sp>
      <p:sp>
        <p:nvSpPr>
          <p:cNvPr id="28" name="Rounded Rectangle 78">
            <a:extLst>
              <a:ext uri="{FF2B5EF4-FFF2-40B4-BE49-F238E27FC236}">
                <a16:creationId xmlns:a16="http://schemas.microsoft.com/office/drawing/2014/main" id="{7C3CED5B-BF09-48E2-A307-897226898D82}"/>
              </a:ext>
            </a:extLst>
          </p:cNvPr>
          <p:cNvSpPr/>
          <p:nvPr/>
        </p:nvSpPr>
        <p:spPr>
          <a:xfrm>
            <a:off x="5066308" y="3079524"/>
            <a:ext cx="1330325" cy="434975"/>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INVENTORY MANAGEMENT</a:t>
            </a:r>
          </a:p>
        </p:txBody>
      </p:sp>
      <p:sp>
        <p:nvSpPr>
          <p:cNvPr id="29" name="Rounded Rectangle 79">
            <a:extLst>
              <a:ext uri="{FF2B5EF4-FFF2-40B4-BE49-F238E27FC236}">
                <a16:creationId xmlns:a16="http://schemas.microsoft.com/office/drawing/2014/main" id="{289ED322-0CE8-498A-AF63-4C391512CBC5}"/>
              </a:ext>
            </a:extLst>
          </p:cNvPr>
          <p:cNvSpPr/>
          <p:nvPr/>
        </p:nvSpPr>
        <p:spPr>
          <a:xfrm>
            <a:off x="5066308" y="3598112"/>
            <a:ext cx="1330325" cy="436563"/>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ACTIVATION</a:t>
            </a:r>
          </a:p>
        </p:txBody>
      </p:sp>
      <p:sp>
        <p:nvSpPr>
          <p:cNvPr id="30" name="Rounded Rectangle 80">
            <a:extLst>
              <a:ext uri="{FF2B5EF4-FFF2-40B4-BE49-F238E27FC236}">
                <a16:creationId xmlns:a16="http://schemas.microsoft.com/office/drawing/2014/main" id="{CA4B370D-8D14-4814-9DA6-B6439FE6F8D1}"/>
              </a:ext>
            </a:extLst>
          </p:cNvPr>
          <p:cNvSpPr/>
          <p:nvPr/>
        </p:nvSpPr>
        <p:spPr>
          <a:xfrm>
            <a:off x="5066308" y="4118288"/>
            <a:ext cx="1330325" cy="434975"/>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ENGINEERING SYSTEMS</a:t>
            </a:r>
          </a:p>
        </p:txBody>
      </p:sp>
      <p:sp>
        <p:nvSpPr>
          <p:cNvPr id="31" name="Rounded Rectangle 81">
            <a:extLst>
              <a:ext uri="{FF2B5EF4-FFF2-40B4-BE49-F238E27FC236}">
                <a16:creationId xmlns:a16="http://schemas.microsoft.com/office/drawing/2014/main" id="{7DCBED09-5876-42DA-803C-2C608504BEA3}"/>
              </a:ext>
            </a:extLst>
          </p:cNvPr>
          <p:cNvSpPr/>
          <p:nvPr/>
        </p:nvSpPr>
        <p:spPr>
          <a:xfrm>
            <a:off x="375276" y="4715553"/>
            <a:ext cx="7661378" cy="781050"/>
          </a:xfrm>
          <a:prstGeom prst="roundRect">
            <a:avLst>
              <a:gd name="adj" fmla="val 28708"/>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648000"/>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1050" b="1" i="0" u="none" strike="noStrike" kern="1200" cap="none" spc="100" normalizeH="0" noProof="0" dirty="0">
                <a:ln>
                  <a:noFill/>
                </a:ln>
                <a:solidFill>
                  <a:srgbClr val="FFFFFF"/>
                </a:solidFill>
                <a:effectLst/>
                <a:uLnTx/>
                <a:uFillTx/>
                <a:latin typeface="Franklin Gothic Book" panose="020B0503020102020204" pitchFamily="34" charset="0"/>
              </a:rPr>
              <a:t>NETWORK AUTOMATION AND ORCHESTRATION</a:t>
            </a:r>
          </a:p>
        </p:txBody>
      </p:sp>
      <p:sp>
        <p:nvSpPr>
          <p:cNvPr id="32" name="Round Same Side Corner Rectangle 82">
            <a:extLst>
              <a:ext uri="{FF2B5EF4-FFF2-40B4-BE49-F238E27FC236}">
                <a16:creationId xmlns:a16="http://schemas.microsoft.com/office/drawing/2014/main" id="{AA83BEDF-93D9-4D2C-BAF1-C886648F8004}"/>
              </a:ext>
            </a:extLst>
          </p:cNvPr>
          <p:cNvSpPr/>
          <p:nvPr/>
        </p:nvSpPr>
        <p:spPr>
          <a:xfrm rot="16200000">
            <a:off x="1107321" y="4466392"/>
            <a:ext cx="346075" cy="1512000"/>
          </a:xfrm>
          <a:prstGeom prst="round2SameRect">
            <a:avLst>
              <a:gd name="adj1" fmla="val 50000"/>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EMS/NMS</a:t>
            </a:r>
          </a:p>
        </p:txBody>
      </p:sp>
      <p:sp>
        <p:nvSpPr>
          <p:cNvPr id="33" name="Rectangle 32">
            <a:extLst>
              <a:ext uri="{FF2B5EF4-FFF2-40B4-BE49-F238E27FC236}">
                <a16:creationId xmlns:a16="http://schemas.microsoft.com/office/drawing/2014/main" id="{6AEC58D2-6A4F-4B8F-B194-5B160A83E3DB}"/>
              </a:ext>
            </a:extLst>
          </p:cNvPr>
          <p:cNvSpPr/>
          <p:nvPr/>
        </p:nvSpPr>
        <p:spPr>
          <a:xfrm>
            <a:off x="4568342" y="5049355"/>
            <a:ext cx="1512000" cy="346075"/>
          </a:xfrm>
          <a:prstGeom prst="rect">
            <a:avLst/>
          </a:prstGeom>
          <a:solidFill>
            <a:srgbClr val="C7C6E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WAN SDN</a:t>
            </a:r>
          </a:p>
        </p:txBody>
      </p:sp>
      <p:sp>
        <p:nvSpPr>
          <p:cNvPr id="34" name="Round Same Side Corner Rectangle 84">
            <a:extLst>
              <a:ext uri="{FF2B5EF4-FFF2-40B4-BE49-F238E27FC236}">
                <a16:creationId xmlns:a16="http://schemas.microsoft.com/office/drawing/2014/main" id="{C9F851ED-0711-48DF-8A10-84E27926A820}"/>
              </a:ext>
            </a:extLst>
          </p:cNvPr>
          <p:cNvSpPr/>
          <p:nvPr/>
        </p:nvSpPr>
        <p:spPr>
          <a:xfrm rot="5400000">
            <a:off x="6932648" y="4484392"/>
            <a:ext cx="345590" cy="1476000"/>
          </a:xfrm>
          <a:prstGeom prst="round2SameRect">
            <a:avLst>
              <a:gd name="adj1" fmla="val 50000"/>
              <a:gd name="adj2" fmla="val 0"/>
            </a:avLst>
          </a:prstGeom>
          <a:solidFill>
            <a:srgbClr val="C7C6E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VIRTUAL INFRASTRUCTURE MANAGERS</a:t>
            </a:r>
          </a:p>
        </p:txBody>
      </p:sp>
      <p:sp>
        <p:nvSpPr>
          <p:cNvPr id="35" name="Rounded Rectangle 86">
            <a:extLst>
              <a:ext uri="{FF2B5EF4-FFF2-40B4-BE49-F238E27FC236}">
                <a16:creationId xmlns:a16="http://schemas.microsoft.com/office/drawing/2014/main" id="{11839098-32B9-473A-A726-44090C0A7A10}"/>
              </a:ext>
            </a:extLst>
          </p:cNvPr>
          <p:cNvSpPr/>
          <p:nvPr/>
        </p:nvSpPr>
        <p:spPr>
          <a:xfrm>
            <a:off x="430114" y="3078995"/>
            <a:ext cx="1330325" cy="435600"/>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r>
              <a:rPr lang="en-GB" sz="900" dirty="0">
                <a:solidFill>
                  <a:srgbClr val="000000"/>
                </a:solidFill>
                <a:latin typeface="Franklin Gothic Book" panose="020B0503020102020204" pitchFamily="34" charset="0"/>
              </a:rPr>
              <a:t>PARTNER AND INTERCONNECT</a:t>
            </a:r>
          </a:p>
        </p:txBody>
      </p:sp>
      <p:sp>
        <p:nvSpPr>
          <p:cNvPr id="36" name="Rounded Rectangle 87">
            <a:extLst>
              <a:ext uri="{FF2B5EF4-FFF2-40B4-BE49-F238E27FC236}">
                <a16:creationId xmlns:a16="http://schemas.microsoft.com/office/drawing/2014/main" id="{C4DBEA0C-0B77-4B09-A111-FD31E2D954C8}"/>
              </a:ext>
            </a:extLst>
          </p:cNvPr>
          <p:cNvSpPr/>
          <p:nvPr/>
        </p:nvSpPr>
        <p:spPr>
          <a:xfrm>
            <a:off x="430114" y="3598641"/>
            <a:ext cx="1330325" cy="435600"/>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r>
              <a:rPr lang="en-GB" sz="900" dirty="0">
                <a:solidFill>
                  <a:srgbClr val="000000"/>
                </a:solidFill>
                <a:latin typeface="Franklin Gothic Book" panose="020B0503020102020204" pitchFamily="34" charset="0"/>
              </a:rPr>
              <a:t>MEDIATION</a:t>
            </a:r>
          </a:p>
        </p:txBody>
      </p:sp>
      <p:sp>
        <p:nvSpPr>
          <p:cNvPr id="37" name="Rounded Rectangle 91">
            <a:extLst>
              <a:ext uri="{FF2B5EF4-FFF2-40B4-BE49-F238E27FC236}">
                <a16:creationId xmlns:a16="http://schemas.microsoft.com/office/drawing/2014/main" id="{6384A60D-FED4-45C8-9863-6F50DABB4D28}"/>
              </a:ext>
            </a:extLst>
          </p:cNvPr>
          <p:cNvSpPr/>
          <p:nvPr/>
        </p:nvSpPr>
        <p:spPr>
          <a:xfrm>
            <a:off x="8095213" y="2022171"/>
            <a:ext cx="1440000" cy="1738311"/>
          </a:xfrm>
          <a:prstGeom prst="roundRect">
            <a:avLst>
              <a:gd name="adj" fmla="val 194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648000"/>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1050" b="1" i="0" u="none" strike="noStrike" kern="1200" cap="none" spc="100" normalizeH="0" noProof="0" dirty="0">
                <a:ln>
                  <a:noFill/>
                </a:ln>
                <a:solidFill>
                  <a:srgbClr val="FFFFFF"/>
                </a:solidFill>
                <a:effectLst/>
                <a:uLnTx/>
                <a:uFillTx/>
                <a:latin typeface="Franklin Gothic Book" panose="020B0503020102020204" pitchFamily="34" charset="0"/>
              </a:rPr>
              <a:t>AI AND ANALYTICS</a:t>
            </a:r>
          </a:p>
        </p:txBody>
      </p:sp>
      <p:sp>
        <p:nvSpPr>
          <p:cNvPr id="38" name="Rectangle 37">
            <a:extLst>
              <a:ext uri="{FF2B5EF4-FFF2-40B4-BE49-F238E27FC236}">
                <a16:creationId xmlns:a16="http://schemas.microsoft.com/office/drawing/2014/main" id="{21138695-16D7-4F09-94B4-FAF55CB1F253}"/>
              </a:ext>
            </a:extLst>
          </p:cNvPr>
          <p:cNvSpPr/>
          <p:nvPr/>
        </p:nvSpPr>
        <p:spPr>
          <a:xfrm>
            <a:off x="2553542" y="5049355"/>
            <a:ext cx="1512000" cy="346075"/>
          </a:xfrm>
          <a:prstGeom prst="rect">
            <a:avLst/>
          </a:prstGeom>
          <a:solidFill>
            <a:srgbClr val="C7C6E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NETWORK ORCHESTRATORS</a:t>
            </a:r>
          </a:p>
        </p:txBody>
      </p:sp>
      <p:sp>
        <p:nvSpPr>
          <p:cNvPr id="39" name="Round Same Side Corner Rectangle 93">
            <a:extLst>
              <a:ext uri="{FF2B5EF4-FFF2-40B4-BE49-F238E27FC236}">
                <a16:creationId xmlns:a16="http://schemas.microsoft.com/office/drawing/2014/main" id="{BADF09CE-F650-40A4-B90D-9CAAA0ECA3EF}"/>
              </a:ext>
            </a:extLst>
          </p:cNvPr>
          <p:cNvSpPr/>
          <p:nvPr/>
        </p:nvSpPr>
        <p:spPr>
          <a:xfrm rot="16200000">
            <a:off x="1370457" y="4933512"/>
            <a:ext cx="287802" cy="1980000"/>
          </a:xfrm>
          <a:prstGeom prst="round2SameRect">
            <a:avLst>
              <a:gd name="adj1" fmla="val 50000"/>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CONSUMER FIXED</a:t>
            </a:r>
          </a:p>
        </p:txBody>
      </p:sp>
      <p:sp>
        <p:nvSpPr>
          <p:cNvPr id="40" name="Rectangle 39">
            <a:extLst>
              <a:ext uri="{FF2B5EF4-FFF2-40B4-BE49-F238E27FC236}">
                <a16:creationId xmlns:a16="http://schemas.microsoft.com/office/drawing/2014/main" id="{829AAD2E-877C-4F2F-9C00-B6D1ED319B78}"/>
              </a:ext>
            </a:extLst>
          </p:cNvPr>
          <p:cNvSpPr/>
          <p:nvPr/>
        </p:nvSpPr>
        <p:spPr>
          <a:xfrm>
            <a:off x="2817784" y="5779611"/>
            <a:ext cx="1980000" cy="2878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MOBILE</a:t>
            </a:r>
          </a:p>
        </p:txBody>
      </p:sp>
      <p:sp>
        <p:nvSpPr>
          <p:cNvPr id="41" name="Rectangle 40">
            <a:extLst>
              <a:ext uri="{FF2B5EF4-FFF2-40B4-BE49-F238E27FC236}">
                <a16:creationId xmlns:a16="http://schemas.microsoft.com/office/drawing/2014/main" id="{1440A7C3-D184-402F-AE44-53421C5E55DD}"/>
              </a:ext>
            </a:extLst>
          </p:cNvPr>
          <p:cNvSpPr/>
          <p:nvPr/>
        </p:nvSpPr>
        <p:spPr>
          <a:xfrm>
            <a:off x="5111210" y="5779611"/>
            <a:ext cx="1980000" cy="2878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BUSINESS FIXED</a:t>
            </a:r>
          </a:p>
        </p:txBody>
      </p:sp>
      <p:sp>
        <p:nvSpPr>
          <p:cNvPr id="43" name="Rounded Rectangle 97">
            <a:extLst>
              <a:ext uri="{FF2B5EF4-FFF2-40B4-BE49-F238E27FC236}">
                <a16:creationId xmlns:a16="http://schemas.microsoft.com/office/drawing/2014/main" id="{B55966DC-F16A-4673-BFB1-783606EF57DB}"/>
              </a:ext>
            </a:extLst>
          </p:cNvPr>
          <p:cNvSpPr/>
          <p:nvPr/>
        </p:nvSpPr>
        <p:spPr>
          <a:xfrm>
            <a:off x="8090654" y="3843156"/>
            <a:ext cx="1440000" cy="1653447"/>
          </a:xfrm>
          <a:prstGeom prst="roundRect">
            <a:avLst>
              <a:gd name="adj" fmla="val 19491"/>
            </a:avLst>
          </a:prstGeom>
          <a:solidFill>
            <a:srgbClr val="221F7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648000"/>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1000" b="1" i="0" u="none" strike="noStrike" kern="1200" cap="none" spc="100" normalizeH="0" noProof="0" dirty="0">
                <a:ln>
                  <a:noFill/>
                </a:ln>
                <a:solidFill>
                  <a:srgbClr val="FFFFFF"/>
                </a:solidFill>
                <a:effectLst/>
                <a:uLnTx/>
                <a:uFillTx/>
                <a:latin typeface="Franklin Gothic Book" panose="020B0503020102020204" pitchFamily="34" charset="0"/>
              </a:rPr>
              <a:t>DIGITAL INFRASTRUCTURE STRATEGIES</a:t>
            </a:r>
          </a:p>
        </p:txBody>
      </p:sp>
      <p:sp>
        <p:nvSpPr>
          <p:cNvPr id="44" name="Rounded Rectangle 98">
            <a:extLst>
              <a:ext uri="{FF2B5EF4-FFF2-40B4-BE49-F238E27FC236}">
                <a16:creationId xmlns:a16="http://schemas.microsoft.com/office/drawing/2014/main" id="{39CC8409-B8B8-4691-8AE5-2EC75ECAE09A}"/>
              </a:ext>
            </a:extLst>
          </p:cNvPr>
          <p:cNvSpPr/>
          <p:nvPr/>
        </p:nvSpPr>
        <p:spPr>
          <a:xfrm>
            <a:off x="8149213" y="2559349"/>
            <a:ext cx="1332000" cy="457951"/>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REVENUE ASSURANCE AND FRAUD MANAGEMENT</a:t>
            </a:r>
          </a:p>
        </p:txBody>
      </p:sp>
      <p:sp>
        <p:nvSpPr>
          <p:cNvPr id="45" name="Rounded Rectangle 99">
            <a:extLst>
              <a:ext uri="{FF2B5EF4-FFF2-40B4-BE49-F238E27FC236}">
                <a16:creationId xmlns:a16="http://schemas.microsoft.com/office/drawing/2014/main" id="{4A0BDDFA-7B64-4102-9C0E-F93D8C6CF168}"/>
              </a:ext>
            </a:extLst>
          </p:cNvPr>
          <p:cNvSpPr/>
          <p:nvPr/>
        </p:nvSpPr>
        <p:spPr>
          <a:xfrm>
            <a:off x="8149213" y="3085798"/>
            <a:ext cx="1332000" cy="226275"/>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BUSINESS ANALYTICS</a:t>
            </a:r>
          </a:p>
        </p:txBody>
      </p:sp>
      <p:sp>
        <p:nvSpPr>
          <p:cNvPr id="46" name="Rounded Rectangle 100">
            <a:extLst>
              <a:ext uri="{FF2B5EF4-FFF2-40B4-BE49-F238E27FC236}">
                <a16:creationId xmlns:a16="http://schemas.microsoft.com/office/drawing/2014/main" id="{F8E3105B-0C16-4E31-8D48-AA8DBBAAA7B3}"/>
              </a:ext>
            </a:extLst>
          </p:cNvPr>
          <p:cNvSpPr/>
          <p:nvPr/>
        </p:nvSpPr>
        <p:spPr>
          <a:xfrm>
            <a:off x="8149213" y="3376826"/>
            <a:ext cx="1332000" cy="275346"/>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NETWORK ANALYTICS</a:t>
            </a:r>
          </a:p>
        </p:txBody>
      </p:sp>
      <p:sp>
        <p:nvSpPr>
          <p:cNvPr id="47" name="Rounded Rectangle 86">
            <a:extLst>
              <a:ext uri="{FF2B5EF4-FFF2-40B4-BE49-F238E27FC236}">
                <a16:creationId xmlns:a16="http://schemas.microsoft.com/office/drawing/2014/main" id="{59A34D8E-95D4-4488-8F85-D39FDA68AF4B}"/>
              </a:ext>
            </a:extLst>
          </p:cNvPr>
          <p:cNvSpPr/>
          <p:nvPr/>
        </p:nvSpPr>
        <p:spPr>
          <a:xfrm>
            <a:off x="430114" y="2559349"/>
            <a:ext cx="1330325" cy="435600"/>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BILLING AND CHARGING</a:t>
            </a:r>
          </a:p>
        </p:txBody>
      </p:sp>
      <p:sp>
        <p:nvSpPr>
          <p:cNvPr id="48" name="Rounded Rectangle 101">
            <a:extLst>
              <a:ext uri="{FF2B5EF4-FFF2-40B4-BE49-F238E27FC236}">
                <a16:creationId xmlns:a16="http://schemas.microsoft.com/office/drawing/2014/main" id="{CB63C85E-9AE5-4E56-98D6-4A8081CF7913}"/>
              </a:ext>
            </a:extLst>
          </p:cNvPr>
          <p:cNvSpPr/>
          <p:nvPr/>
        </p:nvSpPr>
        <p:spPr>
          <a:xfrm>
            <a:off x="8156287" y="4364346"/>
            <a:ext cx="1332000" cy="324000"/>
          </a:xfrm>
          <a:prstGeom prst="roundRect">
            <a:avLst>
              <a:gd name="adj" fmla="val 50000"/>
            </a:avLst>
          </a:prstGeom>
          <a:solidFill>
            <a:srgbClr val="C7C6E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NFV</a:t>
            </a:r>
          </a:p>
        </p:txBody>
      </p:sp>
      <p:sp>
        <p:nvSpPr>
          <p:cNvPr id="49" name="Rounded Rectangle 102">
            <a:extLst>
              <a:ext uri="{FF2B5EF4-FFF2-40B4-BE49-F238E27FC236}">
                <a16:creationId xmlns:a16="http://schemas.microsoft.com/office/drawing/2014/main" id="{29F04D6B-B31F-4995-9192-D0C95D273181}"/>
              </a:ext>
            </a:extLst>
          </p:cNvPr>
          <p:cNvSpPr/>
          <p:nvPr/>
        </p:nvSpPr>
        <p:spPr>
          <a:xfrm>
            <a:off x="8148534" y="5103321"/>
            <a:ext cx="1332000" cy="324000"/>
          </a:xfrm>
          <a:prstGeom prst="roundRect">
            <a:avLst>
              <a:gd name="adj" fmla="val 50000"/>
            </a:avLst>
          </a:prstGeom>
          <a:solidFill>
            <a:srgbClr val="C7C6E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CLOUD COMPUTING</a:t>
            </a:r>
          </a:p>
        </p:txBody>
      </p:sp>
      <p:sp>
        <p:nvSpPr>
          <p:cNvPr id="50" name="Rounded Rectangle 101">
            <a:extLst>
              <a:ext uri="{FF2B5EF4-FFF2-40B4-BE49-F238E27FC236}">
                <a16:creationId xmlns:a16="http://schemas.microsoft.com/office/drawing/2014/main" id="{EF774BE0-081D-449A-8655-B828A5407E5F}"/>
              </a:ext>
            </a:extLst>
          </p:cNvPr>
          <p:cNvSpPr/>
          <p:nvPr/>
        </p:nvSpPr>
        <p:spPr>
          <a:xfrm>
            <a:off x="8156847" y="4739157"/>
            <a:ext cx="1332000" cy="324000"/>
          </a:xfrm>
          <a:prstGeom prst="roundRect">
            <a:avLst>
              <a:gd name="adj" fmla="val 50000"/>
            </a:avLst>
          </a:prstGeom>
          <a:solidFill>
            <a:srgbClr val="C7C6E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SDN</a:t>
            </a:r>
          </a:p>
        </p:txBody>
      </p:sp>
      <p:sp>
        <p:nvSpPr>
          <p:cNvPr id="51" name="Rounded Rectangle 64">
            <a:extLst>
              <a:ext uri="{FF2B5EF4-FFF2-40B4-BE49-F238E27FC236}">
                <a16:creationId xmlns:a16="http://schemas.microsoft.com/office/drawing/2014/main" id="{7D049E60-CD07-4DE5-BC4E-739F4D82611D}"/>
              </a:ext>
            </a:extLst>
          </p:cNvPr>
          <p:cNvSpPr/>
          <p:nvPr/>
        </p:nvSpPr>
        <p:spPr>
          <a:xfrm>
            <a:off x="1974674" y="3928746"/>
            <a:ext cx="1332000" cy="435600"/>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SUBSCRIBER DATA MANAGEMENT</a:t>
            </a:r>
          </a:p>
        </p:txBody>
      </p:sp>
      <p:sp>
        <p:nvSpPr>
          <p:cNvPr id="52" name="Rounded Rectangle 87">
            <a:extLst>
              <a:ext uri="{FF2B5EF4-FFF2-40B4-BE49-F238E27FC236}">
                <a16:creationId xmlns:a16="http://schemas.microsoft.com/office/drawing/2014/main" id="{FB129828-2DD6-4A5A-9730-BAC0ED6A7B40}"/>
              </a:ext>
            </a:extLst>
          </p:cNvPr>
          <p:cNvSpPr/>
          <p:nvPr/>
        </p:nvSpPr>
        <p:spPr>
          <a:xfrm>
            <a:off x="1975512" y="3289048"/>
            <a:ext cx="1330325" cy="435600"/>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IDENTITY MANAGEMENT</a:t>
            </a:r>
          </a:p>
        </p:txBody>
      </p:sp>
      <p:sp>
        <p:nvSpPr>
          <p:cNvPr id="53" name="Rounded Rectangle 86">
            <a:extLst>
              <a:ext uri="{FF2B5EF4-FFF2-40B4-BE49-F238E27FC236}">
                <a16:creationId xmlns:a16="http://schemas.microsoft.com/office/drawing/2014/main" id="{363D6297-6EB1-480B-B294-122BF5A2EC10}"/>
              </a:ext>
            </a:extLst>
          </p:cNvPr>
          <p:cNvSpPr/>
          <p:nvPr/>
        </p:nvSpPr>
        <p:spPr>
          <a:xfrm>
            <a:off x="1975512" y="2679449"/>
            <a:ext cx="1330325" cy="435600"/>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VIDEO MANAGEMENT</a:t>
            </a:r>
            <a:b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br>
            <a:r>
              <a:rPr kumimoji="0" lang="en-GB" sz="900" b="0" i="0" u="none" strike="noStrike" kern="1200" cap="none" spc="0" normalizeH="0" baseline="0" noProof="0" dirty="0">
                <a:ln>
                  <a:noFill/>
                </a:ln>
                <a:solidFill>
                  <a:srgbClr val="000000"/>
                </a:solidFill>
                <a:effectLst/>
                <a:uLnTx/>
                <a:uFillTx/>
                <a:latin typeface="Franklin Gothic Book" panose="020B0503020102020204" pitchFamily="34" charset="0"/>
              </a:rPr>
              <a:t>AND DELIVERY</a:t>
            </a:r>
          </a:p>
        </p:txBody>
      </p:sp>
    </p:spTree>
    <p:extLst>
      <p:ext uri="{BB962C8B-B14F-4D97-AF65-F5344CB8AC3E}">
        <p14:creationId xmlns:p14="http://schemas.microsoft.com/office/powerpoint/2010/main" val="3908423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a:extLst>
              <a:ext uri="{FF2B5EF4-FFF2-40B4-BE49-F238E27FC236}">
                <a16:creationId xmlns:a16="http://schemas.microsoft.com/office/drawing/2014/main" id="{60387326-F9FE-44D4-9D88-AEC4C72AF5CA}"/>
              </a:ext>
            </a:extLst>
          </p:cNvPr>
          <p:cNvGraphicFramePr>
            <a:graphicFrameLocks noGrp="1"/>
          </p:cNvGraphicFramePr>
          <p:nvPr>
            <p:ph type="tbl" sz="quarter" idx="13"/>
            <p:extLst>
              <p:ext uri="{D42A27DB-BD31-4B8C-83A1-F6EECF244321}">
                <p14:modId xmlns:p14="http://schemas.microsoft.com/office/powerpoint/2010/main" val="3420313072"/>
              </p:ext>
            </p:extLst>
          </p:nvPr>
        </p:nvGraphicFramePr>
        <p:xfrm>
          <a:off x="452438" y="1673225"/>
          <a:ext cx="8985250" cy="4386220"/>
        </p:xfrm>
        <a:graphic>
          <a:graphicData uri="http://schemas.openxmlformats.org/drawingml/2006/table">
            <a:tbl>
              <a:tblPr/>
              <a:tblGrid>
                <a:gridCol w="1755187">
                  <a:extLst>
                    <a:ext uri="{9D8B030D-6E8A-4147-A177-3AD203B41FA5}">
                      <a16:colId xmlns:a16="http://schemas.microsoft.com/office/drawing/2014/main" val="3214977403"/>
                    </a:ext>
                  </a:extLst>
                </a:gridCol>
                <a:gridCol w="7230063">
                  <a:extLst>
                    <a:ext uri="{9D8B030D-6E8A-4147-A177-3AD203B41FA5}">
                      <a16:colId xmlns:a16="http://schemas.microsoft.com/office/drawing/2014/main" val="4218159184"/>
                    </a:ext>
                  </a:extLst>
                </a:gridCol>
              </a:tblGrid>
              <a:tr h="425566">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2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SEGMENT OR SUB-SEGMENT</a:t>
                      </a:r>
                      <a:endParaRPr kumimoji="0" lang="en-GB" sz="12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2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DEFINITION</a:t>
                      </a:r>
                      <a:endParaRPr kumimoji="0" lang="en-GB" sz="12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4143733877"/>
                  </a:ext>
                </a:extLst>
              </a:tr>
              <a:tr h="697477">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accent2">
                              <a:lumMod val="40000"/>
                              <a:lumOff val="60000"/>
                            </a:schemeClr>
                          </a:solidFill>
                          <a:effectLst/>
                          <a:latin typeface="+mn-lt"/>
                          <a:ea typeface="MS PGothic" pitchFamily="34" charset="-128"/>
                        </a:rPr>
                        <a:t>MONETISATION PLATFORMS</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Monetisation platforms include billing and charging systems, partner management and interconnect systems, policy management systems and mediation systems. These systems enable CSPs to track the use of their services, aggregate their records, compute charges, produce bills and process payments. The integrity of these systems is fundamental to CSP operations and crucial to the customer experience.</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221F72">
                        <a:alpha val="20000"/>
                      </a:srgbClr>
                    </a:solidFill>
                  </a:tcPr>
                </a:tc>
                <a:extLst>
                  <a:ext uri="{0D108BD9-81ED-4DB2-BD59-A6C34878D82A}">
                    <a16:rowId xmlns:a16="http://schemas.microsoft.com/office/drawing/2014/main" val="3935597445"/>
                  </a:ext>
                </a:extLst>
              </a:tr>
              <a:tr h="601276">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mn-lt"/>
                          <a:ea typeface="MS PGothic" pitchFamily="34" charset="-128"/>
                        </a:rPr>
                        <a:t>BILLING AND CHARGING</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mn-lt"/>
                          <a:ea typeface="Calibri" pitchFamily="34" charset="0"/>
                          <a:cs typeface="Times New Roman" pitchFamily="18" charset="0"/>
                        </a:rPr>
                        <a:t>The billing and charging segment is formed of three different types of systems.</a:t>
                      </a:r>
                    </a:p>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tx1"/>
                          </a:solidFill>
                          <a:effectLst/>
                          <a:latin typeface="+mn-lt"/>
                          <a:ea typeface="Calibri" pitchFamily="34" charset="0"/>
                          <a:cs typeface="Times New Roman" pitchFamily="18" charset="0"/>
                        </a:rPr>
                        <a:t>Prepaid billing </a:t>
                      </a:r>
                      <a:r>
                        <a:rPr kumimoji="0" lang="en-GB" sz="1000" b="0" i="0" u="none" strike="noStrike" cap="none" normalizeH="0" baseline="0" dirty="0">
                          <a:ln>
                            <a:noFill/>
                          </a:ln>
                          <a:solidFill>
                            <a:schemeClr val="tx1"/>
                          </a:solidFill>
                          <a:effectLst/>
                          <a:latin typeface="+mn-lt"/>
                          <a:ea typeface="Calibri" pitchFamily="34" charset="0"/>
                          <a:cs typeface="Times New Roman" pitchFamily="18" charset="0"/>
                        </a:rPr>
                        <a:t>deployments are only used by retail subscribers that credit their account before using a service. The credit is debited in real time as the service is used, and service is denied if the balance falls to zero. Subscribers have various means of ‘topping up’ their balances. Prepaid service systems must be able to rate service usage in real time and maintain a real-time account balance. They must also be able to interact with the network to redirect subscribers to top-up servers if the account balance drops to zero.  Note that convergent platforms used purely for prepaid use cases are considered to be prepaid. </a:t>
                      </a:r>
                    </a:p>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tx1"/>
                          </a:solidFill>
                          <a:effectLst/>
                          <a:latin typeface="+mn-lt"/>
                          <a:ea typeface="Calibri" pitchFamily="34" charset="0"/>
                          <a:cs typeface="Times New Roman" pitchFamily="18" charset="0"/>
                        </a:rPr>
                        <a:t>Postpaid billing </a:t>
                      </a:r>
                      <a:r>
                        <a:rPr kumimoji="0" lang="en-GB" sz="1000" b="0" i="0" u="none" strike="noStrike" cap="none" normalizeH="0" baseline="0" dirty="0">
                          <a:ln>
                            <a:noFill/>
                          </a:ln>
                          <a:solidFill>
                            <a:schemeClr val="tx1"/>
                          </a:solidFill>
                          <a:effectLst/>
                          <a:latin typeface="+mn-lt"/>
                          <a:ea typeface="Calibri" pitchFamily="34" charset="0"/>
                          <a:cs typeface="Times New Roman" pitchFamily="18" charset="0"/>
                        </a:rPr>
                        <a:t>deployments are used by retail subscribers that are billed each month for the service they have used. Traditionally, postpaid billing systems work offline, using a monthly billing cycle. Modern postpaid billing systems include the ability to monitor usage in real-time and have enhanced capabilities, such as advice of charges. Postpaid billing includes rating events and combining the rated events with other aspects of the bill, including recurring charges, taxes, fees and other items that are independent of rated usage. Note that convergent platforms being used purely for postpaid use cases are considered to be postpaid.</a:t>
                      </a:r>
                    </a:p>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tx1"/>
                          </a:solidFill>
                          <a:effectLst/>
                          <a:latin typeface="+mn-lt"/>
                          <a:ea typeface="Calibri" pitchFamily="34" charset="0"/>
                          <a:cs typeface="Times New Roman" pitchFamily="18" charset="0"/>
                        </a:rPr>
                        <a:t>Convergent billing </a:t>
                      </a:r>
                      <a:r>
                        <a:rPr kumimoji="0" lang="en-GB" sz="1000" b="0" i="0" u="none" strike="noStrike" cap="none" normalizeH="0" baseline="0" dirty="0">
                          <a:ln>
                            <a:noFill/>
                          </a:ln>
                          <a:solidFill>
                            <a:schemeClr val="tx1"/>
                          </a:solidFill>
                          <a:effectLst/>
                          <a:latin typeface="+mn-lt"/>
                          <a:ea typeface="Calibri" pitchFamily="34" charset="0"/>
                          <a:cs typeface="Times New Roman" pitchFamily="18" charset="0"/>
                        </a:rPr>
                        <a:t>deployments support both prepaid and postpaid subscribers. They may also support hybrid accounts in which, for example, a family has a single account and some members of the family use prepaid, while others use postpaid accounts.  </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alpha val="20000"/>
                      </a:schemeClr>
                    </a:solidFill>
                  </a:tcPr>
                </a:tc>
                <a:extLst>
                  <a:ext uri="{0D108BD9-81ED-4DB2-BD59-A6C34878D82A}">
                    <a16:rowId xmlns:a16="http://schemas.microsoft.com/office/drawing/2014/main" val="1184183764"/>
                  </a:ext>
                </a:extLst>
              </a:tr>
              <a:tr h="906100">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POLICY MANAGEMENT</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Policy management is the practice of applying traffic management techniques using rules based on subscriber profiles. Profiles and rules are defined centrally and distributed to the policy enforcement points in the network to control a subscriber’s traffic. In 3GPP standards, policy management is implemented by the policy and charging rules function (PCRF), and policy enforcement by the policy and charging enforcement function (PCEF). We exclude policy enforcement products from our definition of policy management, which focuses on the PCRF and its various proprietary enhancements. </a:t>
                      </a:r>
                      <a:endParaRPr kumimoji="0" lang="en-GB" sz="1000" b="0" i="0" u="none" strike="noStrike" cap="none" normalizeH="0" baseline="0" dirty="0">
                        <a:ln>
                          <a:noFill/>
                        </a:ln>
                        <a:solidFill>
                          <a:schemeClr val="tx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alpha val="20000"/>
                      </a:schemeClr>
                    </a:solidFill>
                  </a:tcPr>
                </a:tc>
                <a:extLst>
                  <a:ext uri="{0D108BD9-81ED-4DB2-BD59-A6C34878D82A}">
                    <a16:rowId xmlns:a16="http://schemas.microsoft.com/office/drawing/2014/main" val="1343799141"/>
                  </a:ext>
                </a:extLst>
              </a:tr>
            </a:tbl>
          </a:graphicData>
        </a:graphic>
      </p:graphicFrame>
      <p:sp>
        <p:nvSpPr>
          <p:cNvPr id="3" name="Text Placeholder 2">
            <a:extLst>
              <a:ext uri="{FF2B5EF4-FFF2-40B4-BE49-F238E27FC236}">
                <a16:creationId xmlns:a16="http://schemas.microsoft.com/office/drawing/2014/main" id="{05C96240-3074-48FE-A02B-AA2781748420}"/>
              </a:ext>
            </a:extLst>
          </p:cNvPr>
          <p:cNvSpPr>
            <a:spLocks noGrp="1"/>
          </p:cNvSpPr>
          <p:nvPr>
            <p:ph type="body" sz="quarter" idx="16"/>
          </p:nvPr>
        </p:nvSpPr>
        <p:spPr/>
        <p:txBody>
          <a:bodyPr/>
          <a:lstStyle/>
          <a:p>
            <a:r>
              <a:rPr lang="en-GB" dirty="0"/>
              <a:t>Figure 32a: Definitions of monetisation platforms and its sub-segments</a:t>
            </a:r>
          </a:p>
        </p:txBody>
      </p:sp>
      <p:sp>
        <p:nvSpPr>
          <p:cNvPr id="4" name="Slide Number Placeholder 3">
            <a:extLst>
              <a:ext uri="{FF2B5EF4-FFF2-40B4-BE49-F238E27FC236}">
                <a16:creationId xmlns:a16="http://schemas.microsoft.com/office/drawing/2014/main" id="{8B078B5E-0D9A-4A62-8248-FA4771792F15}"/>
              </a:ext>
            </a:extLst>
          </p:cNvPr>
          <p:cNvSpPr>
            <a:spLocks noGrp="1"/>
          </p:cNvSpPr>
          <p:nvPr>
            <p:ph type="sldNum" sz="quarter" idx="4"/>
          </p:nvPr>
        </p:nvSpPr>
        <p:spPr/>
        <p:txBody>
          <a:bodyPr/>
          <a:lstStyle/>
          <a:p>
            <a:fld id="{E78626B2-E168-480E-BAE6-B60060C6AB83}" type="slidenum">
              <a:rPr lang="en-GB" smtClean="0"/>
              <a:pPr/>
              <a:t>51</a:t>
            </a:fld>
            <a:endParaRPr lang="en-GB" dirty="0"/>
          </a:p>
        </p:txBody>
      </p:sp>
      <p:sp>
        <p:nvSpPr>
          <p:cNvPr id="5" name="Title 4">
            <a:extLst>
              <a:ext uri="{FF2B5EF4-FFF2-40B4-BE49-F238E27FC236}">
                <a16:creationId xmlns:a16="http://schemas.microsoft.com/office/drawing/2014/main" id="{196B2F7B-5725-4F42-9F15-18C9042EE2BF}"/>
              </a:ext>
            </a:extLst>
          </p:cNvPr>
          <p:cNvSpPr>
            <a:spLocks noGrp="1"/>
          </p:cNvSpPr>
          <p:nvPr>
            <p:ph type="title"/>
          </p:nvPr>
        </p:nvSpPr>
        <p:spPr/>
        <p:txBody>
          <a:bodyPr/>
          <a:lstStyle/>
          <a:p>
            <a:r>
              <a:rPr lang="en-GB" dirty="0"/>
              <a:t>Monetisation platforms sub-segment definitions [1/2]</a:t>
            </a:r>
          </a:p>
        </p:txBody>
      </p:sp>
    </p:spTree>
    <p:extLst>
      <p:ext uri="{BB962C8B-B14F-4D97-AF65-F5344CB8AC3E}">
        <p14:creationId xmlns:p14="http://schemas.microsoft.com/office/powerpoint/2010/main" val="1310844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a:extLst>
              <a:ext uri="{FF2B5EF4-FFF2-40B4-BE49-F238E27FC236}">
                <a16:creationId xmlns:a16="http://schemas.microsoft.com/office/drawing/2014/main" id="{60387326-F9FE-44D4-9D88-AEC4C72AF5CA}"/>
              </a:ext>
            </a:extLst>
          </p:cNvPr>
          <p:cNvGraphicFramePr>
            <a:graphicFrameLocks noGrp="1"/>
          </p:cNvGraphicFramePr>
          <p:nvPr>
            <p:ph type="tbl" sz="quarter" idx="13"/>
            <p:extLst>
              <p:ext uri="{D42A27DB-BD31-4B8C-83A1-F6EECF244321}">
                <p14:modId xmlns:p14="http://schemas.microsoft.com/office/powerpoint/2010/main" val="2983008647"/>
              </p:ext>
            </p:extLst>
          </p:nvPr>
        </p:nvGraphicFramePr>
        <p:xfrm>
          <a:off x="452438" y="1673225"/>
          <a:ext cx="8985250" cy="1879024"/>
        </p:xfrm>
        <a:graphic>
          <a:graphicData uri="http://schemas.openxmlformats.org/drawingml/2006/table">
            <a:tbl>
              <a:tblPr/>
              <a:tblGrid>
                <a:gridCol w="1755187">
                  <a:extLst>
                    <a:ext uri="{9D8B030D-6E8A-4147-A177-3AD203B41FA5}">
                      <a16:colId xmlns:a16="http://schemas.microsoft.com/office/drawing/2014/main" val="3214977403"/>
                    </a:ext>
                  </a:extLst>
                </a:gridCol>
                <a:gridCol w="7230063">
                  <a:extLst>
                    <a:ext uri="{9D8B030D-6E8A-4147-A177-3AD203B41FA5}">
                      <a16:colId xmlns:a16="http://schemas.microsoft.com/office/drawing/2014/main" val="4218159184"/>
                    </a:ext>
                  </a:extLst>
                </a:gridCol>
              </a:tblGrid>
              <a:tr h="402836">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2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SEGMENT OR SUB-SEGMENT</a:t>
                      </a:r>
                      <a:endParaRPr kumimoji="0" lang="en-GB" sz="12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2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DEFINITION</a:t>
                      </a:r>
                      <a:endParaRPr kumimoji="0" lang="en-GB" sz="12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4143733877"/>
                  </a:ext>
                </a:extLst>
              </a:tr>
              <a:tr h="676395">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PARTNER AND INTERCONNECT</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Calibri" pitchFamily="34" charset="0"/>
                          <a:cs typeface="Times New Roman" pitchFamily="18" charset="0"/>
                        </a:rPr>
                        <a:t>Partner and interconnect monetisation platforms are used for payments to and collections from service providers that co-operate with a CSP to provide services to its customers. This includes traditional voice termination (both fixed and mobile), roaming interconnection and interfaces (but not roaming service bureaux per se) and international route optimisation and settlements with traditional network operator partners and content providers.</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alpha val="20000"/>
                      </a:schemeClr>
                    </a:solidFill>
                  </a:tcPr>
                </a:tc>
                <a:extLst>
                  <a:ext uri="{0D108BD9-81ED-4DB2-BD59-A6C34878D82A}">
                    <a16:rowId xmlns:a16="http://schemas.microsoft.com/office/drawing/2014/main" val="1452722982"/>
                  </a:ext>
                </a:extLst>
              </a:tr>
              <a:tr h="676544">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MEDIATION</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Calibri" pitchFamily="34" charset="0"/>
                          <a:cs typeface="Times New Roman" pitchFamily="18" charset="0"/>
                        </a:rPr>
                        <a:t>Mediation systems collect data from the network, format it and store it for specific uses, generally for billing systems, but also for various types of service assurance. We include all mediation in this segment. The mediation sub-segment now includes active mediation, which previously was included in the real-time charging (RTC) sub-segment of our service delivery platforms segment. </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alpha val="20000"/>
                      </a:schemeClr>
                    </a:solidFill>
                  </a:tcPr>
                </a:tc>
                <a:extLst>
                  <a:ext uri="{0D108BD9-81ED-4DB2-BD59-A6C34878D82A}">
                    <a16:rowId xmlns:a16="http://schemas.microsoft.com/office/drawing/2014/main" val="454655387"/>
                  </a:ext>
                </a:extLst>
              </a:tr>
            </a:tbl>
          </a:graphicData>
        </a:graphic>
      </p:graphicFrame>
      <p:sp>
        <p:nvSpPr>
          <p:cNvPr id="3" name="Text Placeholder 2">
            <a:extLst>
              <a:ext uri="{FF2B5EF4-FFF2-40B4-BE49-F238E27FC236}">
                <a16:creationId xmlns:a16="http://schemas.microsoft.com/office/drawing/2014/main" id="{05C96240-3074-48FE-A02B-AA2781748420}"/>
              </a:ext>
            </a:extLst>
          </p:cNvPr>
          <p:cNvSpPr>
            <a:spLocks noGrp="1"/>
          </p:cNvSpPr>
          <p:nvPr>
            <p:ph type="body" sz="quarter" idx="16"/>
          </p:nvPr>
        </p:nvSpPr>
        <p:spPr/>
        <p:txBody>
          <a:bodyPr/>
          <a:lstStyle/>
          <a:p>
            <a:r>
              <a:rPr lang="en-GB" dirty="0"/>
              <a:t>Figure 32b: Definitions of monetisation platforms and its sub-segments</a:t>
            </a:r>
          </a:p>
        </p:txBody>
      </p:sp>
      <p:sp>
        <p:nvSpPr>
          <p:cNvPr id="4" name="Slide Number Placeholder 3">
            <a:extLst>
              <a:ext uri="{FF2B5EF4-FFF2-40B4-BE49-F238E27FC236}">
                <a16:creationId xmlns:a16="http://schemas.microsoft.com/office/drawing/2014/main" id="{8B078B5E-0D9A-4A62-8248-FA4771792F15}"/>
              </a:ext>
            </a:extLst>
          </p:cNvPr>
          <p:cNvSpPr>
            <a:spLocks noGrp="1"/>
          </p:cNvSpPr>
          <p:nvPr>
            <p:ph type="sldNum" sz="quarter" idx="4"/>
          </p:nvPr>
        </p:nvSpPr>
        <p:spPr/>
        <p:txBody>
          <a:bodyPr/>
          <a:lstStyle/>
          <a:p>
            <a:fld id="{E78626B2-E168-480E-BAE6-B60060C6AB83}" type="slidenum">
              <a:rPr lang="en-GB" smtClean="0"/>
              <a:pPr/>
              <a:t>52</a:t>
            </a:fld>
            <a:endParaRPr lang="en-GB" dirty="0"/>
          </a:p>
        </p:txBody>
      </p:sp>
      <p:sp>
        <p:nvSpPr>
          <p:cNvPr id="5" name="Title 4">
            <a:extLst>
              <a:ext uri="{FF2B5EF4-FFF2-40B4-BE49-F238E27FC236}">
                <a16:creationId xmlns:a16="http://schemas.microsoft.com/office/drawing/2014/main" id="{196B2F7B-5725-4F42-9F15-18C9042EE2BF}"/>
              </a:ext>
            </a:extLst>
          </p:cNvPr>
          <p:cNvSpPr>
            <a:spLocks noGrp="1"/>
          </p:cNvSpPr>
          <p:nvPr>
            <p:ph type="title"/>
          </p:nvPr>
        </p:nvSpPr>
        <p:spPr/>
        <p:txBody>
          <a:bodyPr/>
          <a:lstStyle/>
          <a:p>
            <a:r>
              <a:rPr lang="en-GB" dirty="0"/>
              <a:t>Monetisation platforms sub-segment definitions [2/2]</a:t>
            </a:r>
          </a:p>
        </p:txBody>
      </p:sp>
    </p:spTree>
    <p:extLst>
      <p:ext uri="{BB962C8B-B14F-4D97-AF65-F5344CB8AC3E}">
        <p14:creationId xmlns:p14="http://schemas.microsoft.com/office/powerpoint/2010/main" val="10887330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802F60-F324-4487-A25C-426841B1ED10}"/>
              </a:ext>
            </a:extLst>
          </p:cNvPr>
          <p:cNvSpPr>
            <a:spLocks noGrp="1"/>
          </p:cNvSpPr>
          <p:nvPr>
            <p:ph type="body" sz="quarter" idx="16"/>
          </p:nvPr>
        </p:nvSpPr>
        <p:spPr/>
        <p:txBody>
          <a:bodyPr/>
          <a:lstStyle/>
          <a:p>
            <a:r>
              <a:rPr lang="en-GB" dirty="0"/>
              <a:t>Figure 33: Definitions of product and professional services revenue </a:t>
            </a:r>
          </a:p>
        </p:txBody>
      </p:sp>
      <p:sp>
        <p:nvSpPr>
          <p:cNvPr id="4" name="Slide Number Placeholder 3">
            <a:extLst>
              <a:ext uri="{FF2B5EF4-FFF2-40B4-BE49-F238E27FC236}">
                <a16:creationId xmlns:a16="http://schemas.microsoft.com/office/drawing/2014/main" id="{B33401B4-C8BC-4240-B27C-98DE69BBD983}"/>
              </a:ext>
            </a:extLst>
          </p:cNvPr>
          <p:cNvSpPr>
            <a:spLocks noGrp="1"/>
          </p:cNvSpPr>
          <p:nvPr>
            <p:ph type="sldNum" sz="quarter" idx="4"/>
          </p:nvPr>
        </p:nvSpPr>
        <p:spPr/>
        <p:txBody>
          <a:bodyPr/>
          <a:lstStyle/>
          <a:p>
            <a:fld id="{E78626B2-E168-480E-BAE6-B60060C6AB83}" type="slidenum">
              <a:rPr lang="en-GB" smtClean="0"/>
              <a:pPr/>
              <a:t>53</a:t>
            </a:fld>
            <a:endParaRPr lang="en-GB" dirty="0"/>
          </a:p>
        </p:txBody>
      </p:sp>
      <p:sp>
        <p:nvSpPr>
          <p:cNvPr id="5" name="Title 4">
            <a:extLst>
              <a:ext uri="{FF2B5EF4-FFF2-40B4-BE49-F238E27FC236}">
                <a16:creationId xmlns:a16="http://schemas.microsoft.com/office/drawing/2014/main" id="{D3139D74-4860-4BFB-B6FF-AD26A8723224}"/>
              </a:ext>
            </a:extLst>
          </p:cNvPr>
          <p:cNvSpPr>
            <a:spLocks noGrp="1"/>
          </p:cNvSpPr>
          <p:nvPr>
            <p:ph type="title"/>
          </p:nvPr>
        </p:nvSpPr>
        <p:spPr/>
        <p:txBody>
          <a:bodyPr/>
          <a:lstStyle/>
          <a:p>
            <a:r>
              <a:rPr lang="en-GB" dirty="0">
                <a:solidFill>
                  <a:schemeClr val="accent2"/>
                </a:solidFill>
              </a:rPr>
              <a:t>Definitions: </a:t>
            </a:r>
            <a:r>
              <a:rPr lang="en-GB" dirty="0"/>
              <a:t>products and professional services</a:t>
            </a:r>
          </a:p>
        </p:txBody>
      </p:sp>
      <p:graphicFrame>
        <p:nvGraphicFramePr>
          <p:cNvPr id="8" name="Table Placeholder 7">
            <a:extLst>
              <a:ext uri="{FF2B5EF4-FFF2-40B4-BE49-F238E27FC236}">
                <a16:creationId xmlns:a16="http://schemas.microsoft.com/office/drawing/2014/main" id="{16DE1D12-43B0-44DE-92FE-8D120CE916B1}"/>
              </a:ext>
            </a:extLst>
          </p:cNvPr>
          <p:cNvGraphicFramePr>
            <a:graphicFrameLocks noGrp="1"/>
          </p:cNvGraphicFramePr>
          <p:nvPr>
            <p:ph type="tbl" sz="quarter" idx="13"/>
            <p:extLst>
              <p:ext uri="{D42A27DB-BD31-4B8C-83A1-F6EECF244321}">
                <p14:modId xmlns:p14="http://schemas.microsoft.com/office/powerpoint/2010/main" val="449069861"/>
              </p:ext>
            </p:extLst>
          </p:nvPr>
        </p:nvGraphicFramePr>
        <p:xfrm>
          <a:off x="452438" y="1673225"/>
          <a:ext cx="8985250" cy="2585901"/>
        </p:xfrm>
        <a:graphic>
          <a:graphicData uri="http://schemas.openxmlformats.org/drawingml/2006/table">
            <a:tbl>
              <a:tblPr/>
              <a:tblGrid>
                <a:gridCol w="1273534">
                  <a:extLst>
                    <a:ext uri="{9D8B030D-6E8A-4147-A177-3AD203B41FA5}">
                      <a16:colId xmlns:a16="http://schemas.microsoft.com/office/drawing/2014/main" val="20000"/>
                    </a:ext>
                  </a:extLst>
                </a:gridCol>
                <a:gridCol w="7711716">
                  <a:extLst>
                    <a:ext uri="{9D8B030D-6E8A-4147-A177-3AD203B41FA5}">
                      <a16:colId xmlns:a16="http://schemas.microsoft.com/office/drawing/2014/main" val="20001"/>
                    </a:ext>
                  </a:extLst>
                </a:gridCol>
              </a:tblGrid>
              <a:tr h="378843">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200" b="1" i="0" u="none" strike="noStrike" cap="none" spc="20" normalizeH="0" baseline="0" dirty="0">
                          <a:ln>
                            <a:noFill/>
                          </a:ln>
                          <a:solidFill>
                            <a:schemeClr val="bg1"/>
                          </a:solidFill>
                          <a:effectLst/>
                          <a:latin typeface="+mn-lt"/>
                          <a:ea typeface="MS PGothic" pitchFamily="34" charset="-128"/>
                        </a:rPr>
                        <a:t>TYPE</a:t>
                      </a:r>
                      <a:endParaRPr kumimoji="0" lang="en-GB" sz="1200" b="1" i="0" u="none" strike="noStrike" cap="none" spc="20" normalizeH="0" baseline="0" dirty="0">
                        <a:ln>
                          <a:noFill/>
                        </a:ln>
                        <a:solidFill>
                          <a:schemeClr val="bg1"/>
                        </a:solidFill>
                        <a:effectLst/>
                        <a:latin typeface="+mn-lt"/>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200" b="1" i="0" u="none" strike="noStrike" cap="none" spc="20" normalizeH="0" baseline="0" dirty="0">
                          <a:ln>
                            <a:noFill/>
                          </a:ln>
                          <a:solidFill>
                            <a:schemeClr val="bg1"/>
                          </a:solidFill>
                          <a:effectLst/>
                          <a:latin typeface="+mn-lt"/>
                          <a:ea typeface="MS PGothic" pitchFamily="34" charset="-128"/>
                        </a:rPr>
                        <a:t>DEFINITION</a:t>
                      </a:r>
                      <a:endParaRPr kumimoji="0" lang="en-GB" sz="1200" b="1" i="0" u="none" strike="noStrike" cap="none" spc="20" normalizeH="0" baseline="0" dirty="0">
                        <a:ln>
                          <a:noFill/>
                        </a:ln>
                        <a:solidFill>
                          <a:schemeClr val="bg1"/>
                        </a:solidFill>
                        <a:effectLst/>
                        <a:latin typeface="+mn-lt"/>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726709">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mn-lt"/>
                          <a:ea typeface="MS PGothic" pitchFamily="34" charset="-128"/>
                        </a:rPr>
                        <a:t>OVERALL</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We divide our coverage of telecoms software and related services into two broad categories: products and professional services.</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1F72">
                        <a:alpha val="20000"/>
                      </a:srgbClr>
                    </a:solidFill>
                  </a:tcPr>
                </a:tc>
                <a:extLst>
                  <a:ext uri="{0D108BD9-81ED-4DB2-BD59-A6C34878D82A}">
                    <a16:rowId xmlns:a16="http://schemas.microsoft.com/office/drawing/2014/main" val="10001"/>
                  </a:ext>
                </a:extLst>
              </a:tr>
              <a:tr h="726709">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mn-lt"/>
                          <a:ea typeface="MS PGothic" pitchFamily="34" charset="-128"/>
                        </a:rPr>
                        <a:t>PRODUCTS</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Product revenue includes that from licensed software products (‘product’) and the closely related services (‘product-related services’); see the specific definitions on the following slide. The emergence of SaaS leads us to explicitly include the licences for SaaS products in our coverage of products. </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alpha val="20000"/>
                      </a:schemeClr>
                    </a:solidFill>
                  </a:tcPr>
                </a:tc>
                <a:extLst>
                  <a:ext uri="{0D108BD9-81ED-4DB2-BD59-A6C34878D82A}">
                    <a16:rowId xmlns:a16="http://schemas.microsoft.com/office/drawing/2014/main" val="10002"/>
                  </a:ext>
                </a:extLst>
              </a:tr>
              <a:tr h="625548">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rgbClr val="000000"/>
                          </a:solidFill>
                          <a:effectLst/>
                          <a:latin typeface="+mn-lt"/>
                          <a:ea typeface="MS PGothic" pitchFamily="34" charset="-128"/>
                        </a:rPr>
                        <a:t>PROFESSIONAL SERVICES</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Professional services include all software-related services that are not explicitly tied to software products. This includes hosted/cloud, outsourced operations and systems integration and other services; see the specific definitions on the following slides. These definitions include all the professional services that we previously covered, but we have adjusted the definitions of particular areas to embrace cloud as a way to provide hosted IT services and to reduce the number of distinct sub-segments for professional services. </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6EF">
                        <a:alpha val="2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73573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CAA8EB-780D-48F4-AD84-B039ADAA98E4}"/>
              </a:ext>
            </a:extLst>
          </p:cNvPr>
          <p:cNvSpPr>
            <a:spLocks noGrp="1"/>
          </p:cNvSpPr>
          <p:nvPr>
            <p:ph type="body" sz="quarter" idx="16"/>
          </p:nvPr>
        </p:nvSpPr>
        <p:spPr/>
        <p:txBody>
          <a:bodyPr/>
          <a:lstStyle/>
          <a:p>
            <a:r>
              <a:rPr lang="en-GB" dirty="0"/>
              <a:t>Figure 34: Definitions of delivery types </a:t>
            </a:r>
          </a:p>
        </p:txBody>
      </p:sp>
      <p:sp>
        <p:nvSpPr>
          <p:cNvPr id="4" name="Slide Number Placeholder 3">
            <a:extLst>
              <a:ext uri="{FF2B5EF4-FFF2-40B4-BE49-F238E27FC236}">
                <a16:creationId xmlns:a16="http://schemas.microsoft.com/office/drawing/2014/main" id="{467B6280-75DE-49C5-A688-13166283C32D}"/>
              </a:ext>
            </a:extLst>
          </p:cNvPr>
          <p:cNvSpPr>
            <a:spLocks noGrp="1"/>
          </p:cNvSpPr>
          <p:nvPr>
            <p:ph type="sldNum" sz="quarter" idx="4"/>
          </p:nvPr>
        </p:nvSpPr>
        <p:spPr/>
        <p:txBody>
          <a:bodyPr/>
          <a:lstStyle/>
          <a:p>
            <a:fld id="{E78626B2-E168-480E-BAE6-B60060C6AB83}" type="slidenum">
              <a:rPr lang="en-GB" smtClean="0"/>
              <a:pPr/>
              <a:t>54</a:t>
            </a:fld>
            <a:endParaRPr lang="en-GB" dirty="0"/>
          </a:p>
        </p:txBody>
      </p:sp>
      <p:sp>
        <p:nvSpPr>
          <p:cNvPr id="5" name="Title 4">
            <a:extLst>
              <a:ext uri="{FF2B5EF4-FFF2-40B4-BE49-F238E27FC236}">
                <a16:creationId xmlns:a16="http://schemas.microsoft.com/office/drawing/2014/main" id="{BC964318-B10D-418A-B98E-0C75872B657D}"/>
              </a:ext>
            </a:extLst>
          </p:cNvPr>
          <p:cNvSpPr>
            <a:spLocks noGrp="1"/>
          </p:cNvSpPr>
          <p:nvPr>
            <p:ph type="title"/>
          </p:nvPr>
        </p:nvSpPr>
        <p:spPr/>
        <p:txBody>
          <a:bodyPr/>
          <a:lstStyle/>
          <a:p>
            <a:r>
              <a:rPr lang="en-GB" dirty="0">
                <a:solidFill>
                  <a:schemeClr val="accent2"/>
                </a:solidFill>
              </a:rPr>
              <a:t>Definitions:</a:t>
            </a:r>
            <a:r>
              <a:rPr lang="en-GB" dirty="0"/>
              <a:t> overall view of delivery types</a:t>
            </a:r>
          </a:p>
        </p:txBody>
      </p:sp>
      <p:graphicFrame>
        <p:nvGraphicFramePr>
          <p:cNvPr id="7" name="Table Placeholder 7">
            <a:extLst>
              <a:ext uri="{FF2B5EF4-FFF2-40B4-BE49-F238E27FC236}">
                <a16:creationId xmlns:a16="http://schemas.microsoft.com/office/drawing/2014/main" id="{04E212DB-23B9-48EF-9B9C-01D6EEF201C3}"/>
              </a:ext>
            </a:extLst>
          </p:cNvPr>
          <p:cNvGraphicFramePr>
            <a:graphicFrameLocks noGrp="1"/>
          </p:cNvGraphicFramePr>
          <p:nvPr>
            <p:ph type="tbl" sz="quarter" idx="13"/>
            <p:extLst>
              <p:ext uri="{D42A27DB-BD31-4B8C-83A1-F6EECF244321}">
                <p14:modId xmlns:p14="http://schemas.microsoft.com/office/powerpoint/2010/main" val="2606068630"/>
              </p:ext>
            </p:extLst>
          </p:nvPr>
        </p:nvGraphicFramePr>
        <p:xfrm>
          <a:off x="452438" y="1673225"/>
          <a:ext cx="8985250" cy="4479892"/>
        </p:xfrm>
        <a:graphic>
          <a:graphicData uri="http://schemas.openxmlformats.org/drawingml/2006/table">
            <a:tbl>
              <a:tblPr/>
              <a:tblGrid>
                <a:gridCol w="1273534">
                  <a:extLst>
                    <a:ext uri="{9D8B030D-6E8A-4147-A177-3AD203B41FA5}">
                      <a16:colId xmlns:a16="http://schemas.microsoft.com/office/drawing/2014/main" val="20000"/>
                    </a:ext>
                  </a:extLst>
                </a:gridCol>
                <a:gridCol w="7711716">
                  <a:extLst>
                    <a:ext uri="{9D8B030D-6E8A-4147-A177-3AD203B41FA5}">
                      <a16:colId xmlns:a16="http://schemas.microsoft.com/office/drawing/2014/main" val="20001"/>
                    </a:ext>
                  </a:extLst>
                </a:gridCol>
              </a:tblGrid>
              <a:tr h="378843">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2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TYPE</a:t>
                      </a:r>
                      <a:endParaRPr kumimoji="0" lang="en-GB" sz="12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2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DEFINITION</a:t>
                      </a:r>
                      <a:endParaRPr kumimoji="0" lang="en-GB" sz="12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726709">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PRODUCT</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Product revenue includes that from licence software </a:t>
                      </a:r>
                      <a:r>
                        <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rPr>
                        <a:t>and maintenance, as well as a proportion of SaaS revenue that reflects the value of the software product used to provide the SaaS service It also includes the proportion of the managed services revenue that reflects the value of the software product used to provide the managed </a:t>
                      </a: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services (</a:t>
                      </a:r>
                      <a:r>
                        <a:rPr kumimoji="0" lang="en-GB" sz="1000" b="0" i="0" u="none" strike="noStrike" cap="none" normalizeH="0" baseline="0" dirty="0">
                          <a:ln>
                            <a:noFill/>
                          </a:ln>
                          <a:solidFill>
                            <a:schemeClr val="tx1"/>
                          </a:solidFill>
                          <a:effectLst/>
                          <a:latin typeface="+mn-lt"/>
                          <a:ea typeface="MS PGothic" pitchFamily="34" charset="-128"/>
                        </a:rPr>
                        <a:t>see the ‘</a:t>
                      </a:r>
                      <a:r>
                        <a:rPr lang="en-GB" dirty="0">
                          <a:solidFill>
                            <a:schemeClr val="tx1"/>
                          </a:solidFill>
                          <a:latin typeface="+mn-lt"/>
                        </a:rPr>
                        <a:t>Definitions: revenue distribution associated with delivery types’ slide for more details)</a:t>
                      </a:r>
                      <a:r>
                        <a:rPr kumimoji="0" lang="en-GB" sz="1000" b="0" i="0" u="none" strike="noStrike" cap="none" normalizeH="0" baseline="0" dirty="0">
                          <a:ln>
                            <a:noFill/>
                          </a:ln>
                          <a:solidFill>
                            <a:schemeClr val="tx1"/>
                          </a:solidFill>
                          <a:effectLst/>
                          <a:latin typeface="+mn-lt"/>
                          <a:ea typeface="MS PGothic" pitchFamily="34" charset="-128"/>
                        </a:rPr>
                        <a:t>.</a:t>
                      </a:r>
                    </a:p>
                    <a:p>
                      <a:pPr marL="0" marR="0" lvl="0" indent="0" algn="l" defTabSz="914400" rtl="0" eaLnBrk="1" fontAlgn="base" latinLnBrk="0" hangingPunct="1">
                        <a:lnSpc>
                          <a:spcPts val="1200"/>
                        </a:lnSpc>
                        <a:spcBef>
                          <a:spcPts val="200"/>
                        </a:spcBef>
                        <a:spcAft>
                          <a:spcPts val="200"/>
                        </a:spcAft>
                        <a:buClrTx/>
                        <a:buSzTx/>
                        <a:buFontTx/>
                        <a:buNone/>
                        <a:tabLst/>
                        <a:defRPr/>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Product revenue also includes revenue from product-related services, such as installation, training and lifecycle management services related to a specific telecoms software deployment. This category also includes professional services related specifically to a supplier’s own product. These are services that only the product supplier will be able to provide in nearly all cases. Services related to third-party products are part of the systems integration sub-segment.</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1F72">
                        <a:alpha val="20000"/>
                      </a:srgbClr>
                    </a:solidFill>
                  </a:tcPr>
                </a:tc>
                <a:extLst>
                  <a:ext uri="{0D108BD9-81ED-4DB2-BD59-A6C34878D82A}">
                    <a16:rowId xmlns:a16="http://schemas.microsoft.com/office/drawing/2014/main" val="10001"/>
                  </a:ext>
                </a:extLst>
              </a:tr>
              <a:tr h="625548">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rgbClr val="000000"/>
                          </a:solidFill>
                          <a:effectLst/>
                          <a:latin typeface="Franklin Gothic Book" panose="020B0503020102020204" pitchFamily="34" charset="0"/>
                          <a:ea typeface="MS PGothic" pitchFamily="34" charset="-128"/>
                        </a:rPr>
                        <a:t>HOSTED/CLOUD</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Revenue from hosted/cloud delivery services includes that that is attributed to the vendor that hosts the product for the CSP. The product can be supplied by the vendor using its own or third-party infrastructure. The product can be delivered through a private traditional or cloud-based site, or on a public cloud.</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6EF">
                        <a:alpha val="20000"/>
                      </a:srgbClr>
                    </a:solidFill>
                  </a:tcPr>
                </a:tc>
                <a:extLst>
                  <a:ext uri="{0D108BD9-81ED-4DB2-BD59-A6C34878D82A}">
                    <a16:rowId xmlns:a16="http://schemas.microsoft.com/office/drawing/2014/main" val="10003"/>
                  </a:ext>
                </a:extLst>
              </a:tr>
              <a:tr h="1003021">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OUTSOURCED OPERATIONS</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This category accounts for revenue that is associated with managing systems for CSPs. It includes business process outsourcing (BPO). This category also includes revenue generated from outsourced operations that are professional or specialist services provided by external suppliers’ human resources to operate and maintain a CSP’s assets, which can include all related operational responsibilities. This involves the transfer of operations from a CSP to external suppliers. In this scenario, the assets (systems and software) are owned by the CSP and reside in the CSP’s environment and the supplier manages the network from a CSP co-located site or other local or regional (for example, regional NOC) site. It includes responsibility for onsite operations and related activities in a particular country or region.</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alpha val="20000"/>
                      </a:schemeClr>
                    </a:solidFill>
                  </a:tcPr>
                </a:tc>
                <a:extLst>
                  <a:ext uri="{0D108BD9-81ED-4DB2-BD59-A6C34878D82A}">
                    <a16:rowId xmlns:a16="http://schemas.microsoft.com/office/drawing/2014/main" val="10004"/>
                  </a:ext>
                </a:extLst>
              </a:tr>
              <a:tr h="1003021">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SYSTEMS INTEGRATION AND OTHER PROFESSIONAL SERVICES</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This category covers all new development that is carried out uniquely for the CSP. This includes business consulting, design consulting, custom development and systems integration. Overall, systems integration accounts for the largest proportion of professional services, although any of the other areas may be the focus in any given deal. </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alpha val="2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949406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695E0F-8E46-4CE3-BB43-A39CF8EA4DA7}"/>
              </a:ext>
            </a:extLst>
          </p:cNvPr>
          <p:cNvSpPr>
            <a:spLocks noGrp="1"/>
          </p:cNvSpPr>
          <p:nvPr>
            <p:ph type="body" sz="quarter" idx="16"/>
          </p:nvPr>
        </p:nvSpPr>
        <p:spPr/>
        <p:txBody>
          <a:bodyPr/>
          <a:lstStyle/>
          <a:p>
            <a:r>
              <a:rPr lang="en-GB" dirty="0"/>
              <a:t>Figure 35a: Definitions of the systems integration and other professional services delivery type</a:t>
            </a:r>
          </a:p>
        </p:txBody>
      </p:sp>
      <p:sp>
        <p:nvSpPr>
          <p:cNvPr id="4" name="Slide Number Placeholder 3">
            <a:extLst>
              <a:ext uri="{FF2B5EF4-FFF2-40B4-BE49-F238E27FC236}">
                <a16:creationId xmlns:a16="http://schemas.microsoft.com/office/drawing/2014/main" id="{2D1351BA-2364-47E1-8978-00704A44D98A}"/>
              </a:ext>
            </a:extLst>
          </p:cNvPr>
          <p:cNvSpPr>
            <a:spLocks noGrp="1"/>
          </p:cNvSpPr>
          <p:nvPr>
            <p:ph type="sldNum" sz="quarter" idx="4"/>
          </p:nvPr>
        </p:nvSpPr>
        <p:spPr/>
        <p:txBody>
          <a:bodyPr/>
          <a:lstStyle/>
          <a:p>
            <a:fld id="{E78626B2-E168-480E-BAE6-B60060C6AB83}" type="slidenum">
              <a:rPr lang="en-GB" smtClean="0"/>
              <a:pPr/>
              <a:t>55</a:t>
            </a:fld>
            <a:endParaRPr lang="en-GB" dirty="0"/>
          </a:p>
        </p:txBody>
      </p:sp>
      <p:sp>
        <p:nvSpPr>
          <p:cNvPr id="5" name="Title 4">
            <a:extLst>
              <a:ext uri="{FF2B5EF4-FFF2-40B4-BE49-F238E27FC236}">
                <a16:creationId xmlns:a16="http://schemas.microsoft.com/office/drawing/2014/main" id="{C828C974-3D03-40AB-A735-C8B29903C464}"/>
              </a:ext>
            </a:extLst>
          </p:cNvPr>
          <p:cNvSpPr>
            <a:spLocks noGrp="1"/>
          </p:cNvSpPr>
          <p:nvPr>
            <p:ph type="title"/>
          </p:nvPr>
        </p:nvSpPr>
        <p:spPr/>
        <p:txBody>
          <a:bodyPr/>
          <a:lstStyle/>
          <a:p>
            <a:r>
              <a:rPr lang="en-GB" dirty="0">
                <a:solidFill>
                  <a:schemeClr val="accent2"/>
                </a:solidFill>
              </a:rPr>
              <a:t>Definitions:</a:t>
            </a:r>
            <a:r>
              <a:rPr lang="en-GB" dirty="0"/>
              <a:t> </a:t>
            </a:r>
            <a:r>
              <a:rPr lang="en-GB" dirty="0">
                <a:solidFill>
                  <a:schemeClr val="tx2"/>
                </a:solidFill>
              </a:rPr>
              <a:t>detailed explanation of ‘systems integration and other professional services’ [1/2]</a:t>
            </a:r>
          </a:p>
        </p:txBody>
      </p:sp>
      <p:graphicFrame>
        <p:nvGraphicFramePr>
          <p:cNvPr id="7" name="Table Placeholder 7">
            <a:extLst>
              <a:ext uri="{FF2B5EF4-FFF2-40B4-BE49-F238E27FC236}">
                <a16:creationId xmlns:a16="http://schemas.microsoft.com/office/drawing/2014/main" id="{41E3D1FA-8CBF-4A00-BCDA-5A0604CD62CF}"/>
              </a:ext>
            </a:extLst>
          </p:cNvPr>
          <p:cNvGraphicFramePr>
            <a:graphicFrameLocks noGrp="1"/>
          </p:cNvGraphicFramePr>
          <p:nvPr>
            <p:ph type="tbl" sz="quarter" idx="13"/>
            <p:extLst>
              <p:ext uri="{D42A27DB-BD31-4B8C-83A1-F6EECF244321}">
                <p14:modId xmlns:p14="http://schemas.microsoft.com/office/powerpoint/2010/main" val="3377332260"/>
              </p:ext>
            </p:extLst>
          </p:nvPr>
        </p:nvGraphicFramePr>
        <p:xfrm>
          <a:off x="452438" y="1673225"/>
          <a:ext cx="8985250" cy="4407597"/>
        </p:xfrm>
        <a:graphic>
          <a:graphicData uri="http://schemas.openxmlformats.org/drawingml/2006/table">
            <a:tbl>
              <a:tblPr/>
              <a:tblGrid>
                <a:gridCol w="1273534">
                  <a:extLst>
                    <a:ext uri="{9D8B030D-6E8A-4147-A177-3AD203B41FA5}">
                      <a16:colId xmlns:a16="http://schemas.microsoft.com/office/drawing/2014/main" val="20000"/>
                    </a:ext>
                  </a:extLst>
                </a:gridCol>
                <a:gridCol w="1078302">
                  <a:extLst>
                    <a:ext uri="{9D8B030D-6E8A-4147-A177-3AD203B41FA5}">
                      <a16:colId xmlns:a16="http://schemas.microsoft.com/office/drawing/2014/main" val="20001"/>
                    </a:ext>
                  </a:extLst>
                </a:gridCol>
                <a:gridCol w="6633414">
                  <a:extLst>
                    <a:ext uri="{9D8B030D-6E8A-4147-A177-3AD203B41FA5}">
                      <a16:colId xmlns:a16="http://schemas.microsoft.com/office/drawing/2014/main" val="20002"/>
                    </a:ext>
                  </a:extLst>
                </a:gridCol>
              </a:tblGrid>
              <a:tr h="378000">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2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TYPE</a:t>
                      </a:r>
                      <a:endParaRPr kumimoji="0" lang="en-GB" sz="12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2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DEFINITION</a:t>
                      </a:r>
                      <a:endParaRPr kumimoji="0" lang="en-GB" sz="12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l" defTabSz="914400" rtl="0" eaLnBrk="1" fontAlgn="base" latinLnBrk="0" hangingPunct="1">
                        <a:lnSpc>
                          <a:spcPts val="1200"/>
                        </a:lnSpc>
                        <a:spcBef>
                          <a:spcPts val="200"/>
                        </a:spcBef>
                        <a:spcAft>
                          <a:spcPts val="200"/>
                        </a:spcAft>
                        <a:buClrTx/>
                        <a:buSzTx/>
                        <a:buFontTx/>
                        <a:buNone/>
                        <a:tabLst/>
                      </a:pPr>
                      <a:endParaRPr kumimoji="0" lang="en-GB" sz="1000" b="0" i="0" u="none" strike="noStrike" cap="none" normalizeH="0" baseline="0">
                        <a:ln>
                          <a:noFill/>
                        </a:ln>
                        <a:solidFill>
                          <a:schemeClr val="bg1"/>
                        </a:solidFill>
                        <a:effectLst/>
                        <a:latin typeface="Franklin Gothic Demi" panose="020B0703020102020204" pitchFamily="34" charset="0"/>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2688301">
                <a:tc rowSpan="2">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SYSTEMS INTEGRATION AND OTHER PROFESSIONAL SERVICES</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rPr>
                        <a:t>SYSTEMS INTEGRATION</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alpha val="20000"/>
                      </a:scheme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Systems integration concerns the services required to manage and deliver major telecoms software projects in the OSS, BSS, NFV/SDN software and other applications areas to meet CSPs’ specific requirements. These are services that go beyond the boundaries of a single product or suite (such items are covered in the product-related services segment), and involve other systems in the CSP environment in order to meet the project’s requirements. This category includes, but is not limited to:</a:t>
                      </a:r>
                    </a:p>
                    <a:p>
                      <a:pPr marL="171450" marR="0" lvl="0" indent="-171450" algn="l" defTabSz="914400" rtl="0" eaLnBrk="1" fontAlgn="base" latinLnBrk="0" hangingPunct="1">
                        <a:lnSpc>
                          <a:spcPts val="1200"/>
                        </a:lnSpc>
                        <a:spcBef>
                          <a:spcPts val="200"/>
                        </a:spcBef>
                        <a:spcAft>
                          <a:spcPts val="200"/>
                        </a:spcAft>
                        <a:buClrTx/>
                        <a:buSzTx/>
                        <a:buFont typeface="Arial" panose="020B0604020202020204" pitchFamily="34" charset="0"/>
                        <a:buChar char="•"/>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integration with third-party (other vendor or proprietary) data sources, systems and interfaces, including VNF onboarding and data analytics/AI-driven automation applications</a:t>
                      </a:r>
                    </a:p>
                    <a:p>
                      <a:pPr marL="171450" marR="0" lvl="0" indent="-171450" algn="l" defTabSz="914400" rtl="0" eaLnBrk="1" fontAlgn="base" latinLnBrk="0" hangingPunct="1">
                        <a:lnSpc>
                          <a:spcPts val="1200"/>
                        </a:lnSpc>
                        <a:spcBef>
                          <a:spcPts val="200"/>
                        </a:spcBef>
                        <a:spcAft>
                          <a:spcPts val="200"/>
                        </a:spcAft>
                        <a:buClrTx/>
                        <a:buSzTx/>
                        <a:buFont typeface="Arial" panose="020B0604020202020204" pitchFamily="34" charset="0"/>
                        <a:buChar char="•"/>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data loading and migration</a:t>
                      </a:r>
                    </a:p>
                    <a:p>
                      <a:pPr marL="171450" marR="0" lvl="0" indent="-171450" algn="l" defTabSz="914400" rtl="0" eaLnBrk="1" fontAlgn="base" latinLnBrk="0" hangingPunct="1">
                        <a:lnSpc>
                          <a:spcPts val="1200"/>
                        </a:lnSpc>
                        <a:spcBef>
                          <a:spcPts val="200"/>
                        </a:spcBef>
                        <a:spcAft>
                          <a:spcPts val="200"/>
                        </a:spcAft>
                        <a:buClrTx/>
                        <a:buSzTx/>
                        <a:buFont typeface="Arial" panose="020B0604020202020204" pitchFamily="34" charset="0"/>
                        <a:buChar char="•"/>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customisation and configurations of software extensions and modules (without coding) to provide customised software features and capabilities, such as network equipment adapters, point-to-point interfaces and enterprise application integration (EAI)</a:t>
                      </a:r>
                    </a:p>
                    <a:p>
                      <a:pPr marL="171450" marR="0" lvl="0" indent="-171450" algn="l" defTabSz="914400" rtl="0" eaLnBrk="1" fontAlgn="base" latinLnBrk="0" hangingPunct="1">
                        <a:lnSpc>
                          <a:spcPts val="1200"/>
                        </a:lnSpc>
                        <a:spcBef>
                          <a:spcPts val="200"/>
                        </a:spcBef>
                        <a:spcAft>
                          <a:spcPts val="200"/>
                        </a:spcAft>
                        <a:buClrTx/>
                        <a:buSzTx/>
                        <a:buFont typeface="Arial" panose="020B0604020202020204" pitchFamily="34" charset="0"/>
                        <a:buChar char="•"/>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detailed requirements, technical specifications and detailed designs</a:t>
                      </a:r>
                    </a:p>
                    <a:p>
                      <a:pPr marL="171450" marR="0" lvl="0" indent="-171450" algn="l" defTabSz="914400" rtl="0" eaLnBrk="1" fontAlgn="base" latinLnBrk="0" hangingPunct="1">
                        <a:lnSpc>
                          <a:spcPts val="1200"/>
                        </a:lnSpc>
                        <a:spcBef>
                          <a:spcPts val="200"/>
                        </a:spcBef>
                        <a:spcAft>
                          <a:spcPts val="200"/>
                        </a:spcAft>
                        <a:buClrTx/>
                        <a:buSzTx/>
                        <a:buFont typeface="Arial" panose="020B0604020202020204" pitchFamily="34" charset="0"/>
                        <a:buChar char="•"/>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integration testing, not normal unit and functional system testing, such as for the integration of open multi-vendor components into a full stack solution (for example for open RAN implementations)</a:t>
                      </a:r>
                    </a:p>
                    <a:p>
                      <a:pPr marL="171450" marR="0" lvl="0" indent="-171450" algn="l" defTabSz="914400" rtl="0" eaLnBrk="1" fontAlgn="base" latinLnBrk="0" hangingPunct="1">
                        <a:lnSpc>
                          <a:spcPts val="1200"/>
                        </a:lnSpc>
                        <a:spcBef>
                          <a:spcPts val="200"/>
                        </a:spcBef>
                        <a:spcAft>
                          <a:spcPts val="200"/>
                        </a:spcAft>
                        <a:buClrTx/>
                        <a:buSzTx/>
                        <a:buFont typeface="Arial" panose="020B0604020202020204" pitchFamily="34" charset="0"/>
                        <a:buChar char="•"/>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project management services.</a:t>
                      </a:r>
                    </a:p>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Services related to third-party products (not owned by the supplier) are included in this systems integration sub-segment.</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alpha val="20000"/>
                      </a:schemeClr>
                    </a:solidFill>
                  </a:tcPr>
                </a:tc>
                <a:extLst>
                  <a:ext uri="{0D108BD9-81ED-4DB2-BD59-A6C34878D82A}">
                    <a16:rowId xmlns:a16="http://schemas.microsoft.com/office/drawing/2014/main" val="10001"/>
                  </a:ext>
                </a:extLst>
              </a:tr>
              <a:tr h="1091557">
                <a:tc vMerge="1">
                  <a:txBody>
                    <a:bodyPr/>
                    <a:lstStyle/>
                    <a:p>
                      <a:pPr marL="0" marR="0" lvl="0" indent="0" algn="l" defTabSz="914400" rtl="0" eaLnBrk="1" fontAlgn="base" latinLnBrk="0" hangingPunct="1">
                        <a:lnSpc>
                          <a:spcPts val="1200"/>
                        </a:lnSpc>
                        <a:spcBef>
                          <a:spcPts val="200"/>
                        </a:spcBef>
                        <a:spcAft>
                          <a:spcPts val="200"/>
                        </a:spcAft>
                        <a:buClrTx/>
                        <a:buSzTx/>
                        <a:buFontTx/>
                        <a:buNone/>
                        <a:tabLst/>
                      </a:pPr>
                      <a:endParaRPr kumimoji="0" lang="en-GB" sz="1000" b="0" i="0" u="none" strike="noStrike" cap="none" normalizeH="0" baseline="0">
                        <a:ln>
                          <a:noFill/>
                        </a:ln>
                        <a:solidFill>
                          <a:schemeClr val="bg1"/>
                        </a:solidFill>
                        <a:effectLst/>
                        <a:latin typeface="Franklin Gothic Medium" panose="020B0603020102020204" pitchFamily="34" charset="0"/>
                        <a:ea typeface="MS PGothic" pitchFamily="34" charset="-128"/>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rPr>
                        <a:t>BUSINESS CONSULTING</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155A1">
                        <a:alpha val="10196"/>
                      </a:srgb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Business consulting describes advisory services in the areas of business process, workflows, organisation issues and strategic planning, such as how to enter a market or how to package a service. This includes, but is not limited to transformational strategy, business case development and ROI modelling, business process re-engineering and optimisation, organisation restructuring, optimisation and change management, assisting CSPs to develop new products and services to deliver to their subscribers (ranging from tariffs to value-added services), go-to-market strategies, regulatory compliance review and reporting requirements and marketing and campaign strategies.</a:t>
                      </a:r>
                    </a:p>
                  </a:txBody>
                  <a:tcPr marL="72000" marR="72000" marT="72020" marB="720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155A1">
                        <a:alpha val="10196"/>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23161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EFB7E0-2E3D-456F-8FDE-440F98EA65A7}"/>
              </a:ext>
            </a:extLst>
          </p:cNvPr>
          <p:cNvSpPr>
            <a:spLocks noGrp="1"/>
          </p:cNvSpPr>
          <p:nvPr>
            <p:ph type="body" sz="quarter" idx="16"/>
          </p:nvPr>
        </p:nvSpPr>
        <p:spPr/>
        <p:txBody>
          <a:bodyPr/>
          <a:lstStyle/>
          <a:p>
            <a:r>
              <a:rPr lang="en-GB" dirty="0"/>
              <a:t>Figure 35b: Definitions of the systems integration and other professional services delivery type</a:t>
            </a:r>
          </a:p>
        </p:txBody>
      </p:sp>
      <p:sp>
        <p:nvSpPr>
          <p:cNvPr id="4" name="Slide Number Placeholder 3">
            <a:extLst>
              <a:ext uri="{FF2B5EF4-FFF2-40B4-BE49-F238E27FC236}">
                <a16:creationId xmlns:a16="http://schemas.microsoft.com/office/drawing/2014/main" id="{B15703BE-C4A9-42D0-8E67-69C7285ADE61}"/>
              </a:ext>
            </a:extLst>
          </p:cNvPr>
          <p:cNvSpPr>
            <a:spLocks noGrp="1"/>
          </p:cNvSpPr>
          <p:nvPr>
            <p:ph type="sldNum" sz="quarter" idx="4"/>
          </p:nvPr>
        </p:nvSpPr>
        <p:spPr/>
        <p:txBody>
          <a:bodyPr/>
          <a:lstStyle/>
          <a:p>
            <a:fld id="{E78626B2-E168-480E-BAE6-B60060C6AB83}" type="slidenum">
              <a:rPr lang="en-GB" smtClean="0"/>
              <a:pPr/>
              <a:t>56</a:t>
            </a:fld>
            <a:endParaRPr lang="en-GB" dirty="0"/>
          </a:p>
        </p:txBody>
      </p:sp>
      <p:sp>
        <p:nvSpPr>
          <p:cNvPr id="5" name="Title 4">
            <a:extLst>
              <a:ext uri="{FF2B5EF4-FFF2-40B4-BE49-F238E27FC236}">
                <a16:creationId xmlns:a16="http://schemas.microsoft.com/office/drawing/2014/main" id="{351F15C1-4338-4760-A0FF-B354CFC68F53}"/>
              </a:ext>
            </a:extLst>
          </p:cNvPr>
          <p:cNvSpPr>
            <a:spLocks noGrp="1"/>
          </p:cNvSpPr>
          <p:nvPr>
            <p:ph type="title"/>
          </p:nvPr>
        </p:nvSpPr>
        <p:spPr/>
        <p:txBody>
          <a:bodyPr/>
          <a:lstStyle/>
          <a:p>
            <a:r>
              <a:rPr lang="en-GB" dirty="0">
                <a:solidFill>
                  <a:schemeClr val="accent2"/>
                </a:solidFill>
              </a:rPr>
              <a:t>Definitions:</a:t>
            </a:r>
            <a:r>
              <a:rPr lang="en-GB" dirty="0"/>
              <a:t> </a:t>
            </a:r>
            <a:r>
              <a:rPr lang="en-GB" dirty="0">
                <a:solidFill>
                  <a:schemeClr val="tx2"/>
                </a:solidFill>
              </a:rPr>
              <a:t>detailed explanation of ‘systems integration and other professional services’ [2/2]</a:t>
            </a:r>
            <a:endParaRPr lang="en-GB" dirty="0"/>
          </a:p>
        </p:txBody>
      </p:sp>
      <p:graphicFrame>
        <p:nvGraphicFramePr>
          <p:cNvPr id="7" name="Table Placeholder 7">
            <a:extLst>
              <a:ext uri="{FF2B5EF4-FFF2-40B4-BE49-F238E27FC236}">
                <a16:creationId xmlns:a16="http://schemas.microsoft.com/office/drawing/2014/main" id="{AB833A02-39B7-4853-B97D-EB090EFB41E9}"/>
              </a:ext>
            </a:extLst>
          </p:cNvPr>
          <p:cNvGraphicFramePr>
            <a:graphicFrameLocks noGrp="1"/>
          </p:cNvGraphicFramePr>
          <p:nvPr>
            <p:ph type="tbl" sz="quarter" idx="13"/>
            <p:extLst>
              <p:ext uri="{D42A27DB-BD31-4B8C-83A1-F6EECF244321}">
                <p14:modId xmlns:p14="http://schemas.microsoft.com/office/powerpoint/2010/main" val="3899556577"/>
              </p:ext>
            </p:extLst>
          </p:nvPr>
        </p:nvGraphicFramePr>
        <p:xfrm>
          <a:off x="452438" y="1673225"/>
          <a:ext cx="8985250" cy="3096698"/>
        </p:xfrm>
        <a:graphic>
          <a:graphicData uri="http://schemas.openxmlformats.org/drawingml/2006/table">
            <a:tbl>
              <a:tblPr/>
              <a:tblGrid>
                <a:gridCol w="1273534">
                  <a:extLst>
                    <a:ext uri="{9D8B030D-6E8A-4147-A177-3AD203B41FA5}">
                      <a16:colId xmlns:a16="http://schemas.microsoft.com/office/drawing/2014/main" val="20000"/>
                    </a:ext>
                  </a:extLst>
                </a:gridCol>
                <a:gridCol w="1078302">
                  <a:extLst>
                    <a:ext uri="{9D8B030D-6E8A-4147-A177-3AD203B41FA5}">
                      <a16:colId xmlns:a16="http://schemas.microsoft.com/office/drawing/2014/main" val="20001"/>
                    </a:ext>
                  </a:extLst>
                </a:gridCol>
                <a:gridCol w="6633414">
                  <a:extLst>
                    <a:ext uri="{9D8B030D-6E8A-4147-A177-3AD203B41FA5}">
                      <a16:colId xmlns:a16="http://schemas.microsoft.com/office/drawing/2014/main" val="20002"/>
                    </a:ext>
                  </a:extLst>
                </a:gridCol>
              </a:tblGrid>
              <a:tr h="370218">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2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TYPE</a:t>
                      </a:r>
                      <a:endParaRPr kumimoji="0" lang="en-GB" sz="12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2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DEFINITION</a:t>
                      </a:r>
                      <a:endParaRPr kumimoji="0" lang="en-GB" sz="12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l" defTabSz="914400" rtl="0" eaLnBrk="1" fontAlgn="base" latinLnBrk="0" hangingPunct="1">
                        <a:lnSpc>
                          <a:spcPts val="1200"/>
                        </a:lnSpc>
                        <a:spcBef>
                          <a:spcPts val="200"/>
                        </a:spcBef>
                        <a:spcAft>
                          <a:spcPts val="200"/>
                        </a:spcAft>
                        <a:buClrTx/>
                        <a:buSzTx/>
                        <a:buFontTx/>
                        <a:buNone/>
                        <a:tabLst/>
                      </a:pPr>
                      <a:endParaRPr kumimoji="0" lang="en-GB" sz="1000" b="0" i="0" u="none" strike="noStrike" cap="none" normalizeH="0" baseline="0">
                        <a:ln>
                          <a:noFill/>
                        </a:ln>
                        <a:solidFill>
                          <a:schemeClr val="bg1"/>
                        </a:solidFill>
                        <a:effectLst/>
                        <a:latin typeface="Franklin Gothic Demi" panose="020B0703020102020204" pitchFamily="34" charset="0"/>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259457">
                <a:tc rowSpan="2">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SYSTEMS INTEGRATION AND OTHER PROFESSIONAL SERVICES</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155A1"/>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rPr>
                        <a:t>DESIGN CONSULTING </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155A1">
                        <a:alpha val="20000"/>
                      </a:srgb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Design consulting describes the provision of advisory design services prior to the implementation of a telecoms network, software and/or system in such areas as OSS, BSS and virtualised network or cloud architecture, automation, network planning and optimisation and data or information models. These services typically contribute towards developing requirements for procuring the systems and software needed. This category includes, but is not limited to network planning and optimisation designs for both fixed and mobile networks and their transition to virtual/hybrid networks, OSS, BSS, cloud and data analytics platforms, and integrated architectural design, developing technical requirement for tender documents, high-level migration plans and roadmapping, analysis of established systems, data modelling, high-level interface definitions and designs.</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155A1">
                        <a:alpha val="20000"/>
                      </a:srgbClr>
                    </a:solidFill>
                  </a:tcPr>
                </a:tc>
                <a:extLst>
                  <a:ext uri="{0D108BD9-81ED-4DB2-BD59-A6C34878D82A}">
                    <a16:rowId xmlns:a16="http://schemas.microsoft.com/office/drawing/2014/main" val="10001"/>
                  </a:ext>
                </a:extLst>
              </a:tr>
              <a:tr h="1091557">
                <a:tc vMerge="1">
                  <a:txBody>
                    <a:bodyPr/>
                    <a:lstStyle/>
                    <a:p>
                      <a:pPr marL="0" marR="0" lvl="0" indent="0" algn="l" defTabSz="914400" rtl="0" eaLnBrk="1" fontAlgn="base" latinLnBrk="0" hangingPunct="1">
                        <a:lnSpc>
                          <a:spcPts val="1200"/>
                        </a:lnSpc>
                        <a:spcBef>
                          <a:spcPts val="200"/>
                        </a:spcBef>
                        <a:spcAft>
                          <a:spcPts val="200"/>
                        </a:spcAft>
                        <a:buClrTx/>
                        <a:buSzTx/>
                        <a:buFontTx/>
                        <a:buNone/>
                        <a:tabLst/>
                      </a:pPr>
                      <a:endParaRPr kumimoji="0" lang="en-GB" sz="1000" b="0" i="0" u="none" strike="noStrike" cap="none" normalizeH="0" baseline="0">
                        <a:ln>
                          <a:noFill/>
                        </a:ln>
                        <a:solidFill>
                          <a:schemeClr val="bg1"/>
                        </a:solidFill>
                        <a:effectLst/>
                        <a:latin typeface="Franklin Gothic Medium" panose="020B0603020102020204" pitchFamily="34" charset="0"/>
                        <a:ea typeface="MS PGothic" pitchFamily="34" charset="-128"/>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rPr>
                        <a:t>CUSTOM DEVELOPMENT</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alpha val="10196"/>
                      </a:scheme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rPr>
                        <a:t>Custom development refers to telecoms software that is written specifically for an individual CSP, typically as a result of its ownership of legacy and </a:t>
                      </a: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proprietary systems, software or interfaces. It includes any development that requires coding to meet an unusual requirement, such as the development of a customised application store on an SDP or Microsoft .NET platform, an API for interfacing with legacy or proprietary systems, data migration scripts and custom plug-ins for VNF or NFV/SDN-related functional integration. This is internal development that is typically performed by large CSPs. The spending in this category only includes CSP spending on paying other firms for custom development, not the spending required for their own staff to do custom development. This includes some applications development management (ADM).</a:t>
                      </a:r>
                    </a:p>
                  </a:txBody>
                  <a:tcPr marL="72000" marR="72000" marT="72020" marB="720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alpha val="10196"/>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85859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37068674-21E5-4C55-8B77-02AC26B26517}"/>
              </a:ext>
            </a:extLst>
          </p:cNvPr>
          <p:cNvGraphicFramePr>
            <a:graphicFrameLocks noGrp="1"/>
          </p:cNvGraphicFramePr>
          <p:nvPr>
            <p:ph type="tbl" sz="quarter" idx="13"/>
            <p:extLst>
              <p:ext uri="{D42A27DB-BD31-4B8C-83A1-F6EECF244321}">
                <p14:modId xmlns:p14="http://schemas.microsoft.com/office/powerpoint/2010/main" val="2057629062"/>
              </p:ext>
            </p:extLst>
          </p:nvPr>
        </p:nvGraphicFramePr>
        <p:xfrm>
          <a:off x="452438" y="1673225"/>
          <a:ext cx="9001125" cy="3787384"/>
        </p:xfrm>
        <a:graphic>
          <a:graphicData uri="http://schemas.openxmlformats.org/drawingml/2006/table">
            <a:tbl>
              <a:tblPr firstRow="1" bandRow="1">
                <a:tableStyleId>{5C22544A-7EE6-4342-B048-85BDC9FD1C3A}</a:tableStyleId>
              </a:tblPr>
              <a:tblGrid>
                <a:gridCol w="1285875">
                  <a:extLst>
                    <a:ext uri="{9D8B030D-6E8A-4147-A177-3AD203B41FA5}">
                      <a16:colId xmlns:a16="http://schemas.microsoft.com/office/drawing/2014/main" val="4201710689"/>
                    </a:ext>
                  </a:extLst>
                </a:gridCol>
                <a:gridCol w="1285875">
                  <a:extLst>
                    <a:ext uri="{9D8B030D-6E8A-4147-A177-3AD203B41FA5}">
                      <a16:colId xmlns:a16="http://schemas.microsoft.com/office/drawing/2014/main" val="4067426522"/>
                    </a:ext>
                  </a:extLst>
                </a:gridCol>
                <a:gridCol w="1285875">
                  <a:extLst>
                    <a:ext uri="{9D8B030D-6E8A-4147-A177-3AD203B41FA5}">
                      <a16:colId xmlns:a16="http://schemas.microsoft.com/office/drawing/2014/main" val="3375877806"/>
                    </a:ext>
                  </a:extLst>
                </a:gridCol>
                <a:gridCol w="1285875">
                  <a:extLst>
                    <a:ext uri="{9D8B030D-6E8A-4147-A177-3AD203B41FA5}">
                      <a16:colId xmlns:a16="http://schemas.microsoft.com/office/drawing/2014/main" val="3189618804"/>
                    </a:ext>
                  </a:extLst>
                </a:gridCol>
                <a:gridCol w="1285875">
                  <a:extLst>
                    <a:ext uri="{9D8B030D-6E8A-4147-A177-3AD203B41FA5}">
                      <a16:colId xmlns:a16="http://schemas.microsoft.com/office/drawing/2014/main" val="117465305"/>
                    </a:ext>
                  </a:extLst>
                </a:gridCol>
                <a:gridCol w="1285875">
                  <a:extLst>
                    <a:ext uri="{9D8B030D-6E8A-4147-A177-3AD203B41FA5}">
                      <a16:colId xmlns:a16="http://schemas.microsoft.com/office/drawing/2014/main" val="2051072536"/>
                    </a:ext>
                  </a:extLst>
                </a:gridCol>
                <a:gridCol w="1285875">
                  <a:extLst>
                    <a:ext uri="{9D8B030D-6E8A-4147-A177-3AD203B41FA5}">
                      <a16:colId xmlns:a16="http://schemas.microsoft.com/office/drawing/2014/main" val="3228767174"/>
                    </a:ext>
                  </a:extLst>
                </a:gridCol>
              </a:tblGrid>
              <a:tr h="370840">
                <a:tc rowSpan="2">
                  <a:txBody>
                    <a:bodyPr/>
                    <a:lstStyle/>
                    <a:p>
                      <a:r>
                        <a:rPr lang="en-GB" sz="1200" spc="20" baseline="0" dirty="0"/>
                        <a:t>Delivery type</a:t>
                      </a:r>
                    </a:p>
                  </a:txBody>
                  <a:tcPr anchor="ctr"/>
                </a:tc>
                <a:tc gridSpan="3">
                  <a:txBody>
                    <a:bodyPr/>
                    <a:lstStyle/>
                    <a:p>
                      <a:pPr algn="ctr"/>
                      <a:r>
                        <a:rPr lang="en-GB" sz="1200" strike="noStrike" spc="20" baseline="0" dirty="0"/>
                        <a:t>Supply and operations</a:t>
                      </a:r>
                    </a:p>
                  </a:txBody>
                  <a:tcPr anchor="ctr">
                    <a:lnB w="12700" cap="flat" cmpd="sng" algn="ctr">
                      <a:solidFill>
                        <a:schemeClr val="bg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gridSpan="3">
                  <a:txBody>
                    <a:bodyPr/>
                    <a:lstStyle/>
                    <a:p>
                      <a:pPr algn="ctr"/>
                      <a:r>
                        <a:rPr lang="en-GB" sz="1200" spc="20" baseline="0" dirty="0"/>
                        <a:t>Vendor revenue distribution</a:t>
                      </a:r>
                    </a:p>
                  </a:txBody>
                  <a:tcPr anchor="ctr">
                    <a:lnB w="12700" cap="flat" cmpd="sng" algn="ctr">
                      <a:solidFill>
                        <a:schemeClr val="bg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16901575"/>
                  </a:ext>
                </a:extLst>
              </a:tr>
              <a:tr h="370840">
                <a:tc vMerge="1">
                  <a:txBody>
                    <a:bodyPr/>
                    <a:lstStyle/>
                    <a:p>
                      <a:endParaRPr lang="en-GB" dirty="0"/>
                    </a:p>
                  </a:txBody>
                  <a:tcPr/>
                </a:tc>
                <a:tc>
                  <a:txBody>
                    <a:bodyPr/>
                    <a:lstStyle/>
                    <a:p>
                      <a:pPr algn="ctr"/>
                      <a:r>
                        <a:rPr lang="en-GB" sz="1200" b="1" spc="20" baseline="0" dirty="0">
                          <a:solidFill>
                            <a:schemeClr val="bg1"/>
                          </a:solidFill>
                        </a:rPr>
                        <a:t>Who supplies the software?</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a:r>
                        <a:rPr lang="en-GB" sz="1200" b="1" spc="20" baseline="0" dirty="0">
                          <a:solidFill>
                            <a:schemeClr val="bg1"/>
                          </a:solidFill>
                        </a:rPr>
                        <a:t>Who runs the IT infrastructure?</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a:r>
                        <a:rPr lang="en-GB" sz="1200" b="1" spc="20" baseline="0" dirty="0">
                          <a:solidFill>
                            <a:schemeClr val="bg1"/>
                          </a:solidFill>
                        </a:rPr>
                        <a:t>Who leads the operations?</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a:r>
                        <a:rPr lang="en-GB" sz="1200" b="1" spc="20" baseline="0" dirty="0">
                          <a:solidFill>
                            <a:schemeClr val="bg1"/>
                          </a:solidFill>
                        </a:rPr>
                        <a:t>Product</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a:r>
                        <a:rPr lang="en-GB" sz="1200" b="1" spc="20" baseline="0" dirty="0">
                          <a:solidFill>
                            <a:schemeClr val="bg1"/>
                          </a:solidFill>
                        </a:rPr>
                        <a:t>Hosted/cloud</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algn="ctr"/>
                      <a:r>
                        <a:rPr lang="en-GB" sz="1200" b="1" spc="20" baseline="0" dirty="0">
                          <a:solidFill>
                            <a:schemeClr val="bg1"/>
                          </a:solidFill>
                        </a:rPr>
                        <a:t>Outsourced operations</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285612569"/>
                  </a:ext>
                </a:extLst>
              </a:tr>
              <a:tr h="370840">
                <a:tc>
                  <a:txBody>
                    <a:bodyPr/>
                    <a:lstStyle/>
                    <a:p>
                      <a:pPr algn="l" fontAlgn="ctr"/>
                      <a:r>
                        <a:rPr lang="en-US" sz="1000" u="none" strike="noStrike" dirty="0">
                          <a:solidFill>
                            <a:srgbClr val="000000"/>
                          </a:solidFill>
                          <a:effectLst/>
                          <a:latin typeface="+mn-lt"/>
                        </a:rPr>
                        <a:t>Managed services</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Vendor</a:t>
                      </a:r>
                      <a:endParaRPr lang="en-US" sz="1000" b="0" i="0" u="none" strike="noStrike" dirty="0">
                        <a:solidFill>
                          <a:srgbClr val="000000"/>
                        </a:solidFill>
                        <a:effectLst/>
                        <a:latin typeface="+mn-lt"/>
                      </a:endParaRPr>
                    </a:p>
                  </a:txBody>
                  <a:tcPr marL="36000" marR="36000" marT="3390" marB="0" anchor="ctr">
                    <a:lnT w="38100" cap="flat" cmpd="sng" algn="ctr">
                      <a:solidFill>
                        <a:schemeClr val="bg1"/>
                      </a:solidFill>
                      <a:prstDash val="solid"/>
                      <a:round/>
                      <a:headEnd type="none" w="med" len="med"/>
                      <a:tailEnd type="none" w="med" len="med"/>
                    </a:lnT>
                  </a:tcPr>
                </a:tc>
                <a:tc>
                  <a:txBody>
                    <a:bodyPr/>
                    <a:lstStyle/>
                    <a:p>
                      <a:pPr algn="ctr" fontAlgn="ctr"/>
                      <a:r>
                        <a:rPr lang="en-US" sz="1000" u="none" strike="noStrike" dirty="0">
                          <a:solidFill>
                            <a:srgbClr val="000000"/>
                          </a:solidFill>
                          <a:effectLst/>
                          <a:latin typeface="+mn-lt"/>
                        </a:rPr>
                        <a:t>Vendor</a:t>
                      </a:r>
                      <a:endParaRPr lang="en-US" sz="1000" b="0" i="0" u="none" strike="noStrike" dirty="0">
                        <a:solidFill>
                          <a:srgbClr val="000000"/>
                        </a:solidFill>
                        <a:effectLst/>
                        <a:latin typeface="+mn-lt"/>
                      </a:endParaRPr>
                    </a:p>
                  </a:txBody>
                  <a:tcPr marL="36000" marR="36000" marT="3390" marB="0" anchor="ctr">
                    <a:lnT w="38100" cap="flat" cmpd="sng" algn="ctr">
                      <a:solidFill>
                        <a:schemeClr val="bg1"/>
                      </a:solidFill>
                      <a:prstDash val="solid"/>
                      <a:round/>
                      <a:headEnd type="none" w="med" len="med"/>
                      <a:tailEnd type="none" w="med" len="med"/>
                    </a:lnT>
                  </a:tcPr>
                </a:tc>
                <a:tc>
                  <a:txBody>
                    <a:bodyPr/>
                    <a:lstStyle/>
                    <a:p>
                      <a:pPr algn="ctr" fontAlgn="ctr"/>
                      <a:r>
                        <a:rPr lang="en-US" sz="1000" u="none" strike="noStrike" dirty="0">
                          <a:solidFill>
                            <a:srgbClr val="000000"/>
                          </a:solidFill>
                          <a:effectLst/>
                          <a:latin typeface="+mn-lt"/>
                        </a:rPr>
                        <a:t>Vendor</a:t>
                      </a:r>
                      <a:endParaRPr lang="en-US" sz="1000" b="0" i="0" u="none" strike="noStrike" dirty="0">
                        <a:solidFill>
                          <a:srgbClr val="000000"/>
                        </a:solidFill>
                        <a:effectLst/>
                        <a:latin typeface="+mn-lt"/>
                      </a:endParaRPr>
                    </a:p>
                  </a:txBody>
                  <a:tcPr marL="36000" marR="36000" marT="3390" marB="0" anchor="ctr">
                    <a:lnT w="38100" cap="flat" cmpd="sng" algn="ctr">
                      <a:solidFill>
                        <a:schemeClr val="bg1"/>
                      </a:solidFill>
                      <a:prstDash val="solid"/>
                      <a:round/>
                      <a:headEnd type="none" w="med" len="med"/>
                      <a:tailEnd type="none" w="med" len="med"/>
                    </a:lnT>
                  </a:tcPr>
                </a:tc>
                <a:tc>
                  <a:txBody>
                    <a:bodyPr/>
                    <a:lstStyle/>
                    <a:p>
                      <a:pPr algn="ctr" fontAlgn="ctr"/>
                      <a:r>
                        <a:rPr lang="en-US" sz="1000" u="none" strike="noStrike" dirty="0">
                          <a:solidFill>
                            <a:srgbClr val="000000"/>
                          </a:solidFill>
                          <a:effectLst/>
                          <a:latin typeface="+mn-lt"/>
                        </a:rPr>
                        <a:t>40%</a:t>
                      </a:r>
                      <a:endParaRPr lang="en-US" sz="1000" b="0" i="0" u="none" strike="noStrike" dirty="0">
                        <a:solidFill>
                          <a:srgbClr val="000000"/>
                        </a:solidFill>
                        <a:effectLst/>
                        <a:latin typeface="+mn-lt"/>
                      </a:endParaRPr>
                    </a:p>
                  </a:txBody>
                  <a:tcPr marL="36000" marR="36000" marT="3390" marB="0" anchor="ctr">
                    <a:lnT w="38100" cap="flat" cmpd="sng" algn="ctr">
                      <a:solidFill>
                        <a:schemeClr val="bg1"/>
                      </a:solidFill>
                      <a:prstDash val="solid"/>
                      <a:round/>
                      <a:headEnd type="none" w="med" len="med"/>
                      <a:tailEnd type="none" w="med" len="med"/>
                    </a:lnT>
                  </a:tcPr>
                </a:tc>
                <a:tc>
                  <a:txBody>
                    <a:bodyPr/>
                    <a:lstStyle/>
                    <a:p>
                      <a:pPr algn="ctr" fontAlgn="ctr"/>
                      <a:r>
                        <a:rPr lang="en-US" sz="1000" u="none" strike="noStrike" dirty="0">
                          <a:solidFill>
                            <a:srgbClr val="000000"/>
                          </a:solidFill>
                          <a:effectLst/>
                          <a:latin typeface="+mn-lt"/>
                        </a:rPr>
                        <a:t>15%</a:t>
                      </a:r>
                      <a:endParaRPr lang="en-US" sz="1000" b="0" i="0" u="none" strike="noStrike" dirty="0">
                        <a:solidFill>
                          <a:srgbClr val="000000"/>
                        </a:solidFill>
                        <a:effectLst/>
                        <a:latin typeface="+mn-lt"/>
                      </a:endParaRPr>
                    </a:p>
                  </a:txBody>
                  <a:tcPr marL="36000" marR="36000" marT="3390" marB="0" anchor="ctr">
                    <a:lnT w="38100" cap="flat" cmpd="sng" algn="ctr">
                      <a:solidFill>
                        <a:schemeClr val="bg1"/>
                      </a:solidFill>
                      <a:prstDash val="solid"/>
                      <a:round/>
                      <a:headEnd type="none" w="med" len="med"/>
                      <a:tailEnd type="none" w="med" len="med"/>
                    </a:lnT>
                  </a:tcPr>
                </a:tc>
                <a:tc>
                  <a:txBody>
                    <a:bodyPr/>
                    <a:lstStyle/>
                    <a:p>
                      <a:pPr algn="ctr" fontAlgn="ctr"/>
                      <a:r>
                        <a:rPr lang="en-US" sz="1000" u="none" strike="noStrike" dirty="0">
                          <a:solidFill>
                            <a:srgbClr val="000000"/>
                          </a:solidFill>
                          <a:effectLst/>
                          <a:latin typeface="+mn-lt"/>
                        </a:rPr>
                        <a:t>45%</a:t>
                      </a:r>
                      <a:endParaRPr lang="en-US" sz="1000" b="0" i="0" u="none" strike="noStrike" dirty="0">
                        <a:solidFill>
                          <a:srgbClr val="000000"/>
                        </a:solidFill>
                        <a:effectLst/>
                        <a:latin typeface="+mn-lt"/>
                      </a:endParaRPr>
                    </a:p>
                  </a:txBody>
                  <a:tcPr marL="36000" marR="36000" marT="339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9621612"/>
                  </a:ext>
                </a:extLst>
              </a:tr>
              <a:tr h="363464">
                <a:tc>
                  <a:txBody>
                    <a:bodyPr/>
                    <a:lstStyle/>
                    <a:p>
                      <a:pPr algn="l" fontAlgn="ctr"/>
                      <a:r>
                        <a:rPr lang="en-US" sz="1000" u="none" strike="noStrike" dirty="0">
                          <a:solidFill>
                            <a:srgbClr val="000000"/>
                          </a:solidFill>
                          <a:effectLst/>
                          <a:latin typeface="+mn-lt"/>
                        </a:rPr>
                        <a:t>Managed services</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CSP-controlled</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Vendor</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Vendor</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0%</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25%</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75%</a:t>
                      </a:r>
                      <a:endParaRPr lang="en-US" sz="1000" b="0" i="0" u="none" strike="noStrike" dirty="0">
                        <a:solidFill>
                          <a:srgbClr val="000000"/>
                        </a:solidFill>
                        <a:effectLst/>
                        <a:latin typeface="+mn-lt"/>
                      </a:endParaRPr>
                    </a:p>
                  </a:txBody>
                  <a:tcPr marL="36000" marR="36000" marT="3390" marB="0" anchor="ctr"/>
                </a:tc>
                <a:extLst>
                  <a:ext uri="{0D108BD9-81ED-4DB2-BD59-A6C34878D82A}">
                    <a16:rowId xmlns:a16="http://schemas.microsoft.com/office/drawing/2014/main" val="3610736447"/>
                  </a:ext>
                </a:extLst>
              </a:tr>
              <a:tr h="370840">
                <a:tc>
                  <a:txBody>
                    <a:bodyPr/>
                    <a:lstStyle/>
                    <a:p>
                      <a:pPr algn="l" fontAlgn="ctr"/>
                      <a:r>
                        <a:rPr lang="en-US" sz="1000" u="none" strike="noStrike" dirty="0">
                          <a:solidFill>
                            <a:srgbClr val="000000"/>
                          </a:solidFill>
                          <a:effectLst/>
                          <a:latin typeface="+mn-lt"/>
                        </a:rPr>
                        <a:t>SaaS</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Vendor</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Vendor</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CSP</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70%</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30%</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0%</a:t>
                      </a:r>
                      <a:endParaRPr lang="en-US" sz="1000" b="0" i="0" u="none" strike="noStrike" dirty="0">
                        <a:solidFill>
                          <a:srgbClr val="000000"/>
                        </a:solidFill>
                        <a:effectLst/>
                        <a:latin typeface="+mn-lt"/>
                      </a:endParaRPr>
                    </a:p>
                  </a:txBody>
                  <a:tcPr marL="36000" marR="36000" marT="3390" marB="0" anchor="ctr"/>
                </a:tc>
                <a:extLst>
                  <a:ext uri="{0D108BD9-81ED-4DB2-BD59-A6C34878D82A}">
                    <a16:rowId xmlns:a16="http://schemas.microsoft.com/office/drawing/2014/main" val="379913448"/>
                  </a:ext>
                </a:extLst>
              </a:tr>
              <a:tr h="370840">
                <a:tc>
                  <a:txBody>
                    <a:bodyPr/>
                    <a:lstStyle/>
                    <a:p>
                      <a:pPr algn="l" fontAlgn="ctr"/>
                      <a:r>
                        <a:rPr lang="en-US" sz="1000" u="none" strike="noStrike" dirty="0">
                          <a:solidFill>
                            <a:srgbClr val="000000"/>
                          </a:solidFill>
                          <a:effectLst/>
                          <a:latin typeface="+mn-lt"/>
                        </a:rPr>
                        <a:t>Traditional</a:t>
                      </a:r>
                      <a:r>
                        <a:rPr lang="en-US" sz="1000" u="none" strike="noStrike" baseline="0" dirty="0">
                          <a:solidFill>
                            <a:srgbClr val="000000"/>
                          </a:solidFill>
                          <a:effectLst/>
                          <a:latin typeface="+mn-lt"/>
                        </a:rPr>
                        <a:t> vendor</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Vendor</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CSP</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CSP</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100%</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0%</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0%</a:t>
                      </a:r>
                      <a:endParaRPr lang="en-US" sz="1000" b="0" i="0" u="none" strike="noStrike" dirty="0">
                        <a:solidFill>
                          <a:srgbClr val="000000"/>
                        </a:solidFill>
                        <a:effectLst/>
                        <a:latin typeface="+mn-lt"/>
                      </a:endParaRPr>
                    </a:p>
                  </a:txBody>
                  <a:tcPr marL="36000" marR="36000" marT="3390" marB="0" anchor="ctr"/>
                </a:tc>
                <a:extLst>
                  <a:ext uri="{0D108BD9-81ED-4DB2-BD59-A6C34878D82A}">
                    <a16:rowId xmlns:a16="http://schemas.microsoft.com/office/drawing/2014/main" val="796071617"/>
                  </a:ext>
                </a:extLst>
              </a:tr>
              <a:tr h="370840">
                <a:tc>
                  <a:txBody>
                    <a:bodyPr/>
                    <a:lstStyle/>
                    <a:p>
                      <a:pPr algn="l" fontAlgn="ctr"/>
                      <a:r>
                        <a:rPr lang="en-US" sz="1000" u="none" strike="noStrike" dirty="0">
                          <a:solidFill>
                            <a:srgbClr val="000000"/>
                          </a:solidFill>
                          <a:effectLst/>
                          <a:latin typeface="+mn-lt"/>
                        </a:rPr>
                        <a:t>In-house developed</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CSP</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CSP</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CSP</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0%</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0%</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0%</a:t>
                      </a:r>
                      <a:endParaRPr lang="en-US" sz="1000" b="0" i="0" u="none" strike="noStrike" dirty="0">
                        <a:solidFill>
                          <a:srgbClr val="000000"/>
                        </a:solidFill>
                        <a:effectLst/>
                        <a:latin typeface="+mn-lt"/>
                      </a:endParaRPr>
                    </a:p>
                  </a:txBody>
                  <a:tcPr marL="36000" marR="36000" marT="3390" marB="0" anchor="ctr"/>
                </a:tc>
                <a:extLst>
                  <a:ext uri="{0D108BD9-81ED-4DB2-BD59-A6C34878D82A}">
                    <a16:rowId xmlns:a16="http://schemas.microsoft.com/office/drawing/2014/main" val="3034744802"/>
                  </a:ext>
                </a:extLst>
              </a:tr>
              <a:tr h="370840">
                <a:tc>
                  <a:txBody>
                    <a:bodyPr/>
                    <a:lstStyle/>
                    <a:p>
                      <a:pPr algn="l" fontAlgn="ctr"/>
                      <a:r>
                        <a:rPr lang="en-US" sz="1000" u="none" strike="noStrike" dirty="0">
                          <a:solidFill>
                            <a:srgbClr val="000000"/>
                          </a:solidFill>
                          <a:effectLst/>
                          <a:latin typeface="+mn-lt"/>
                        </a:rPr>
                        <a:t>Outsourced operations</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CSP</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CSP</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Vendor</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0%</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0%</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100%</a:t>
                      </a:r>
                      <a:endParaRPr lang="en-US" sz="1000" b="0" i="0" u="none" strike="noStrike" dirty="0">
                        <a:solidFill>
                          <a:srgbClr val="000000"/>
                        </a:solidFill>
                        <a:effectLst/>
                        <a:latin typeface="+mn-lt"/>
                      </a:endParaRPr>
                    </a:p>
                  </a:txBody>
                  <a:tcPr marL="36000" marR="36000" marT="3390" marB="0" anchor="ctr"/>
                </a:tc>
                <a:extLst>
                  <a:ext uri="{0D108BD9-81ED-4DB2-BD59-A6C34878D82A}">
                    <a16:rowId xmlns:a16="http://schemas.microsoft.com/office/drawing/2014/main" val="2768736981"/>
                  </a:ext>
                </a:extLst>
              </a:tr>
              <a:tr h="370840">
                <a:tc>
                  <a:txBody>
                    <a:bodyPr/>
                    <a:lstStyle/>
                    <a:p>
                      <a:pPr algn="l" fontAlgn="ctr"/>
                      <a:r>
                        <a:rPr lang="en-US" sz="1000" u="none" strike="noStrike" dirty="0">
                          <a:solidFill>
                            <a:srgbClr val="000000"/>
                          </a:solidFill>
                          <a:effectLst/>
                          <a:latin typeface="+mn-lt"/>
                        </a:rPr>
                        <a:t>Outsourced operations</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Vendor</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CSP</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Vendor</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30%</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0%</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70%</a:t>
                      </a:r>
                      <a:endParaRPr lang="en-US" sz="1000" b="0" i="0" u="none" strike="noStrike" dirty="0">
                        <a:solidFill>
                          <a:srgbClr val="000000"/>
                        </a:solidFill>
                        <a:effectLst/>
                        <a:latin typeface="+mn-lt"/>
                      </a:endParaRPr>
                    </a:p>
                  </a:txBody>
                  <a:tcPr marL="36000" marR="36000" marT="3390" marB="0" anchor="ctr"/>
                </a:tc>
                <a:extLst>
                  <a:ext uri="{0D108BD9-81ED-4DB2-BD59-A6C34878D82A}">
                    <a16:rowId xmlns:a16="http://schemas.microsoft.com/office/drawing/2014/main" val="2040239183"/>
                  </a:ext>
                </a:extLst>
              </a:tr>
              <a:tr h="370840">
                <a:tc>
                  <a:txBody>
                    <a:bodyPr/>
                    <a:lstStyle/>
                    <a:p>
                      <a:pPr algn="l" fontAlgn="ctr"/>
                      <a:r>
                        <a:rPr lang="en-US" sz="1000" u="none" strike="noStrike" dirty="0">
                          <a:solidFill>
                            <a:srgbClr val="000000"/>
                          </a:solidFill>
                          <a:effectLst/>
                          <a:latin typeface="+mn-lt"/>
                        </a:rPr>
                        <a:t>Hosted cloud</a:t>
                      </a:r>
                      <a:r>
                        <a:rPr lang="en-US" sz="1000" u="none" strike="noStrike" baseline="0" dirty="0">
                          <a:solidFill>
                            <a:srgbClr val="000000"/>
                          </a:solidFill>
                          <a:effectLst/>
                          <a:latin typeface="+mn-lt"/>
                        </a:rPr>
                        <a:t> </a:t>
                      </a:r>
                      <a:r>
                        <a:rPr lang="en-US" sz="1000" u="none" strike="noStrike" dirty="0">
                          <a:solidFill>
                            <a:srgbClr val="000000"/>
                          </a:solidFill>
                          <a:effectLst/>
                          <a:latin typeface="+mn-lt"/>
                        </a:rPr>
                        <a:t>delivery</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CSP</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Vendor</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CSP</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0%</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100%</a:t>
                      </a:r>
                      <a:endParaRPr lang="en-US" sz="1000" b="0" i="0" u="none" strike="noStrike" dirty="0">
                        <a:solidFill>
                          <a:srgbClr val="000000"/>
                        </a:solidFill>
                        <a:effectLst/>
                        <a:latin typeface="+mn-lt"/>
                      </a:endParaRPr>
                    </a:p>
                  </a:txBody>
                  <a:tcPr marL="36000" marR="36000" marT="3390" marB="0" anchor="ctr"/>
                </a:tc>
                <a:tc>
                  <a:txBody>
                    <a:bodyPr/>
                    <a:lstStyle/>
                    <a:p>
                      <a:pPr algn="ctr" fontAlgn="ctr"/>
                      <a:r>
                        <a:rPr lang="en-US" sz="1000" u="none" strike="noStrike" dirty="0">
                          <a:solidFill>
                            <a:srgbClr val="000000"/>
                          </a:solidFill>
                          <a:effectLst/>
                          <a:latin typeface="+mn-lt"/>
                        </a:rPr>
                        <a:t>0%</a:t>
                      </a:r>
                      <a:endParaRPr lang="en-US" sz="1000" b="0" i="0" u="none" strike="noStrike" dirty="0">
                        <a:solidFill>
                          <a:srgbClr val="000000"/>
                        </a:solidFill>
                        <a:effectLst/>
                        <a:latin typeface="+mn-lt"/>
                      </a:endParaRPr>
                    </a:p>
                  </a:txBody>
                  <a:tcPr marL="36000" marR="36000" marT="3390" marB="0" anchor="ctr"/>
                </a:tc>
                <a:extLst>
                  <a:ext uri="{0D108BD9-81ED-4DB2-BD59-A6C34878D82A}">
                    <a16:rowId xmlns:a16="http://schemas.microsoft.com/office/drawing/2014/main" val="2993548854"/>
                  </a:ext>
                </a:extLst>
              </a:tr>
            </a:tbl>
          </a:graphicData>
        </a:graphic>
      </p:graphicFrame>
      <p:sp>
        <p:nvSpPr>
          <p:cNvPr id="3" name="Text Placeholder 2">
            <a:extLst>
              <a:ext uri="{FF2B5EF4-FFF2-40B4-BE49-F238E27FC236}">
                <a16:creationId xmlns:a16="http://schemas.microsoft.com/office/drawing/2014/main" id="{181808E5-F15F-4D27-817D-E13AFF3946F0}"/>
              </a:ext>
            </a:extLst>
          </p:cNvPr>
          <p:cNvSpPr>
            <a:spLocks noGrp="1"/>
          </p:cNvSpPr>
          <p:nvPr>
            <p:ph type="body" sz="quarter" idx="16"/>
          </p:nvPr>
        </p:nvSpPr>
        <p:spPr/>
        <p:txBody>
          <a:bodyPr/>
          <a:lstStyle/>
          <a:p>
            <a:r>
              <a:rPr lang="en-GB" dirty="0"/>
              <a:t>Figure 36: Delivery types and typical associated revenue distribution</a:t>
            </a:r>
          </a:p>
        </p:txBody>
      </p:sp>
      <p:sp>
        <p:nvSpPr>
          <p:cNvPr id="4" name="Slide Number Placeholder 3">
            <a:extLst>
              <a:ext uri="{FF2B5EF4-FFF2-40B4-BE49-F238E27FC236}">
                <a16:creationId xmlns:a16="http://schemas.microsoft.com/office/drawing/2014/main" id="{D879E3E0-B933-42E3-BB9E-89CD6AECF2EC}"/>
              </a:ext>
            </a:extLst>
          </p:cNvPr>
          <p:cNvSpPr>
            <a:spLocks noGrp="1"/>
          </p:cNvSpPr>
          <p:nvPr>
            <p:ph type="sldNum" sz="quarter" idx="4"/>
          </p:nvPr>
        </p:nvSpPr>
        <p:spPr/>
        <p:txBody>
          <a:bodyPr/>
          <a:lstStyle/>
          <a:p>
            <a:fld id="{E78626B2-E168-480E-BAE6-B60060C6AB83}" type="slidenum">
              <a:rPr lang="en-GB" smtClean="0"/>
              <a:pPr/>
              <a:t>57</a:t>
            </a:fld>
            <a:endParaRPr lang="en-GB" dirty="0"/>
          </a:p>
        </p:txBody>
      </p:sp>
      <p:sp>
        <p:nvSpPr>
          <p:cNvPr id="5" name="Title 4">
            <a:extLst>
              <a:ext uri="{FF2B5EF4-FFF2-40B4-BE49-F238E27FC236}">
                <a16:creationId xmlns:a16="http://schemas.microsoft.com/office/drawing/2014/main" id="{AEE05EFF-DC86-4774-BF1D-0820B6843E79}"/>
              </a:ext>
            </a:extLst>
          </p:cNvPr>
          <p:cNvSpPr>
            <a:spLocks noGrp="1"/>
          </p:cNvSpPr>
          <p:nvPr>
            <p:ph type="title"/>
          </p:nvPr>
        </p:nvSpPr>
        <p:spPr/>
        <p:txBody>
          <a:bodyPr/>
          <a:lstStyle/>
          <a:p>
            <a:r>
              <a:rPr lang="en-GB" dirty="0">
                <a:solidFill>
                  <a:schemeClr val="accent2"/>
                </a:solidFill>
              </a:rPr>
              <a:t>Definitions: </a:t>
            </a:r>
            <a:r>
              <a:rPr lang="en-GB" dirty="0">
                <a:solidFill>
                  <a:schemeClr val="tx2"/>
                </a:solidFill>
              </a:rPr>
              <a:t>revenue distribution associated with delivery types</a:t>
            </a:r>
            <a:endParaRPr lang="en-GB" dirty="0"/>
          </a:p>
        </p:txBody>
      </p:sp>
    </p:spTree>
    <p:extLst>
      <p:ext uri="{BB962C8B-B14F-4D97-AF65-F5344CB8AC3E}">
        <p14:creationId xmlns:p14="http://schemas.microsoft.com/office/powerpoint/2010/main" val="6808443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99BD5C-E6D0-456D-A978-294EFD12668A}"/>
              </a:ext>
            </a:extLst>
          </p:cNvPr>
          <p:cNvSpPr>
            <a:spLocks noGrp="1"/>
          </p:cNvSpPr>
          <p:nvPr>
            <p:ph type="body" sz="quarter" idx="16"/>
          </p:nvPr>
        </p:nvSpPr>
        <p:spPr/>
        <p:txBody>
          <a:bodyPr/>
          <a:lstStyle/>
          <a:p>
            <a:r>
              <a:rPr lang="en-GB" dirty="0"/>
              <a:t>Figure 37: Definitions of service types</a:t>
            </a:r>
          </a:p>
        </p:txBody>
      </p:sp>
      <p:sp>
        <p:nvSpPr>
          <p:cNvPr id="4" name="Slide Number Placeholder 3">
            <a:extLst>
              <a:ext uri="{FF2B5EF4-FFF2-40B4-BE49-F238E27FC236}">
                <a16:creationId xmlns:a16="http://schemas.microsoft.com/office/drawing/2014/main" id="{2A4BA27E-A729-4101-869F-3B63B0043318}"/>
              </a:ext>
            </a:extLst>
          </p:cNvPr>
          <p:cNvSpPr>
            <a:spLocks noGrp="1"/>
          </p:cNvSpPr>
          <p:nvPr>
            <p:ph type="sldNum" sz="quarter" idx="4"/>
          </p:nvPr>
        </p:nvSpPr>
        <p:spPr/>
        <p:txBody>
          <a:bodyPr/>
          <a:lstStyle/>
          <a:p>
            <a:fld id="{E78626B2-E168-480E-BAE6-B60060C6AB83}" type="slidenum">
              <a:rPr lang="en-GB" smtClean="0"/>
              <a:pPr/>
              <a:t>58</a:t>
            </a:fld>
            <a:endParaRPr lang="en-GB" dirty="0"/>
          </a:p>
        </p:txBody>
      </p:sp>
      <p:sp>
        <p:nvSpPr>
          <p:cNvPr id="5" name="Title 4">
            <a:extLst>
              <a:ext uri="{FF2B5EF4-FFF2-40B4-BE49-F238E27FC236}">
                <a16:creationId xmlns:a16="http://schemas.microsoft.com/office/drawing/2014/main" id="{957BD265-200B-40F3-8C19-2C1109AA5A3E}"/>
              </a:ext>
            </a:extLst>
          </p:cNvPr>
          <p:cNvSpPr>
            <a:spLocks noGrp="1"/>
          </p:cNvSpPr>
          <p:nvPr>
            <p:ph type="title"/>
          </p:nvPr>
        </p:nvSpPr>
        <p:spPr/>
        <p:txBody>
          <a:bodyPr/>
          <a:lstStyle/>
          <a:p>
            <a:r>
              <a:rPr lang="en-GB" dirty="0">
                <a:solidFill>
                  <a:schemeClr val="accent2"/>
                </a:solidFill>
              </a:rPr>
              <a:t>Definitions: </a:t>
            </a:r>
            <a:r>
              <a:rPr lang="en-GB" dirty="0">
                <a:solidFill>
                  <a:schemeClr val="tx2"/>
                </a:solidFill>
              </a:rPr>
              <a:t>service types</a:t>
            </a:r>
            <a:endParaRPr lang="en-GB" dirty="0">
              <a:solidFill>
                <a:schemeClr val="accent2"/>
              </a:solidFill>
            </a:endParaRPr>
          </a:p>
        </p:txBody>
      </p:sp>
      <p:graphicFrame>
        <p:nvGraphicFramePr>
          <p:cNvPr id="7" name="Table Placeholder 7">
            <a:extLst>
              <a:ext uri="{FF2B5EF4-FFF2-40B4-BE49-F238E27FC236}">
                <a16:creationId xmlns:a16="http://schemas.microsoft.com/office/drawing/2014/main" id="{B66B4648-84D8-49F2-BC64-680A85EA733E}"/>
              </a:ext>
            </a:extLst>
          </p:cNvPr>
          <p:cNvGraphicFramePr>
            <a:graphicFrameLocks noGrp="1"/>
          </p:cNvGraphicFramePr>
          <p:nvPr>
            <p:ph type="tbl" sz="quarter" idx="13"/>
            <p:extLst>
              <p:ext uri="{D42A27DB-BD31-4B8C-83A1-F6EECF244321}">
                <p14:modId xmlns:p14="http://schemas.microsoft.com/office/powerpoint/2010/main" val="1097887685"/>
              </p:ext>
            </p:extLst>
          </p:nvPr>
        </p:nvGraphicFramePr>
        <p:xfrm>
          <a:off x="452438" y="1673225"/>
          <a:ext cx="8985250" cy="2982926"/>
        </p:xfrm>
        <a:graphic>
          <a:graphicData uri="http://schemas.openxmlformats.org/drawingml/2006/table">
            <a:tbl>
              <a:tblPr/>
              <a:tblGrid>
                <a:gridCol w="1755187">
                  <a:extLst>
                    <a:ext uri="{9D8B030D-6E8A-4147-A177-3AD203B41FA5}">
                      <a16:colId xmlns:a16="http://schemas.microsoft.com/office/drawing/2014/main" val="20000"/>
                    </a:ext>
                  </a:extLst>
                </a:gridCol>
                <a:gridCol w="7230063">
                  <a:extLst>
                    <a:ext uri="{9D8B030D-6E8A-4147-A177-3AD203B41FA5}">
                      <a16:colId xmlns:a16="http://schemas.microsoft.com/office/drawing/2014/main" val="20001"/>
                    </a:ext>
                  </a:extLst>
                </a:gridCol>
              </a:tblGrid>
              <a:tr h="425566">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2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SERVICE</a:t>
                      </a:r>
                      <a:endParaRPr kumimoji="0" lang="en-GB" sz="12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200" b="1" i="0" u="none" strike="noStrike" cap="none" spc="20" normalizeH="0" baseline="0" dirty="0">
                          <a:ln>
                            <a:noFill/>
                          </a:ln>
                          <a:solidFill>
                            <a:schemeClr val="bg1"/>
                          </a:solidFill>
                          <a:effectLst/>
                          <a:latin typeface="Franklin Gothic Book" panose="020B0503020102020204" pitchFamily="34" charset="0"/>
                          <a:ea typeface="MS PGothic" pitchFamily="34" charset="-128"/>
                        </a:rPr>
                        <a:t>DEFINITION</a:t>
                      </a:r>
                      <a:endParaRPr kumimoji="0" lang="en-GB" sz="1200" b="1" i="0" u="none" strike="noStrike" cap="none" spc="20" normalizeH="0" baseline="0" dirty="0">
                        <a:ln>
                          <a:noFill/>
                        </a:ln>
                        <a:solidFill>
                          <a:schemeClr val="bg1"/>
                        </a:solidFill>
                        <a:effectLst/>
                        <a:latin typeface="Franklin Gothic Book" panose="020B0503020102020204" pitchFamily="34" charset="0"/>
                        <a:ea typeface="Calibri" pitchFamily="34" charset="0"/>
                        <a:cs typeface="Times New Roman" pitchFamily="18" charset="0"/>
                      </a:endParaRP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78000">
                <a:tc>
                  <a:txBody>
                    <a:bodyPr/>
                    <a:lstStyle/>
                    <a:p>
                      <a:r>
                        <a:rPr lang="en-US" sz="1000" b="1" spc="20" dirty="0">
                          <a:solidFill>
                            <a:schemeClr val="bg1"/>
                          </a:solidFill>
                          <a:latin typeface="Franklin Gothic Book" panose="020B0503020102020204" pitchFamily="34" charset="0"/>
                        </a:rPr>
                        <a:t>MOBILE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Software- and professional services-related to mobile services for consumer and business, but excluding IoT. This includes software/services related to handset and mobile broadband service revenue. We have used a single category because business mobile support does not differ significantly in OSS/BSS from consumer support. In the future, we may add a category to include 5G-based edge computing applications that are wireless, but not necessarily mobile. </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1F72">
                        <a:alpha val="20000"/>
                      </a:srgbClr>
                    </a:solidFill>
                  </a:tcPr>
                </a:tc>
                <a:extLst>
                  <a:ext uri="{0D108BD9-81ED-4DB2-BD59-A6C34878D82A}">
                    <a16:rowId xmlns:a16="http://schemas.microsoft.com/office/drawing/2014/main" val="10001"/>
                  </a:ext>
                </a:extLst>
              </a:tr>
              <a:tr h="37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spc="20" baseline="0" dirty="0">
                          <a:solidFill>
                            <a:schemeClr val="bg1"/>
                          </a:solidFill>
                          <a:latin typeface="Franklin Gothic Book" panose="020B0503020102020204" pitchFamily="34" charset="0"/>
                        </a:rPr>
                        <a:t>CONSUMER FIXED</a:t>
                      </a:r>
                      <a:endParaRPr lang="en-US" sz="1000" b="1" spc="20" dirty="0">
                        <a:solidFill>
                          <a:schemeClr val="bg1"/>
                        </a:solidFill>
                        <a:latin typeface="Franklin Gothic Book" panose="020B05030201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Software and professional services related to consumer fixed retail services. Consumer fixed services primarily revolve around broadband data access; traditional PSTN is also included, but PSTN revenue and that for the related software and professional services is in steep decline. We have also included pay-TV services in this grouping. </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alpha val="20000"/>
                      </a:schemeClr>
                    </a:solidFill>
                  </a:tcPr>
                </a:tc>
                <a:extLst>
                  <a:ext uri="{0D108BD9-81ED-4DB2-BD59-A6C34878D82A}">
                    <a16:rowId xmlns:a16="http://schemas.microsoft.com/office/drawing/2014/main" val="1332734015"/>
                  </a:ext>
                </a:extLst>
              </a:tr>
              <a:tr h="378000">
                <a:tc>
                  <a:txBody>
                    <a:bodyPr/>
                    <a:lstStyle/>
                    <a:p>
                      <a:r>
                        <a:rPr lang="en-US" sz="1000" b="1" spc="20" baseline="0" dirty="0">
                          <a:solidFill>
                            <a:schemeClr val="bg1"/>
                          </a:solidFill>
                          <a:latin typeface="Franklin Gothic Book" panose="020B0503020102020204" pitchFamily="34" charset="0"/>
                        </a:rPr>
                        <a:t>IoT</a:t>
                      </a:r>
                      <a:endParaRPr lang="en-US" sz="1000" b="1" spc="20" dirty="0">
                        <a:solidFill>
                          <a:schemeClr val="bg1"/>
                        </a:solidFill>
                        <a:latin typeface="Franklin Gothic Book" panose="020B05030201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Software and professional services related to IoT. This is a small business services category in terms of spending, but we expect it to grow. It includes CSP IoT connectivity revenue only for cellular and fixed (Wi-Fi and broadband) networks. LPWA-related revenue, typically offered by non-traditional providers, is not included.</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alpha val="20000"/>
                      </a:schemeClr>
                    </a:solidFill>
                  </a:tcPr>
                </a:tc>
                <a:extLst>
                  <a:ext uri="{0D108BD9-81ED-4DB2-BD59-A6C34878D82A}">
                    <a16:rowId xmlns:a16="http://schemas.microsoft.com/office/drawing/2014/main" val="10003"/>
                  </a:ext>
                </a:extLst>
              </a:tr>
              <a:tr h="378000">
                <a:tc>
                  <a:txBody>
                    <a:bodyPr/>
                    <a:lstStyle/>
                    <a:p>
                      <a:r>
                        <a:rPr lang="en-US" sz="1000" b="1" spc="20" dirty="0">
                          <a:solidFill>
                            <a:schemeClr val="bg1"/>
                          </a:solidFill>
                          <a:latin typeface="Franklin Gothic Book" panose="020B0503020102020204" pitchFamily="34" charset="0"/>
                        </a:rPr>
                        <a:t>BUSINESS</a:t>
                      </a:r>
                      <a:r>
                        <a:rPr lang="en-US" sz="1000" b="1" spc="20" baseline="0" dirty="0">
                          <a:solidFill>
                            <a:schemeClr val="bg1"/>
                          </a:solidFill>
                          <a:latin typeface="Franklin Gothic Book" panose="020B0503020102020204" pitchFamily="34" charset="0"/>
                        </a:rPr>
                        <a:t> FIXED</a:t>
                      </a:r>
                      <a:endParaRPr lang="en-US" sz="1000" b="1" spc="20" dirty="0">
                        <a:solidFill>
                          <a:schemeClr val="bg1"/>
                        </a:solidFill>
                        <a:latin typeface="Franklin Gothic Book" panose="020B05030201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tx1"/>
                          </a:solidFill>
                          <a:effectLst/>
                          <a:latin typeface="Franklin Gothic Book" panose="020B0503020102020204" pitchFamily="34" charset="0"/>
                          <a:ea typeface="MS PGothic" pitchFamily="34" charset="-128"/>
                        </a:rPr>
                        <a:t>Software and professional services related to business services such as internet access, hosting services, IP VPN, Ethernet, managed IT services and wholesale carrier services (typically provided using physical or virtual IP/optical network elements or cloud-based software). Fixed IoT services are excluded. This sub-segment includes IP/optical transport and backhaul services.</a:t>
                      </a:r>
                    </a:p>
                  </a:txBody>
                  <a:tcPr marL="72000" marR="72000"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alpha val="2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734115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6" name="think-cell Slide" r:id="rId6" imgW="270" imgH="270" progId="TCLayout.ActiveDocument.1">
                  <p:embed/>
                </p:oleObj>
              </mc:Choice>
              <mc:Fallback>
                <p:oleObj name="think-cell Slide" r:id="rId6" imgW="270" imgH="270" progId="TCLayout.ActiveDocument.1">
                  <p:embed/>
                  <p:pic>
                    <p:nvPicPr>
                      <p:cNvPr id="6" name="Object 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ts val="2000"/>
              </a:lnSpc>
            </a:pPr>
            <a:endParaRPr lang="en-GB" sz="1600" b="1" dirty="0">
              <a:latin typeface="Franklin Gothic Book" panose="020B0503020102020204" pitchFamily="34" charset="0"/>
              <a:sym typeface="Franklin Gothic Book" panose="020B0503020102020204" pitchFamily="34" charset="0"/>
            </a:endParaRPr>
          </a:p>
        </p:txBody>
      </p:sp>
      <p:graphicFrame>
        <p:nvGraphicFramePr>
          <p:cNvPr id="8" name="Table Placeholder 11">
            <a:extLst>
              <a:ext uri="{FF2B5EF4-FFF2-40B4-BE49-F238E27FC236}">
                <a16:creationId xmlns:a16="http://schemas.microsoft.com/office/drawing/2014/main" id="{9F99ADE5-2207-471B-947A-BE2F941FDB19}"/>
              </a:ext>
            </a:extLst>
          </p:cNvPr>
          <p:cNvGraphicFramePr>
            <a:graphicFrameLocks noGrp="1"/>
          </p:cNvGraphicFramePr>
          <p:nvPr>
            <p:ph type="tbl" sz="quarter" idx="10"/>
            <p:extLst>
              <p:ext uri="{D42A27DB-BD31-4B8C-83A1-F6EECF244321}">
                <p14:modId xmlns:p14="http://schemas.microsoft.com/office/powerpoint/2010/main" val="734962751"/>
              </p:ext>
            </p:extLst>
          </p:nvPr>
        </p:nvGraphicFramePr>
        <p:xfrm>
          <a:off x="2760663" y="1671638"/>
          <a:ext cx="5656050" cy="2592000"/>
        </p:xfrm>
        <a:graphic>
          <a:graphicData uri="http://schemas.openxmlformats.org/drawingml/2006/table">
            <a:tbl>
              <a:tblPr firstRow="1" bandRow="1">
                <a:tableStyleId>{5C22544A-7EE6-4342-B048-85BDC9FD1C3A}</a:tableStyleId>
              </a:tblPr>
              <a:tblGrid>
                <a:gridCol w="5656050">
                  <a:extLst>
                    <a:ext uri="{9D8B030D-6E8A-4147-A177-3AD203B41FA5}">
                      <a16:colId xmlns:a16="http://schemas.microsoft.com/office/drawing/2014/main" val="20000"/>
                    </a:ext>
                  </a:extLst>
                </a:gridCol>
              </a:tblGrid>
              <a:tr h="432000">
                <a:tc>
                  <a:txBody>
                    <a:bodyPr/>
                    <a:lstStyle/>
                    <a:p>
                      <a:r>
                        <a:rPr lang="en-GB" sz="1400" b="0" spc="20" baseline="0" dirty="0">
                          <a:solidFill>
                            <a:schemeClr val="tx1"/>
                          </a:solidFill>
                          <a:latin typeface="Franklin Gothic Book" panose="020B0503020102020204" pitchFamily="34" charset="0"/>
                        </a:rPr>
                        <a:t>Executive summary</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2000">
                <a:tc>
                  <a:txBody>
                    <a:bodyPr/>
                    <a:lstStyle/>
                    <a:p>
                      <a:r>
                        <a:rPr lang="en-GB" sz="1400" b="0" spc="20" baseline="0" dirty="0">
                          <a:solidFill>
                            <a:schemeClr val="tx1"/>
                          </a:solidFill>
                          <a:latin typeface="Franklin Gothic Book" panose="020B0503020102020204" pitchFamily="34" charset="0"/>
                        </a:rPr>
                        <a:t>Market shares</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00">
                <a:tc>
                  <a:txBody>
                    <a:bodyPr/>
                    <a:lstStyle/>
                    <a:p>
                      <a:r>
                        <a:rPr lang="en-GB" sz="1400" b="0" spc="20" baseline="0" dirty="0">
                          <a:solidFill>
                            <a:schemeClr val="tx1"/>
                          </a:solidFill>
                          <a:latin typeface="Franklin Gothic Book" panose="020B0503020102020204" pitchFamily="34" charset="0"/>
                        </a:rPr>
                        <a:t>Overall telecoms market context</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758893"/>
                  </a:ext>
                </a:extLst>
              </a:tr>
              <a:tr h="432000">
                <a:tc>
                  <a:txBody>
                    <a:bodyPr/>
                    <a:lstStyle/>
                    <a:p>
                      <a:r>
                        <a:rPr lang="en-GB" sz="1400" b="0" spc="20" baseline="0" dirty="0">
                          <a:solidFill>
                            <a:schemeClr val="tx1"/>
                          </a:solidFill>
                          <a:latin typeface="Franklin Gothic Book" panose="020B0503020102020204" pitchFamily="34" charset="0"/>
                        </a:rPr>
                        <a:t>Vendor analysis</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000">
                <a:tc>
                  <a:txBody>
                    <a:bodyPr/>
                    <a:lstStyle/>
                    <a:p>
                      <a:r>
                        <a:rPr lang="en-GB" sz="1400" b="0" spc="20" baseline="0" dirty="0">
                          <a:solidFill>
                            <a:schemeClr val="tx1"/>
                          </a:solidFill>
                          <a:latin typeface="Franklin Gothic Book" panose="020B0503020102020204" pitchFamily="34" charset="0"/>
                        </a:rPr>
                        <a:t>Market</a:t>
                      </a:r>
                      <a:r>
                        <a:rPr lang="en-GB" sz="1400" b="1" spc="20" baseline="0" dirty="0">
                          <a:solidFill>
                            <a:schemeClr val="tx1"/>
                          </a:solidFill>
                          <a:latin typeface="Franklin Gothic Book" panose="020B0503020102020204" pitchFamily="34" charset="0"/>
                        </a:rPr>
                        <a:t> </a:t>
                      </a:r>
                      <a:r>
                        <a:rPr lang="en-GB" sz="1400" b="0" spc="20" baseline="0" dirty="0">
                          <a:solidFill>
                            <a:schemeClr val="tx1"/>
                          </a:solidFill>
                          <a:latin typeface="Franklin Gothic Book" panose="020B0503020102020204" pitchFamily="34" charset="0"/>
                        </a:rPr>
                        <a:t>definition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spc="20" baseline="0" dirty="0">
                          <a:solidFill>
                            <a:schemeClr val="tx1"/>
                          </a:solidFill>
                          <a:latin typeface="Franklin Gothic Book" panose="020B0503020102020204" pitchFamily="34" charset="0"/>
                        </a:rPr>
                        <a:t>About the author and Analysys Mason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918043288"/>
                  </a:ext>
                </a:extLst>
              </a:tr>
            </a:tbl>
          </a:graphicData>
        </a:graphic>
      </p:graphicFrame>
    </p:spTree>
    <p:extLst>
      <p:ext uri="{BB962C8B-B14F-4D97-AF65-F5344CB8AC3E}">
        <p14:creationId xmlns:p14="http://schemas.microsoft.com/office/powerpoint/2010/main" val="205486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D82A655A-6D33-44D9-976F-2C70E9583F15}"/>
              </a:ext>
            </a:extLst>
          </p:cNvPr>
          <p:cNvSpPr>
            <a:spLocks noGrp="1"/>
          </p:cNvSpPr>
          <p:nvPr>
            <p:ph type="body" sz="quarter" idx="12"/>
          </p:nvPr>
        </p:nvSpPr>
        <p:spPr/>
        <p:txBody>
          <a:bodyPr/>
          <a:lstStyle/>
          <a:p>
            <a:r>
              <a:rPr lang="en-US" dirty="0"/>
              <a:t>Legacy monetisation platforms continue to be a key concern for CSPs because they limit their ability to respond swiftly to competition and changing market requirements. In the past, monetisation platform upgrades and transformations were driven at the departmental level, which limited CSPs’ ability to experiment with new delivery models or adopt a uniform architecture framework. A growing number of </a:t>
            </a:r>
            <a:r>
              <a:rPr lang="en-GB" dirty="0"/>
              <a:t>new</a:t>
            </a:r>
            <a:r>
              <a:rPr lang="en-US" dirty="0"/>
              <a:t> deployments are part of CSPs’ broader digital transformation initiatives, which are often organisation-wide, and a strong emphasis on lean operating models and cloud-based architecture frameworks. The most common delivery models for digital transformation projects are the following.</a:t>
            </a:r>
          </a:p>
          <a:p>
            <a:pPr lvl="1"/>
            <a:r>
              <a:rPr lang="en-US" b="1" spc="20" dirty="0"/>
              <a:t>Managed services. </a:t>
            </a:r>
            <a:r>
              <a:rPr lang="en-GB" dirty="0"/>
              <a:t>Managed services continue to be popular for both small and large transformation projects. CSPs are increasingly demanding cloud-native applications and co-operative models as part of their managed services contracts, which typically run for 4–5 years. </a:t>
            </a:r>
          </a:p>
          <a:p>
            <a:pPr lvl="1"/>
            <a:r>
              <a:rPr lang="en-US" b="1" spc="20" dirty="0"/>
              <a:t>SaaS. </a:t>
            </a:r>
            <a:r>
              <a:rPr lang="en-US" dirty="0"/>
              <a:t>CSPs are considering SaaS-based solutions for niche and </a:t>
            </a:r>
            <a:r>
              <a:rPr lang="en-GB" dirty="0"/>
              <a:t>emerging</a:t>
            </a:r>
            <a:r>
              <a:rPr lang="en-US" dirty="0"/>
              <a:t> applications, encouraged by the adoption of SaaS models in mission-critical applications in other industries.</a:t>
            </a:r>
          </a:p>
          <a:p>
            <a:pPr lvl="1"/>
            <a:r>
              <a:rPr lang="en-US" b="1" spc="20" dirty="0"/>
              <a:t>DevOps. </a:t>
            </a:r>
            <a:r>
              <a:rPr lang="en-US" dirty="0"/>
              <a:t>CSPs seldom build and deploy CI/CD pipelines on their own, and are often reliant on vendor partners or service providers. CI/CD models within CSPs are mostly nascent, with limited support for continuous code drops.</a:t>
            </a:r>
            <a:endParaRPr lang="en-GB" dirty="0"/>
          </a:p>
          <a:p>
            <a:pPr lvl="1"/>
            <a:endParaRPr lang="en-US" dirty="0"/>
          </a:p>
        </p:txBody>
      </p:sp>
      <p:sp>
        <p:nvSpPr>
          <p:cNvPr id="3" name="Text Placeholder 2">
            <a:extLst>
              <a:ext uri="{FF2B5EF4-FFF2-40B4-BE49-F238E27FC236}">
                <a16:creationId xmlns:a16="http://schemas.microsoft.com/office/drawing/2014/main" id="{788638DF-C32A-4C9F-B4C1-3C59A6C5207A}"/>
              </a:ext>
            </a:extLst>
          </p:cNvPr>
          <p:cNvSpPr>
            <a:spLocks noGrp="1"/>
          </p:cNvSpPr>
          <p:nvPr>
            <p:ph type="body" sz="quarter" idx="15"/>
          </p:nvPr>
        </p:nvSpPr>
        <p:spPr/>
        <p:txBody>
          <a:bodyPr/>
          <a:lstStyle/>
          <a:p>
            <a:r>
              <a:rPr lang="en-GB" dirty="0"/>
              <a:t>Figure 3: Digital transformation strategies that have affected the development and deployment of monetisation systems</a:t>
            </a:r>
          </a:p>
          <a:p>
            <a:endParaRPr lang="en-GB" dirty="0"/>
          </a:p>
        </p:txBody>
      </p:sp>
      <p:sp>
        <p:nvSpPr>
          <p:cNvPr id="4" name="Slide Number Placeholder 3">
            <a:extLst>
              <a:ext uri="{FF2B5EF4-FFF2-40B4-BE49-F238E27FC236}">
                <a16:creationId xmlns:a16="http://schemas.microsoft.com/office/drawing/2014/main" id="{B299309B-88EE-4D32-99D8-D9AB76F1E69A}"/>
              </a:ext>
            </a:extLst>
          </p:cNvPr>
          <p:cNvSpPr>
            <a:spLocks noGrp="1"/>
          </p:cNvSpPr>
          <p:nvPr>
            <p:ph type="sldNum" sz="quarter" idx="4"/>
          </p:nvPr>
        </p:nvSpPr>
        <p:spPr/>
        <p:txBody>
          <a:bodyPr/>
          <a:lstStyle/>
          <a:p>
            <a:fld id="{E78626B2-E168-480E-BAE6-B60060C6AB83}" type="slidenum">
              <a:rPr lang="en-GB" smtClean="0"/>
              <a:pPr/>
              <a:t>6</a:t>
            </a:fld>
            <a:endParaRPr lang="en-GB" dirty="0"/>
          </a:p>
        </p:txBody>
      </p:sp>
      <p:sp>
        <p:nvSpPr>
          <p:cNvPr id="5" name="Title 4">
            <a:extLst>
              <a:ext uri="{FF2B5EF4-FFF2-40B4-BE49-F238E27FC236}">
                <a16:creationId xmlns:a16="http://schemas.microsoft.com/office/drawing/2014/main" id="{29106650-9095-4674-8CDC-AB37222E69D8}"/>
              </a:ext>
            </a:extLst>
          </p:cNvPr>
          <p:cNvSpPr>
            <a:spLocks noGrp="1"/>
          </p:cNvSpPr>
          <p:nvPr>
            <p:ph type="title"/>
          </p:nvPr>
        </p:nvSpPr>
        <p:spPr/>
        <p:txBody>
          <a:bodyPr/>
          <a:lstStyle/>
          <a:p>
            <a:r>
              <a:rPr lang="en-US" dirty="0"/>
              <a:t>Digital transformation continues to be an important driver of new monetisation platforms revenue</a:t>
            </a:r>
            <a:endParaRPr lang="en-GB" dirty="0"/>
          </a:p>
        </p:txBody>
      </p:sp>
      <p:sp>
        <p:nvSpPr>
          <p:cNvPr id="15" name="Rounded Rectangle 10">
            <a:extLst>
              <a:ext uri="{FF2B5EF4-FFF2-40B4-BE49-F238E27FC236}">
                <a16:creationId xmlns:a16="http://schemas.microsoft.com/office/drawing/2014/main" id="{46B7B563-4ABF-41AD-BE85-0E0A35532055}"/>
              </a:ext>
            </a:extLst>
          </p:cNvPr>
          <p:cNvSpPr/>
          <p:nvPr/>
        </p:nvSpPr>
        <p:spPr>
          <a:xfrm>
            <a:off x="6810536" y="2020840"/>
            <a:ext cx="2581200" cy="633811"/>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66462" bIns="0" anchor="ctr" anchorCtr="0"/>
          <a:lstStyle/>
          <a:p>
            <a:pPr>
              <a:spcAft>
                <a:spcPts val="185"/>
              </a:spcAft>
              <a:defRPr/>
            </a:pPr>
            <a:r>
              <a:rPr lang="en-GB" sz="1200" dirty="0">
                <a:solidFill>
                  <a:schemeClr val="tx1"/>
                </a:solidFill>
              </a:rPr>
              <a:t>Emphasis on improving the software expertise and collaborative culture</a:t>
            </a:r>
          </a:p>
        </p:txBody>
      </p:sp>
      <p:sp>
        <p:nvSpPr>
          <p:cNvPr id="16" name="Rounded Rectangle 14">
            <a:extLst>
              <a:ext uri="{FF2B5EF4-FFF2-40B4-BE49-F238E27FC236}">
                <a16:creationId xmlns:a16="http://schemas.microsoft.com/office/drawing/2014/main" id="{92F3F52F-B937-490E-A62A-983EC463B2EE}"/>
              </a:ext>
            </a:extLst>
          </p:cNvPr>
          <p:cNvSpPr/>
          <p:nvPr/>
        </p:nvSpPr>
        <p:spPr>
          <a:xfrm>
            <a:off x="6811860" y="2716813"/>
            <a:ext cx="2581317" cy="63381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66462" bIns="0" anchor="ctr" anchorCtr="0"/>
          <a:lstStyle/>
          <a:p>
            <a:pPr>
              <a:spcAft>
                <a:spcPts val="185"/>
              </a:spcAft>
              <a:defRPr/>
            </a:pPr>
            <a:r>
              <a:rPr lang="en-GB" sz="1200" dirty="0">
                <a:solidFill>
                  <a:schemeClr val="tx1"/>
                </a:solidFill>
              </a:rPr>
              <a:t>New models of external co-operation and co-development with partners</a:t>
            </a:r>
          </a:p>
        </p:txBody>
      </p:sp>
      <p:sp>
        <p:nvSpPr>
          <p:cNvPr id="17" name="Rounded Rectangle 18">
            <a:extLst>
              <a:ext uri="{FF2B5EF4-FFF2-40B4-BE49-F238E27FC236}">
                <a16:creationId xmlns:a16="http://schemas.microsoft.com/office/drawing/2014/main" id="{8E83C2A5-855E-4709-9E60-67A75404282B}"/>
              </a:ext>
            </a:extLst>
          </p:cNvPr>
          <p:cNvSpPr/>
          <p:nvPr/>
        </p:nvSpPr>
        <p:spPr>
          <a:xfrm>
            <a:off x="6810536" y="3412786"/>
            <a:ext cx="2581316" cy="63381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66462" bIns="0" anchor="ctr" anchorCtr="0"/>
          <a:lstStyle/>
          <a:p>
            <a:pPr>
              <a:spcAft>
                <a:spcPts val="185"/>
              </a:spcAft>
              <a:defRPr/>
            </a:pPr>
            <a:r>
              <a:rPr lang="en-GB" sz="1200" dirty="0">
                <a:solidFill>
                  <a:schemeClr val="tx1"/>
                </a:solidFill>
              </a:rPr>
              <a:t>Strong emphasis on building open, standardised architecture frameworks</a:t>
            </a:r>
          </a:p>
        </p:txBody>
      </p:sp>
      <p:sp>
        <p:nvSpPr>
          <p:cNvPr id="18" name="Rounded Rectangle 14">
            <a:extLst>
              <a:ext uri="{FF2B5EF4-FFF2-40B4-BE49-F238E27FC236}">
                <a16:creationId xmlns:a16="http://schemas.microsoft.com/office/drawing/2014/main" id="{EF94907C-6C5E-4F35-BC56-C4EB8E54A3B6}"/>
              </a:ext>
            </a:extLst>
          </p:cNvPr>
          <p:cNvSpPr/>
          <p:nvPr/>
        </p:nvSpPr>
        <p:spPr>
          <a:xfrm>
            <a:off x="6810536" y="4108759"/>
            <a:ext cx="2581316" cy="63381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66462" bIns="0" anchor="ctr" anchorCtr="0"/>
          <a:lstStyle/>
          <a:p>
            <a:pPr>
              <a:spcAft>
                <a:spcPts val="185"/>
              </a:spcAft>
              <a:defRPr/>
            </a:pPr>
            <a:r>
              <a:rPr lang="en-GB" sz="1200" dirty="0">
                <a:solidFill>
                  <a:schemeClr val="tx1"/>
                </a:solidFill>
              </a:rPr>
              <a:t>A multi-year multi-phase approach is the default for large transformation projects</a:t>
            </a:r>
          </a:p>
        </p:txBody>
      </p:sp>
      <p:sp>
        <p:nvSpPr>
          <p:cNvPr id="19" name="Rectangle: Rounded Corners 18">
            <a:extLst>
              <a:ext uri="{FF2B5EF4-FFF2-40B4-BE49-F238E27FC236}">
                <a16:creationId xmlns:a16="http://schemas.microsoft.com/office/drawing/2014/main" id="{13B00C15-59BC-4C60-983D-CEF73CC8D13D}"/>
              </a:ext>
            </a:extLst>
          </p:cNvPr>
          <p:cNvSpPr/>
          <p:nvPr/>
        </p:nvSpPr>
        <p:spPr>
          <a:xfrm>
            <a:off x="5298162" y="2020840"/>
            <a:ext cx="1466306" cy="63381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spc="20" dirty="0">
                <a:solidFill>
                  <a:schemeClr val="tx1"/>
                </a:solidFill>
              </a:rPr>
              <a:t>Internal streamlining</a:t>
            </a:r>
          </a:p>
        </p:txBody>
      </p:sp>
      <p:sp>
        <p:nvSpPr>
          <p:cNvPr id="20" name="Rectangle: Rounded Corners 19">
            <a:extLst>
              <a:ext uri="{FF2B5EF4-FFF2-40B4-BE49-F238E27FC236}">
                <a16:creationId xmlns:a16="http://schemas.microsoft.com/office/drawing/2014/main" id="{03362D9D-65D3-4670-89DF-A8342DFFE46C}"/>
              </a:ext>
            </a:extLst>
          </p:cNvPr>
          <p:cNvSpPr/>
          <p:nvPr/>
        </p:nvSpPr>
        <p:spPr>
          <a:xfrm>
            <a:off x="5298161" y="2714209"/>
            <a:ext cx="1466306" cy="63381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p>
            <a:r>
              <a:rPr lang="en-GB" sz="1200" b="1" spc="20" dirty="0">
                <a:solidFill>
                  <a:schemeClr val="tx1"/>
                </a:solidFill>
              </a:rPr>
              <a:t>Co-development</a:t>
            </a:r>
          </a:p>
        </p:txBody>
      </p:sp>
      <p:sp>
        <p:nvSpPr>
          <p:cNvPr id="21" name="Rectangle: Rounded Corners 20">
            <a:extLst>
              <a:ext uri="{FF2B5EF4-FFF2-40B4-BE49-F238E27FC236}">
                <a16:creationId xmlns:a16="http://schemas.microsoft.com/office/drawing/2014/main" id="{29F07A2B-63E1-49B4-8558-870FBA04202F}"/>
              </a:ext>
            </a:extLst>
          </p:cNvPr>
          <p:cNvSpPr/>
          <p:nvPr/>
        </p:nvSpPr>
        <p:spPr>
          <a:xfrm>
            <a:off x="5298160" y="3412785"/>
            <a:ext cx="1466307" cy="633812"/>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spc="20" dirty="0">
                <a:solidFill>
                  <a:schemeClr val="tx1"/>
                </a:solidFill>
              </a:rPr>
              <a:t>Open-source tooling</a:t>
            </a:r>
          </a:p>
        </p:txBody>
      </p:sp>
      <p:sp>
        <p:nvSpPr>
          <p:cNvPr id="22" name="Rectangle: Rounded Corners 21">
            <a:extLst>
              <a:ext uri="{FF2B5EF4-FFF2-40B4-BE49-F238E27FC236}">
                <a16:creationId xmlns:a16="http://schemas.microsoft.com/office/drawing/2014/main" id="{56E20A8E-01FB-4F59-A235-390B6CF7E9E2}"/>
              </a:ext>
            </a:extLst>
          </p:cNvPr>
          <p:cNvSpPr/>
          <p:nvPr/>
        </p:nvSpPr>
        <p:spPr>
          <a:xfrm>
            <a:off x="5298160" y="4111361"/>
            <a:ext cx="1466307" cy="61998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52000" rtlCol="0" anchor="ctr"/>
          <a:lstStyle/>
          <a:p>
            <a:r>
              <a:rPr lang="en-GB" sz="1200" b="1" spc="20" dirty="0">
                <a:solidFill>
                  <a:schemeClr val="tx1"/>
                </a:solidFill>
              </a:rPr>
              <a:t>Phased approach</a:t>
            </a:r>
          </a:p>
        </p:txBody>
      </p:sp>
      <p:sp>
        <p:nvSpPr>
          <p:cNvPr id="23" name="Rounded Rectangle 10">
            <a:extLst>
              <a:ext uri="{FF2B5EF4-FFF2-40B4-BE49-F238E27FC236}">
                <a16:creationId xmlns:a16="http://schemas.microsoft.com/office/drawing/2014/main" id="{09F84564-8D0B-4666-9201-B9C09BC75E99}"/>
              </a:ext>
            </a:extLst>
          </p:cNvPr>
          <p:cNvSpPr/>
          <p:nvPr/>
        </p:nvSpPr>
        <p:spPr>
          <a:xfrm>
            <a:off x="6810536" y="4804732"/>
            <a:ext cx="2581200" cy="622585"/>
          </a:xfrm>
          <a:prstGeom prst="round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66462" bIns="0" anchor="ctr" anchorCtr="0"/>
          <a:lstStyle/>
          <a:p>
            <a:pPr>
              <a:spcAft>
                <a:spcPts val="185"/>
              </a:spcAft>
              <a:defRPr/>
            </a:pPr>
            <a:r>
              <a:rPr lang="en-GB" sz="1200" dirty="0">
                <a:solidFill>
                  <a:schemeClr val="tx1"/>
                </a:solidFill>
              </a:rPr>
              <a:t>The decomposition of legacy applications is increasingly common</a:t>
            </a:r>
          </a:p>
        </p:txBody>
      </p:sp>
      <p:sp>
        <p:nvSpPr>
          <p:cNvPr id="24" name="Rectangle: Rounded Corners 23">
            <a:extLst>
              <a:ext uri="{FF2B5EF4-FFF2-40B4-BE49-F238E27FC236}">
                <a16:creationId xmlns:a16="http://schemas.microsoft.com/office/drawing/2014/main" id="{D9708877-CD79-4A7F-AB0A-FE75ADFD47EC}"/>
              </a:ext>
            </a:extLst>
          </p:cNvPr>
          <p:cNvSpPr/>
          <p:nvPr/>
        </p:nvSpPr>
        <p:spPr>
          <a:xfrm>
            <a:off x="5298159" y="4796109"/>
            <a:ext cx="1466308" cy="631208"/>
          </a:xfrm>
          <a:prstGeom prst="round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spc="20" dirty="0">
                <a:solidFill>
                  <a:schemeClr val="tx1"/>
                </a:solidFill>
              </a:rPr>
              <a:t>Application refactoring</a:t>
            </a:r>
          </a:p>
        </p:txBody>
      </p:sp>
      <p:pic>
        <p:nvPicPr>
          <p:cNvPr id="25" name="Picture 24">
            <a:extLst>
              <a:ext uri="{FF2B5EF4-FFF2-40B4-BE49-F238E27FC236}">
                <a16:creationId xmlns:a16="http://schemas.microsoft.com/office/drawing/2014/main" id="{958E72D3-68C3-4481-9253-2B2493963BA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293097" y="2057036"/>
            <a:ext cx="404656" cy="404656"/>
          </a:xfrm>
          <a:prstGeom prst="rect">
            <a:avLst/>
          </a:prstGeom>
        </p:spPr>
      </p:pic>
      <p:pic>
        <p:nvPicPr>
          <p:cNvPr id="26" name="Picture 25">
            <a:extLst>
              <a:ext uri="{FF2B5EF4-FFF2-40B4-BE49-F238E27FC236}">
                <a16:creationId xmlns:a16="http://schemas.microsoft.com/office/drawing/2014/main" id="{FD20BC2F-6B49-43BB-A48A-E2AE44DD0768}"/>
              </a:ext>
            </a:extLst>
          </p:cNvPr>
          <p:cNvPicPr>
            <a:picLocks noChangeAspect="1"/>
          </p:cNvPicPr>
          <p:nvPr/>
        </p:nvPicPr>
        <p:blipFill>
          <a:blip r:embed="rId3"/>
          <a:stretch>
            <a:fillRect/>
          </a:stretch>
        </p:blipFill>
        <p:spPr>
          <a:xfrm>
            <a:off x="6308455" y="2760161"/>
            <a:ext cx="389298" cy="404561"/>
          </a:xfrm>
          <a:prstGeom prst="rect">
            <a:avLst/>
          </a:prstGeom>
        </p:spPr>
      </p:pic>
      <p:pic>
        <p:nvPicPr>
          <p:cNvPr id="27" name="Picture 26">
            <a:extLst>
              <a:ext uri="{FF2B5EF4-FFF2-40B4-BE49-F238E27FC236}">
                <a16:creationId xmlns:a16="http://schemas.microsoft.com/office/drawing/2014/main" id="{7BEC28D3-AA16-41A2-9F6B-C7B13AB053D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28118" y="3479789"/>
            <a:ext cx="334613" cy="334613"/>
          </a:xfrm>
          <a:prstGeom prst="rect">
            <a:avLst/>
          </a:prstGeom>
        </p:spPr>
      </p:pic>
      <p:pic>
        <p:nvPicPr>
          <p:cNvPr id="28" name="Picture 27">
            <a:extLst>
              <a:ext uri="{FF2B5EF4-FFF2-40B4-BE49-F238E27FC236}">
                <a16:creationId xmlns:a16="http://schemas.microsoft.com/office/drawing/2014/main" id="{44E9037F-E9C1-4107-AE47-146AA48FFAB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248187" y="4184191"/>
            <a:ext cx="441065" cy="338182"/>
          </a:xfrm>
          <a:prstGeom prst="rect">
            <a:avLst/>
          </a:prstGeom>
        </p:spPr>
      </p:pic>
      <p:pic>
        <p:nvPicPr>
          <p:cNvPr id="29" name="Picture 28">
            <a:extLst>
              <a:ext uri="{FF2B5EF4-FFF2-40B4-BE49-F238E27FC236}">
                <a16:creationId xmlns:a16="http://schemas.microsoft.com/office/drawing/2014/main" id="{CFFE0635-67FE-45C6-9E8C-D6D459954D66}"/>
              </a:ext>
            </a:extLst>
          </p:cNvPr>
          <p:cNvPicPr>
            <a:picLocks noChangeAspect="1"/>
          </p:cNvPicPr>
          <p:nvPr/>
        </p:nvPicPr>
        <p:blipFill>
          <a:blip r:embed="rId6"/>
          <a:stretch>
            <a:fillRect/>
          </a:stretch>
        </p:blipFill>
        <p:spPr>
          <a:xfrm>
            <a:off x="6259170" y="4885420"/>
            <a:ext cx="464789" cy="351903"/>
          </a:xfrm>
          <a:prstGeom prst="rect">
            <a:avLst/>
          </a:prstGeom>
        </p:spPr>
      </p:pic>
      <p:sp>
        <p:nvSpPr>
          <p:cNvPr id="30" name="Text Placeholder 9">
            <a:extLst>
              <a:ext uri="{FF2B5EF4-FFF2-40B4-BE49-F238E27FC236}">
                <a16:creationId xmlns:a16="http://schemas.microsoft.com/office/drawing/2014/main" id="{B77FE1CA-6212-40FE-BF6E-3D4A39434AEE}"/>
              </a:ext>
            </a:extLst>
          </p:cNvPr>
          <p:cNvSpPr txBox="1">
            <a:spLocks/>
          </p:cNvSpPr>
          <p:nvPr/>
        </p:nvSpPr>
        <p:spPr>
          <a:xfrm>
            <a:off x="5207301" y="1366271"/>
            <a:ext cx="4248150" cy="252000"/>
          </a:xfrm>
          <a:prstGeom prst="rect">
            <a:avLst/>
          </a:prstGeom>
        </p:spPr>
        <p:txBody>
          <a:bodyPr lIns="0" rIns="0"/>
          <a:lstStyle>
            <a:lvl1pPr marL="0" indent="0" algn="l" rtl="0" eaLnBrk="1" fontAlgn="base" hangingPunct="1">
              <a:lnSpc>
                <a:spcPct val="100000"/>
              </a:lnSpc>
              <a:spcBef>
                <a:spcPct val="0"/>
              </a:spcBef>
              <a:spcAft>
                <a:spcPts val="800"/>
              </a:spcAft>
              <a:buClr>
                <a:schemeClr val="accent2"/>
              </a:buClr>
              <a:buSzPct val="130000"/>
              <a:buFont typeface="Calibri" pitchFamily="34" charset="0"/>
              <a:buNone/>
              <a:defRPr sz="1200" kern="1200">
                <a:solidFill>
                  <a:schemeClr val="tx1"/>
                </a:solidFill>
                <a:latin typeface="Franklin Gothic Book" panose="020B0503020102020204" pitchFamily="34" charset="0"/>
                <a:ea typeface="ＭＳ Ｐゴシック" charset="-128"/>
                <a:cs typeface="Arial" pitchFamily="34" charset="0"/>
              </a:defRPr>
            </a:lvl1pPr>
            <a:lvl2pPr marL="354013" indent="-176213" algn="l" rtl="0" eaLnBrk="1" fontAlgn="base" hangingPunct="1">
              <a:lnSpc>
                <a:spcPct val="100000"/>
              </a:lnSpc>
              <a:spcBef>
                <a:spcPct val="0"/>
              </a:spcBef>
              <a:spcAft>
                <a:spcPts val="800"/>
              </a:spcAft>
              <a:buClr>
                <a:schemeClr val="accent2"/>
              </a:buClr>
              <a:buFont typeface="Wingdings" panose="05000000000000000000"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85738" algn="l" rtl="0" eaLnBrk="1" fontAlgn="base" hangingPunct="1">
              <a:lnSpc>
                <a:spcPct val="100000"/>
              </a:lnSpc>
              <a:spcBef>
                <a:spcPct val="0"/>
              </a:spcBef>
              <a:spcAft>
                <a:spcPts val="800"/>
              </a:spcAft>
              <a:buClr>
                <a:schemeClr val="accent2"/>
              </a:buClr>
              <a:buSzPct val="60000"/>
              <a:buFont typeface="Franklin Gothic Book" panose="020B0503020102020204" pitchFamily="34" charset="0"/>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7800" algn="l" rtl="0" eaLnBrk="1" fontAlgn="base" hangingPunct="1">
              <a:lnSpc>
                <a:spcPct val="100000"/>
              </a:lnSpc>
              <a:spcBef>
                <a:spcPct val="0"/>
              </a:spcBef>
              <a:spcAft>
                <a:spcPts val="800"/>
              </a:spcAft>
              <a:buClr>
                <a:schemeClr val="accent2"/>
              </a:buClr>
              <a:buSzPct val="100000"/>
              <a:buFont typeface="Franklin Gothic Book" panose="020B0503020102020204" pitchFamily="34" charset="0"/>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719138" indent="0" algn="l" rtl="0" eaLnBrk="1" fontAlgn="base" hangingPunct="1">
              <a:lnSpc>
                <a:spcPts val="2600"/>
              </a:lnSpc>
              <a:spcBef>
                <a:spcPct val="0"/>
              </a:spcBef>
              <a:spcAft>
                <a:spcPct val="0"/>
              </a:spcAft>
              <a:buFont typeface="Arial" charset="0"/>
              <a:buNone/>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sp>
        <p:nvSpPr>
          <p:cNvPr id="6" name="TextBox 5">
            <a:extLst>
              <a:ext uri="{FF2B5EF4-FFF2-40B4-BE49-F238E27FC236}">
                <a16:creationId xmlns:a16="http://schemas.microsoft.com/office/drawing/2014/main" id="{5F8724E5-05F0-4544-914C-60405CD31947}"/>
              </a:ext>
            </a:extLst>
          </p:cNvPr>
          <p:cNvSpPr txBox="1"/>
          <p:nvPr/>
        </p:nvSpPr>
        <p:spPr>
          <a:xfrm>
            <a:off x="7801762" y="5491729"/>
            <a:ext cx="1716492" cy="215444"/>
          </a:xfrm>
          <a:prstGeom prst="rect">
            <a:avLst/>
          </a:prstGeom>
          <a:noFill/>
        </p:spPr>
        <p:txBody>
          <a:bodyPr wrap="square" rtlCol="0">
            <a:spAutoFit/>
          </a:bodyPr>
          <a:lstStyle/>
          <a:p>
            <a:pPr algn="r"/>
            <a:r>
              <a:rPr lang="en-GB" sz="800" dirty="0">
                <a:solidFill>
                  <a:schemeClr val="bg1">
                    <a:lumMod val="50000"/>
                  </a:schemeClr>
                </a:solidFill>
                <a:latin typeface="+mn-lt"/>
              </a:rPr>
              <a:t>Source: Analysys Mason</a:t>
            </a:r>
          </a:p>
        </p:txBody>
      </p:sp>
    </p:spTree>
    <p:extLst>
      <p:ext uri="{BB962C8B-B14F-4D97-AF65-F5344CB8AC3E}">
        <p14:creationId xmlns:p14="http://schemas.microsoft.com/office/powerpoint/2010/main" val="4868231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E9CB44-3970-4AD7-95E6-F3B63DC27B31}"/>
              </a:ext>
            </a:extLst>
          </p:cNvPr>
          <p:cNvSpPr>
            <a:spLocks noGrp="1"/>
          </p:cNvSpPr>
          <p:nvPr>
            <p:ph type="title"/>
          </p:nvPr>
        </p:nvSpPr>
        <p:spPr/>
        <p:txBody>
          <a:bodyPr/>
          <a:lstStyle/>
          <a:p>
            <a:r>
              <a:rPr lang="en-GB" dirty="0"/>
              <a:t>About the author</a:t>
            </a:r>
          </a:p>
        </p:txBody>
      </p:sp>
      <p:sp>
        <p:nvSpPr>
          <p:cNvPr id="4" name="Slide Number Placeholder 3">
            <a:extLst>
              <a:ext uri="{FF2B5EF4-FFF2-40B4-BE49-F238E27FC236}">
                <a16:creationId xmlns:a16="http://schemas.microsoft.com/office/drawing/2014/main" id="{9BFA26C9-C6BC-46F0-B0C4-B073F0CA9A31}"/>
              </a:ext>
            </a:extLst>
          </p:cNvPr>
          <p:cNvSpPr>
            <a:spLocks noGrp="1"/>
          </p:cNvSpPr>
          <p:nvPr>
            <p:ph type="sldNum" sz="quarter" idx="11"/>
          </p:nvPr>
        </p:nvSpPr>
        <p:spPr/>
        <p:txBody>
          <a:bodyPr/>
          <a:lstStyle/>
          <a:p>
            <a:fld id="{E78626B2-E168-480E-BAE6-B60060C6AB83}" type="slidenum">
              <a:rPr lang="en-GB" smtClean="0"/>
              <a:pPr/>
              <a:t>60</a:t>
            </a:fld>
            <a:endParaRPr lang="en-GB" dirty="0"/>
          </a:p>
        </p:txBody>
      </p:sp>
      <p:sp>
        <p:nvSpPr>
          <p:cNvPr id="8" name="Text Placeholder 4">
            <a:extLst>
              <a:ext uri="{FF2B5EF4-FFF2-40B4-BE49-F238E27FC236}">
                <a16:creationId xmlns:a16="http://schemas.microsoft.com/office/drawing/2014/main" id="{747E8448-53AF-4B26-A88E-4DECF8951454}"/>
              </a:ext>
            </a:extLst>
          </p:cNvPr>
          <p:cNvSpPr txBox="1">
            <a:spLocks/>
          </p:cNvSpPr>
          <p:nvPr/>
        </p:nvSpPr>
        <p:spPr>
          <a:xfrm>
            <a:off x="1570008" y="1381125"/>
            <a:ext cx="7875013" cy="1214438"/>
          </a:xfrm>
          <a:prstGeom prst="rect">
            <a:avLst/>
          </a:prstGeom>
          <a:solidFill>
            <a:srgbClr val="AA182C"/>
          </a:solidFill>
        </p:spPr>
        <p:txBody>
          <a:bodyPr tIns="72000" bIns="72000"/>
          <a:lstStyle>
            <a:lvl1pPr marL="0" indent="0" algn="l" rtl="0" eaLnBrk="1" fontAlgn="base" hangingPunct="1">
              <a:lnSpc>
                <a:spcPct val="105000"/>
              </a:lnSpc>
              <a:spcBef>
                <a:spcPct val="0"/>
              </a:spcBef>
              <a:spcAft>
                <a:spcPts val="800"/>
              </a:spcAft>
              <a:buClr>
                <a:schemeClr val="accent2"/>
              </a:buClr>
              <a:buFont typeface="Wingdings" pitchFamily="2" charset="2"/>
              <a:buNone/>
              <a:defRPr sz="1000" kern="1200">
                <a:solidFill>
                  <a:schemeClr val="bg1"/>
                </a:solidFill>
                <a:latin typeface="Franklin Gothic Book" pitchFamily="34" charset="0"/>
                <a:ea typeface="ＭＳ Ｐゴシック" charset="-128"/>
                <a:cs typeface="Arial" pitchFamily="34" charset="0"/>
              </a:defRPr>
            </a:lvl1pPr>
            <a:lvl2pPr marL="177800" indent="0" algn="l" rtl="0" eaLnBrk="1" fontAlgn="base" hangingPunct="1">
              <a:lnSpc>
                <a:spcPct val="105000"/>
              </a:lnSpc>
              <a:spcBef>
                <a:spcPct val="0"/>
              </a:spcBef>
              <a:spcAft>
                <a:spcPts val="800"/>
              </a:spcAft>
              <a:buClr>
                <a:schemeClr val="accent2"/>
              </a:buClr>
              <a:buFont typeface="Symbol" pitchFamily="18" charset="2"/>
              <a:buNone/>
              <a:defRPr sz="1000" kern="1200">
                <a:solidFill>
                  <a:schemeClr val="bg1"/>
                </a:solidFill>
                <a:latin typeface="Franklin Gothic Book" pitchFamily="34" charset="0"/>
                <a:ea typeface="ＭＳ Ｐゴシック" charset="-128"/>
                <a:cs typeface="Arial" pitchFamily="34" charset="0"/>
              </a:defRPr>
            </a:lvl2pPr>
            <a:lvl3pPr marL="355600" indent="0" algn="l" rtl="0" eaLnBrk="1" fontAlgn="base" hangingPunct="1">
              <a:lnSpc>
                <a:spcPct val="105000"/>
              </a:lnSpc>
              <a:spcBef>
                <a:spcPct val="0"/>
              </a:spcBef>
              <a:spcAft>
                <a:spcPts val="800"/>
              </a:spcAft>
              <a:buClr>
                <a:schemeClr val="accent2"/>
              </a:buClr>
              <a:buSzPct val="60000"/>
              <a:buFont typeface="Wingdings" pitchFamily="2" charset="2"/>
              <a:buNone/>
              <a:defRPr sz="1000" kern="1200">
                <a:solidFill>
                  <a:schemeClr val="bg1"/>
                </a:solidFill>
                <a:latin typeface="Franklin Gothic Book" pitchFamily="34" charset="0"/>
                <a:ea typeface="ＭＳ Ｐゴシック" charset="-128"/>
                <a:cs typeface="Arial" pitchFamily="34" charset="0"/>
              </a:defRPr>
            </a:lvl3pPr>
            <a:lvl4pPr marL="541338" indent="0" algn="l" rtl="0" eaLnBrk="1" fontAlgn="base" hangingPunct="1">
              <a:lnSpc>
                <a:spcPct val="105000"/>
              </a:lnSpc>
              <a:spcBef>
                <a:spcPct val="0"/>
              </a:spcBef>
              <a:spcAft>
                <a:spcPts val="800"/>
              </a:spcAft>
              <a:buClr>
                <a:schemeClr val="accent2"/>
              </a:buClr>
              <a:buFont typeface="Symbol" pitchFamily="18" charset="2"/>
              <a:buNone/>
              <a:defRPr sz="1000" kern="1200">
                <a:solidFill>
                  <a:schemeClr val="bg1"/>
                </a:solidFill>
                <a:latin typeface="Franklin Gothic Book" pitchFamily="34" charset="0"/>
                <a:ea typeface="ＭＳ Ｐゴシック" charset="-128"/>
                <a:cs typeface="Arial" pitchFamily="34" charset="0"/>
              </a:defRPr>
            </a:lvl4pPr>
            <a:lvl5pPr marL="719138" indent="0" algn="l" rtl="0" eaLnBrk="1" fontAlgn="base" hangingPunct="1">
              <a:lnSpc>
                <a:spcPct val="105000"/>
              </a:lnSpc>
              <a:spcBef>
                <a:spcPct val="0"/>
              </a:spcBef>
              <a:spcAft>
                <a:spcPct val="0"/>
              </a:spcAft>
              <a:buFont typeface="Arial" charset="0"/>
              <a:buNone/>
              <a:defRPr sz="1000" kern="1200">
                <a:solidFill>
                  <a:schemeClr val="bg1"/>
                </a:solidFill>
                <a:latin typeface="Franklin Gothic Book"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1" spc="20" dirty="0"/>
              <a:t>John Abraham</a:t>
            </a:r>
            <a:r>
              <a:rPr lang="en-GB" spc="20" dirty="0"/>
              <a:t> </a:t>
            </a:r>
            <a:r>
              <a:rPr lang="en-GB" dirty="0"/>
              <a:t>(Principal Analyst) leads our digital transformation research, including three research programmes: </a:t>
            </a:r>
            <a:r>
              <a:rPr lang="en-GB" i="1" dirty="0"/>
              <a:t>Customer Engagement, Monetisation Platforms</a:t>
            </a:r>
            <a:r>
              <a:rPr lang="en-GB" dirty="0"/>
              <a:t> and </a:t>
            </a:r>
            <a:r>
              <a:rPr lang="en-GB" i="1" dirty="0"/>
              <a:t>Digital Experience</a:t>
            </a:r>
            <a:r>
              <a:rPr lang="en-GB" dirty="0"/>
              <a:t>. His areas of focus include customer journeys and experience, the impact of 5G on BSS systems, telecoms enterprise opportunities, cost transformation, ecosystems and value chains, and micro-services-based architecture models. John has over a decade of experience in the telecoms industry. At Analysys Mason, he has worked on a range of telecoms projects for operators in Africa, Europe, India and the Middle East. Before joining Analysys Mason, he worked for Subex, a BSS vendor, and before that for Dell in India. John holds a bachelor's degree in computer science from Anna University (India) and an MBA from Bradford University School of Management (UK).</a:t>
            </a:r>
          </a:p>
        </p:txBody>
      </p:sp>
      <p:pic>
        <p:nvPicPr>
          <p:cNvPr id="9" name="Picture Placeholder 8" descr="A person wearing a suit and tie smiling at the camera&#10;&#10;Description automatically generated">
            <a:extLst>
              <a:ext uri="{FF2B5EF4-FFF2-40B4-BE49-F238E27FC236}">
                <a16:creationId xmlns:a16="http://schemas.microsoft.com/office/drawing/2014/main" id="{3B64BF64-D20C-4D8A-888C-DE1AEA298C3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2" r="132"/>
          <a:stretch>
            <a:fillRect/>
          </a:stretch>
        </p:blipFill>
        <p:spPr>
          <a:xfrm>
            <a:off x="450000" y="1364400"/>
            <a:ext cx="968400" cy="1213200"/>
          </a:xfrm>
        </p:spPr>
      </p:pic>
    </p:spTree>
    <p:extLst>
      <p:ext uri="{BB962C8B-B14F-4D97-AF65-F5344CB8AC3E}">
        <p14:creationId xmlns:p14="http://schemas.microsoft.com/office/powerpoint/2010/main" val="17165531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0A3A5566-0CA1-4AF9-B9C1-3AC6B097D31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6115" y="1816721"/>
            <a:ext cx="4669897" cy="4424412"/>
          </a:xfrm>
          <a:prstGeom prst="rect">
            <a:avLst/>
          </a:prstGeom>
        </p:spPr>
      </p:pic>
      <p:sp>
        <p:nvSpPr>
          <p:cNvPr id="2" name="Text Placeholder 1">
            <a:extLst>
              <a:ext uri="{FF2B5EF4-FFF2-40B4-BE49-F238E27FC236}">
                <a16:creationId xmlns:a16="http://schemas.microsoft.com/office/drawing/2014/main" id="{7FF5B5AE-24F9-4DA7-B256-EE3A7151BFC8}"/>
              </a:ext>
            </a:extLst>
          </p:cNvPr>
          <p:cNvSpPr>
            <a:spLocks noGrp="1"/>
          </p:cNvSpPr>
          <p:nvPr>
            <p:ph type="body" sz="quarter" idx="12"/>
          </p:nvPr>
        </p:nvSpPr>
        <p:spPr/>
        <p:txBody>
          <a:bodyPr/>
          <a:lstStyle/>
          <a:p>
            <a:r>
              <a:rPr lang="en-GB" b="1" spc="20" dirty="0">
                <a:solidFill>
                  <a:srgbClr val="221F72"/>
                </a:solidFill>
              </a:rPr>
              <a:t>Consulting</a:t>
            </a:r>
          </a:p>
          <a:p>
            <a:pPr>
              <a:buClr>
                <a:schemeClr val="tx1"/>
              </a:buClr>
            </a:pPr>
            <a:r>
              <a:rPr lang="en-US" dirty="0"/>
              <a:t>We deliver tangible benefits to clients across the telecoms industry: </a:t>
            </a:r>
          </a:p>
          <a:p>
            <a:pPr lvl="1">
              <a:buClr>
                <a:schemeClr val="tx1"/>
              </a:buClr>
            </a:pPr>
            <a:r>
              <a:rPr lang="en-US" dirty="0"/>
              <a:t>communications and digital service providers, vendors, financial and strategic investors, private equity and infrastructure funds, governments, regulators, broadcasters and service and content providers</a:t>
            </a:r>
          </a:p>
          <a:p>
            <a:pPr>
              <a:buClr>
                <a:schemeClr val="tx1"/>
              </a:buClr>
            </a:pPr>
            <a:r>
              <a:rPr lang="en-US" dirty="0"/>
              <a:t>Our sector specialists understand the distinct local challenges facing clients, in addition to the wider effects of global forces.</a:t>
            </a:r>
          </a:p>
          <a:p>
            <a:pPr>
              <a:buClr>
                <a:schemeClr val="tx1"/>
              </a:buClr>
            </a:pPr>
            <a:r>
              <a:rPr lang="en-US" dirty="0"/>
              <a:t>We are future-focused and help clients understand the challenges and opportunities new technology brings.</a:t>
            </a:r>
          </a:p>
          <a:p>
            <a:endParaRPr lang="en-US" dirty="0"/>
          </a:p>
          <a:p>
            <a:r>
              <a:rPr lang="en-GB" b="1" spc="20" dirty="0">
                <a:solidFill>
                  <a:srgbClr val="AA182C"/>
                </a:solidFill>
              </a:rPr>
              <a:t>Research</a:t>
            </a:r>
            <a:endParaRPr lang="en-US" b="1" spc="20" dirty="0">
              <a:solidFill>
                <a:srgbClr val="AA182C"/>
              </a:solidFill>
            </a:endParaRPr>
          </a:p>
          <a:p>
            <a:pPr>
              <a:buClrTx/>
            </a:pPr>
            <a:r>
              <a:rPr lang="en-US" dirty="0"/>
              <a:t>Our dedicated team of analysts track and forecast the different services accessed by consumers and enterprises.</a:t>
            </a:r>
          </a:p>
          <a:p>
            <a:pPr>
              <a:buClrTx/>
            </a:pPr>
            <a:r>
              <a:rPr lang="en-US" dirty="0"/>
              <a:t>We offer detailed insight into the software, infrastructure and technology delivering those services.</a:t>
            </a:r>
          </a:p>
          <a:p>
            <a:pPr>
              <a:buClrTx/>
            </a:pPr>
            <a:r>
              <a:rPr lang="en-US" dirty="0"/>
              <a:t>Clients benefit from regular and timely intelligence, and direct access to analysts.</a:t>
            </a:r>
          </a:p>
        </p:txBody>
      </p:sp>
      <p:sp>
        <p:nvSpPr>
          <p:cNvPr id="5" name="Slide Number Placeholder 4">
            <a:extLst>
              <a:ext uri="{FF2B5EF4-FFF2-40B4-BE49-F238E27FC236}">
                <a16:creationId xmlns:a16="http://schemas.microsoft.com/office/drawing/2014/main" id="{62832CD2-FD7B-40CA-BCF5-BE0C6E57D4D2}"/>
              </a:ext>
            </a:extLst>
          </p:cNvPr>
          <p:cNvSpPr>
            <a:spLocks noGrp="1"/>
          </p:cNvSpPr>
          <p:nvPr>
            <p:ph type="sldNum" sz="quarter" idx="4"/>
          </p:nvPr>
        </p:nvSpPr>
        <p:spPr/>
        <p:txBody>
          <a:bodyPr/>
          <a:lstStyle/>
          <a:p>
            <a:fld id="{E78626B2-E168-480E-BAE6-B60060C6AB83}" type="slidenum">
              <a:rPr lang="en-GB" smtClean="0"/>
              <a:pPr/>
              <a:t>61</a:t>
            </a:fld>
            <a:endParaRPr lang="en-GB" dirty="0"/>
          </a:p>
        </p:txBody>
      </p:sp>
      <p:sp>
        <p:nvSpPr>
          <p:cNvPr id="6" name="Title 5">
            <a:extLst>
              <a:ext uri="{FF2B5EF4-FFF2-40B4-BE49-F238E27FC236}">
                <a16:creationId xmlns:a16="http://schemas.microsoft.com/office/drawing/2014/main" id="{4645F8C1-4E81-4DFD-8FD6-8146D55659E8}"/>
              </a:ext>
            </a:extLst>
          </p:cNvPr>
          <p:cNvSpPr>
            <a:spLocks noGrp="1"/>
          </p:cNvSpPr>
          <p:nvPr>
            <p:ph type="title"/>
          </p:nvPr>
        </p:nvSpPr>
        <p:spPr/>
        <p:txBody>
          <a:bodyPr/>
          <a:lstStyle/>
          <a:p>
            <a:r>
              <a:rPr lang="en-GB" dirty="0"/>
              <a:t>Analysys Mason’s consulting and research are uniquely positioned</a:t>
            </a:r>
          </a:p>
        </p:txBody>
      </p:sp>
      <p:sp>
        <p:nvSpPr>
          <p:cNvPr id="12" name="Text Placeholder 6">
            <a:extLst>
              <a:ext uri="{FF2B5EF4-FFF2-40B4-BE49-F238E27FC236}">
                <a16:creationId xmlns:a16="http://schemas.microsoft.com/office/drawing/2014/main" id="{B7789C37-47AF-4E6F-A339-04B8E994C29F}"/>
              </a:ext>
            </a:extLst>
          </p:cNvPr>
          <p:cNvSpPr>
            <a:spLocks noGrp="1"/>
          </p:cNvSpPr>
          <p:nvPr>
            <p:ph type="body" sz="quarter" idx="15"/>
          </p:nvPr>
        </p:nvSpPr>
        <p:spPr>
          <a:xfrm>
            <a:off x="452437" y="1366960"/>
            <a:ext cx="4248000" cy="252000"/>
          </a:xfrm>
        </p:spPr>
        <p:txBody>
          <a:bodyPr/>
          <a:lstStyle/>
          <a:p>
            <a:r>
              <a:rPr lang="en-US" dirty="0"/>
              <a:t>Analysys Mason’s consulting services and research portfolio</a:t>
            </a:r>
          </a:p>
        </p:txBody>
      </p:sp>
    </p:spTree>
    <p:extLst>
      <p:ext uri="{BB962C8B-B14F-4D97-AF65-F5344CB8AC3E}">
        <p14:creationId xmlns:p14="http://schemas.microsoft.com/office/powerpoint/2010/main" val="17769663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577F1-3B33-4174-AD21-FC51972D4716}"/>
              </a:ext>
            </a:extLst>
          </p:cNvPr>
          <p:cNvSpPr>
            <a:spLocks noGrp="1"/>
          </p:cNvSpPr>
          <p:nvPr>
            <p:ph type="title"/>
          </p:nvPr>
        </p:nvSpPr>
        <p:spPr/>
        <p:txBody>
          <a:bodyPr/>
          <a:lstStyle/>
          <a:p>
            <a:r>
              <a:rPr lang="en-GB" dirty="0"/>
              <a:t>Research from Analysys Mason</a:t>
            </a:r>
          </a:p>
        </p:txBody>
      </p:sp>
      <p:sp>
        <p:nvSpPr>
          <p:cNvPr id="3" name="Slide Number Placeholder 2">
            <a:extLst>
              <a:ext uri="{FF2B5EF4-FFF2-40B4-BE49-F238E27FC236}">
                <a16:creationId xmlns:a16="http://schemas.microsoft.com/office/drawing/2014/main" id="{EA9FEBC7-4F3A-4E7D-9CA4-8064BD0985BD}"/>
              </a:ext>
            </a:extLst>
          </p:cNvPr>
          <p:cNvSpPr>
            <a:spLocks noGrp="1"/>
          </p:cNvSpPr>
          <p:nvPr>
            <p:ph type="sldNum" sz="quarter" idx="4"/>
          </p:nvPr>
        </p:nvSpPr>
        <p:spPr/>
        <p:txBody>
          <a:bodyPr/>
          <a:lstStyle/>
          <a:p>
            <a:fld id="{E78626B2-E168-480E-BAE6-B60060C6AB83}" type="slidenum">
              <a:rPr lang="en-GB" smtClean="0"/>
              <a:pPr/>
              <a:t>62</a:t>
            </a:fld>
            <a:endParaRPr lang="en-GB" dirty="0"/>
          </a:p>
        </p:txBody>
      </p:sp>
      <p:pic>
        <p:nvPicPr>
          <p:cNvPr id="5" name="Picture 4">
            <a:extLst>
              <a:ext uri="{FF2B5EF4-FFF2-40B4-BE49-F238E27FC236}">
                <a16:creationId xmlns:a16="http://schemas.microsoft.com/office/drawing/2014/main" id="{0656B3F8-58B4-4BD0-B8CE-2E555D115BE1}"/>
              </a:ext>
            </a:extLst>
          </p:cNvPr>
          <p:cNvPicPr>
            <a:picLocks noChangeAspect="1"/>
          </p:cNvPicPr>
          <p:nvPr/>
        </p:nvPicPr>
        <p:blipFill>
          <a:blip r:embed="rId2"/>
          <a:stretch>
            <a:fillRect/>
          </a:stretch>
        </p:blipFill>
        <p:spPr>
          <a:xfrm>
            <a:off x="456810" y="864526"/>
            <a:ext cx="8992379" cy="5529551"/>
          </a:xfrm>
          <a:prstGeom prst="rect">
            <a:avLst/>
          </a:prstGeom>
        </p:spPr>
      </p:pic>
    </p:spTree>
    <p:extLst>
      <p:ext uri="{BB962C8B-B14F-4D97-AF65-F5344CB8AC3E}">
        <p14:creationId xmlns:p14="http://schemas.microsoft.com/office/powerpoint/2010/main" val="21994065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AE3A51E-5500-4253-80C9-DAFA1A589A3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0" name="think-cell Slide" r:id="rId5" imgW="425" imgH="424" progId="TCLayout.ActiveDocument.1">
                  <p:embed/>
                </p:oleObj>
              </mc:Choice>
              <mc:Fallback>
                <p:oleObj name="think-cell Slide" r:id="rId5" imgW="425" imgH="424" progId="TCLayout.ActiveDocument.1">
                  <p:embed/>
                  <p:pic>
                    <p:nvPicPr>
                      <p:cNvPr id="7" name="Object 6" hidden="1">
                        <a:extLst>
                          <a:ext uri="{FF2B5EF4-FFF2-40B4-BE49-F238E27FC236}">
                            <a16:creationId xmlns:a16="http://schemas.microsoft.com/office/drawing/2014/main" id="{1AE3A51E-5500-4253-80C9-DAFA1A589A3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ABA5F30-EACB-46E8-94A5-F9412C7DC378}"/>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000" b="1" dirty="0">
              <a:latin typeface="Franklin Gothic Book" panose="020B0503020102020204" pitchFamily="34" charset="0"/>
              <a:ea typeface="ＭＳ Ｐゴシック" panose="020B0600070205080204" pitchFamily="34" charset="-128"/>
              <a:cs typeface="Arial" panose="020B0604020202020204" pitchFamily="34" charset="0"/>
              <a:sym typeface="Franklin Gothic Book" panose="020B0503020102020204" pitchFamily="34" charset="0"/>
            </a:endParaRPr>
          </a:p>
        </p:txBody>
      </p:sp>
      <p:sp>
        <p:nvSpPr>
          <p:cNvPr id="3" name="Slide Number Placeholder 2">
            <a:extLst>
              <a:ext uri="{FF2B5EF4-FFF2-40B4-BE49-F238E27FC236}">
                <a16:creationId xmlns:a16="http://schemas.microsoft.com/office/drawing/2014/main" id="{BAC1F14B-9460-4826-8AAC-E144A07E3637}"/>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8626B2-E168-480E-BAE6-B60060C6AB83}" type="slidenum">
              <a:rPr kumimoji="0" lang="en-GB" sz="900" b="0" i="0" u="none" strike="noStrike" kern="1200" cap="none" spc="0" normalizeH="0" baseline="0" noProof="0" smtClean="0">
                <a:ln>
                  <a:noFill/>
                </a:ln>
                <a:solidFill>
                  <a:srgbClr val="FFFFFF">
                    <a:lumMod val="50000"/>
                  </a:srgbClr>
                </a:solidFill>
                <a:effectLst/>
                <a:uLnTx/>
                <a:uFillTx/>
                <a:latin typeface="Franklin Gothic Book" panose="020B0503020102020204" pitchFamily="34" charset="0"/>
                <a:ea typeface="ＭＳ Ｐゴシック"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GB" sz="900" b="0" i="0" u="none" strike="noStrike" kern="1200" cap="none" spc="0" normalizeH="0" baseline="0" noProof="0" dirty="0">
              <a:ln>
                <a:noFill/>
              </a:ln>
              <a:solidFill>
                <a:srgbClr val="FFFFFF">
                  <a:lumMod val="50000"/>
                </a:srgbClr>
              </a:solidFill>
              <a:effectLst/>
              <a:uLnTx/>
              <a:uFillTx/>
              <a:latin typeface="Franklin Gothic Book" panose="020B0503020102020204" pitchFamily="34" charset="0"/>
              <a:ea typeface="ＭＳ Ｐゴシック" charset="-128"/>
              <a:cs typeface="Arial" pitchFamily="34" charset="0"/>
            </a:endParaRPr>
          </a:p>
        </p:txBody>
      </p:sp>
      <p:sp>
        <p:nvSpPr>
          <p:cNvPr id="4" name="Title 3">
            <a:extLst>
              <a:ext uri="{FF2B5EF4-FFF2-40B4-BE49-F238E27FC236}">
                <a16:creationId xmlns:a16="http://schemas.microsoft.com/office/drawing/2014/main" id="{018DDEC6-D0F7-4B6F-BB49-CA8E67C75441}"/>
              </a:ext>
            </a:extLst>
          </p:cNvPr>
          <p:cNvSpPr>
            <a:spLocks noGrp="1"/>
          </p:cNvSpPr>
          <p:nvPr>
            <p:ph type="title"/>
          </p:nvPr>
        </p:nvSpPr>
        <p:spPr/>
        <p:txBody>
          <a:bodyPr/>
          <a:lstStyle/>
          <a:p>
            <a:r>
              <a:rPr lang="en-GB" dirty="0"/>
              <a:t>Our consulting expertise covers the breadth of TMT issues and challenges</a:t>
            </a:r>
            <a:endParaRPr lang="en-US" dirty="0"/>
          </a:p>
        </p:txBody>
      </p:sp>
      <p:pic>
        <p:nvPicPr>
          <p:cNvPr id="5" name="Picture 4">
            <a:extLst>
              <a:ext uri="{FF2B5EF4-FFF2-40B4-BE49-F238E27FC236}">
                <a16:creationId xmlns:a16="http://schemas.microsoft.com/office/drawing/2014/main" id="{A2ABE496-23EF-4023-80C2-66E76E316B6D}"/>
              </a:ext>
            </a:extLst>
          </p:cNvPr>
          <p:cNvPicPr>
            <a:picLocks noChangeAspect="1"/>
          </p:cNvPicPr>
          <p:nvPr/>
        </p:nvPicPr>
        <p:blipFill>
          <a:blip r:embed="rId7"/>
          <a:stretch>
            <a:fillRect/>
          </a:stretch>
        </p:blipFill>
        <p:spPr>
          <a:xfrm>
            <a:off x="465199" y="883850"/>
            <a:ext cx="8992379" cy="5492972"/>
          </a:xfrm>
          <a:prstGeom prst="rect">
            <a:avLst/>
          </a:prstGeom>
        </p:spPr>
      </p:pic>
    </p:spTree>
    <p:extLst>
      <p:ext uri="{BB962C8B-B14F-4D97-AF65-F5344CB8AC3E}">
        <p14:creationId xmlns:p14="http://schemas.microsoft.com/office/powerpoint/2010/main" val="3355057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E7D03B-0992-4FA0-89D8-5525A603C851}"/>
              </a:ext>
            </a:extLst>
          </p:cNvPr>
          <p:cNvSpPr>
            <a:spLocks noGrp="1"/>
          </p:cNvSpPr>
          <p:nvPr>
            <p:ph type="body" sz="quarter" idx="10"/>
          </p:nvPr>
        </p:nvSpPr>
        <p:spPr/>
        <p:txBody>
          <a:bodyPr/>
          <a:lstStyle/>
          <a:p>
            <a:r>
              <a:rPr lang="en-GB" dirty="0"/>
              <a:t>AUGUST 2020</a:t>
            </a:r>
          </a:p>
        </p:txBody>
      </p:sp>
    </p:spTree>
    <p:extLst>
      <p:ext uri="{BB962C8B-B14F-4D97-AF65-F5344CB8AC3E}">
        <p14:creationId xmlns:p14="http://schemas.microsoft.com/office/powerpoint/2010/main" val="594342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CA49-80EA-40EB-ABA2-4609428152E2}"/>
              </a:ext>
            </a:extLst>
          </p:cNvPr>
          <p:cNvSpPr>
            <a:spLocks noGrp="1"/>
          </p:cNvSpPr>
          <p:nvPr>
            <p:ph type="title"/>
          </p:nvPr>
        </p:nvSpPr>
        <p:spPr/>
        <p:txBody>
          <a:bodyPr/>
          <a:lstStyle/>
          <a:p>
            <a:r>
              <a:rPr lang="en-GB" dirty="0"/>
              <a:t>Key recommendations</a:t>
            </a:r>
            <a:endParaRPr lang="en-GB" i="1" dirty="0"/>
          </a:p>
        </p:txBody>
      </p:sp>
      <p:sp>
        <p:nvSpPr>
          <p:cNvPr id="3" name="Slide Number Placeholder 2">
            <a:extLst>
              <a:ext uri="{FF2B5EF4-FFF2-40B4-BE49-F238E27FC236}">
                <a16:creationId xmlns:a16="http://schemas.microsoft.com/office/drawing/2014/main" id="{F52DB376-23A9-465C-9588-5E512139856B}"/>
              </a:ext>
            </a:extLst>
          </p:cNvPr>
          <p:cNvSpPr>
            <a:spLocks noGrp="1"/>
          </p:cNvSpPr>
          <p:nvPr>
            <p:ph type="sldNum" sz="quarter" idx="4"/>
          </p:nvPr>
        </p:nvSpPr>
        <p:spPr/>
        <p:txBody>
          <a:bodyPr/>
          <a:lstStyle/>
          <a:p>
            <a:fld id="{E78626B2-E168-480E-BAE6-B60060C6AB83}" type="slidenum">
              <a:rPr lang="en-GB" smtClean="0"/>
              <a:pPr/>
              <a:t>7</a:t>
            </a:fld>
            <a:endParaRPr lang="en-GB" dirty="0"/>
          </a:p>
        </p:txBody>
      </p:sp>
      <p:sp>
        <p:nvSpPr>
          <p:cNvPr id="5" name="Round Same Side Corner Rectangle 8">
            <a:extLst>
              <a:ext uri="{FF2B5EF4-FFF2-40B4-BE49-F238E27FC236}">
                <a16:creationId xmlns:a16="http://schemas.microsoft.com/office/drawing/2014/main" id="{75E5C368-2909-4165-95F9-CB64B6138F43}"/>
              </a:ext>
            </a:extLst>
          </p:cNvPr>
          <p:cNvSpPr/>
          <p:nvPr/>
        </p:nvSpPr>
        <p:spPr>
          <a:xfrm rot="5400000">
            <a:off x="4593879" y="-2087456"/>
            <a:ext cx="1374555" cy="8328938"/>
          </a:xfrm>
          <a:prstGeom prst="round2Same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B1A2CBA5-777B-4B45-9972-366531F5ADDE}"/>
              </a:ext>
            </a:extLst>
          </p:cNvPr>
          <p:cNvSpPr/>
          <p:nvPr/>
        </p:nvSpPr>
        <p:spPr>
          <a:xfrm>
            <a:off x="460375" y="1381124"/>
            <a:ext cx="1383159" cy="1383159"/>
          </a:xfrm>
          <a:prstGeom prst="ellipse">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2000" tIns="0" rtlCol="0" anchor="ctr"/>
          <a:lstStyle/>
          <a:p>
            <a:pPr algn="ctr"/>
            <a:r>
              <a:rPr lang="en-GB" sz="8800" dirty="0">
                <a:solidFill>
                  <a:schemeClr val="bg1"/>
                </a:solidFill>
                <a:latin typeface="Franklin Gothic Book" pitchFamily="34" charset="0"/>
              </a:rPr>
              <a:t>1</a:t>
            </a:r>
          </a:p>
        </p:txBody>
      </p:sp>
      <p:sp>
        <p:nvSpPr>
          <p:cNvPr id="7" name="TextBox 6">
            <a:extLst>
              <a:ext uri="{FF2B5EF4-FFF2-40B4-BE49-F238E27FC236}">
                <a16:creationId xmlns:a16="http://schemas.microsoft.com/office/drawing/2014/main" id="{95D898DA-C2C7-497B-BFDF-DAA58FB0AFD0}"/>
              </a:ext>
            </a:extLst>
          </p:cNvPr>
          <p:cNvSpPr txBox="1"/>
          <p:nvPr/>
        </p:nvSpPr>
        <p:spPr>
          <a:xfrm>
            <a:off x="1901370" y="1389734"/>
            <a:ext cx="7544253" cy="1374550"/>
          </a:xfrm>
          <a:prstGeom prst="rect">
            <a:avLst/>
          </a:prstGeom>
          <a:noFill/>
        </p:spPr>
        <p:txBody>
          <a:bodyPr wrap="square" rtlCol="0" anchor="t">
            <a:noAutofit/>
          </a:bodyPr>
          <a:lstStyle/>
          <a:p>
            <a:pPr>
              <a:spcAft>
                <a:spcPts val="600"/>
              </a:spcAft>
            </a:pPr>
            <a:r>
              <a:rPr lang="en-GB" sz="1200" b="1" spc="20" dirty="0">
                <a:latin typeface="Franklin Gothic Book" panose="020B0503020102020204" pitchFamily="34" charset="0"/>
              </a:rPr>
              <a:t>Vendors should prioritise the development of 5G-ready monetisation platforms because they have become increasingly important for engaging with medium-sized and large CSPs.</a:t>
            </a:r>
          </a:p>
          <a:p>
            <a:pPr>
              <a:spcAft>
                <a:spcPts val="800"/>
              </a:spcAft>
            </a:pPr>
            <a:r>
              <a:rPr lang="en-GB" sz="1200" dirty="0">
                <a:latin typeface="Franklin Gothic Book" pitchFamily="34" charset="0"/>
              </a:rPr>
              <a:t>5G is the primary driver of CSP spending on new monetisation platforms. CSPs are all trying to ensure that any new platforms being deployed are capable of supporting emerging 5G business cases, even if they do not have immediate plans for rolling out 5G services.</a:t>
            </a:r>
          </a:p>
        </p:txBody>
      </p:sp>
      <p:sp>
        <p:nvSpPr>
          <p:cNvPr id="8" name="Round Same Side Corner Rectangle 10">
            <a:extLst>
              <a:ext uri="{FF2B5EF4-FFF2-40B4-BE49-F238E27FC236}">
                <a16:creationId xmlns:a16="http://schemas.microsoft.com/office/drawing/2014/main" id="{616A9C5B-4D8F-44B1-85B6-02C449357D0C}"/>
              </a:ext>
            </a:extLst>
          </p:cNvPr>
          <p:cNvSpPr/>
          <p:nvPr/>
        </p:nvSpPr>
        <p:spPr>
          <a:xfrm rot="5400000">
            <a:off x="4593879" y="-486911"/>
            <a:ext cx="1374553" cy="8328938"/>
          </a:xfrm>
          <a:prstGeom prst="round2SameRect">
            <a:avLst/>
          </a:prstGeom>
          <a:no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B8174384-48CF-4C0E-B681-542944B9EAB0}"/>
              </a:ext>
            </a:extLst>
          </p:cNvPr>
          <p:cNvSpPr/>
          <p:nvPr/>
        </p:nvSpPr>
        <p:spPr>
          <a:xfrm>
            <a:off x="460375" y="2981670"/>
            <a:ext cx="1383159" cy="1383159"/>
          </a:xfrm>
          <a:prstGeom prst="ellipse">
            <a:avLst/>
          </a:prstGeom>
          <a:solidFill>
            <a:schemeClr val="accent4">
              <a:lumMod val="75000"/>
            </a:schemeClr>
          </a:solid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tlCol="0" anchor="ctr"/>
          <a:lstStyle/>
          <a:p>
            <a:pPr algn="ctr"/>
            <a:r>
              <a:rPr lang="en-GB" sz="8800" dirty="0">
                <a:solidFill>
                  <a:schemeClr val="bg1"/>
                </a:solidFill>
                <a:latin typeface="Franklin Gothic Book" pitchFamily="34" charset="0"/>
              </a:rPr>
              <a:t>2</a:t>
            </a:r>
          </a:p>
        </p:txBody>
      </p:sp>
      <p:sp>
        <p:nvSpPr>
          <p:cNvPr id="10" name="TextBox 9">
            <a:extLst>
              <a:ext uri="{FF2B5EF4-FFF2-40B4-BE49-F238E27FC236}">
                <a16:creationId xmlns:a16="http://schemas.microsoft.com/office/drawing/2014/main" id="{0D635E96-E013-4F74-AF56-DD4089F6574D}"/>
              </a:ext>
            </a:extLst>
          </p:cNvPr>
          <p:cNvSpPr txBox="1"/>
          <p:nvPr/>
        </p:nvSpPr>
        <p:spPr>
          <a:xfrm>
            <a:off x="1901370" y="2990283"/>
            <a:ext cx="7544253" cy="1374550"/>
          </a:xfrm>
          <a:prstGeom prst="rect">
            <a:avLst/>
          </a:prstGeom>
          <a:noFill/>
        </p:spPr>
        <p:txBody>
          <a:bodyPr wrap="square" rtlCol="0" anchor="t">
            <a:noAutofit/>
          </a:bodyPr>
          <a:lstStyle/>
          <a:p>
            <a:pPr>
              <a:spcAft>
                <a:spcPts val="600"/>
              </a:spcAft>
            </a:pPr>
            <a:r>
              <a:rPr lang="en-GB" sz="1200" b="1" spc="20" dirty="0">
                <a:latin typeface="Franklin Gothic Book" panose="020B0503020102020204" pitchFamily="34" charset="0"/>
              </a:rPr>
              <a:t>CSPs should prioritise architectural agility and configurability to ensure that they will be able to effectively support as yet undetermined business cases in the future.</a:t>
            </a:r>
          </a:p>
          <a:p>
            <a:pPr>
              <a:spcAft>
                <a:spcPts val="800"/>
              </a:spcAft>
            </a:pPr>
            <a:r>
              <a:rPr lang="en-GB" sz="1200" dirty="0">
                <a:latin typeface="Franklin Gothic Book" pitchFamily="34" charset="0"/>
              </a:rPr>
              <a:t>The high cost of supporting and maintaining legacy monetisation systems is forcing CSPs to prioritise cost reduction strategies. As such, CSPs are working to reduce customisation and increase standardisation. A cloud-based, flexible platform that can be configured to support new use cases will be advantageous. </a:t>
            </a:r>
          </a:p>
        </p:txBody>
      </p:sp>
      <p:sp>
        <p:nvSpPr>
          <p:cNvPr id="11" name="Round Same Side Corner Rectangle 12">
            <a:extLst>
              <a:ext uri="{FF2B5EF4-FFF2-40B4-BE49-F238E27FC236}">
                <a16:creationId xmlns:a16="http://schemas.microsoft.com/office/drawing/2014/main" id="{33AB938B-C875-4E00-8754-0181F00E7074}"/>
              </a:ext>
            </a:extLst>
          </p:cNvPr>
          <p:cNvSpPr/>
          <p:nvPr/>
        </p:nvSpPr>
        <p:spPr>
          <a:xfrm rot="5400000">
            <a:off x="4593880" y="1113632"/>
            <a:ext cx="1374550" cy="8328938"/>
          </a:xfrm>
          <a:prstGeom prst="round2SameRect">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F4FE6588-98C7-4801-9643-DF842A374CFE}"/>
              </a:ext>
            </a:extLst>
          </p:cNvPr>
          <p:cNvSpPr/>
          <p:nvPr/>
        </p:nvSpPr>
        <p:spPr>
          <a:xfrm>
            <a:off x="460375" y="4582214"/>
            <a:ext cx="1383159" cy="1383159"/>
          </a:xfrm>
          <a:prstGeom prst="ellipse">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tlCol="0" anchor="ctr"/>
          <a:lstStyle/>
          <a:p>
            <a:pPr algn="ctr"/>
            <a:r>
              <a:rPr lang="en-GB" sz="8800" dirty="0">
                <a:solidFill>
                  <a:schemeClr val="bg1"/>
                </a:solidFill>
                <a:latin typeface="Franklin Gothic Book" pitchFamily="34" charset="0"/>
              </a:rPr>
              <a:t>3</a:t>
            </a:r>
          </a:p>
        </p:txBody>
      </p:sp>
      <p:sp>
        <p:nvSpPr>
          <p:cNvPr id="13" name="TextBox 12">
            <a:extLst>
              <a:ext uri="{FF2B5EF4-FFF2-40B4-BE49-F238E27FC236}">
                <a16:creationId xmlns:a16="http://schemas.microsoft.com/office/drawing/2014/main" id="{989867AD-1B5F-44C1-82EB-56F36311BA5C}"/>
              </a:ext>
            </a:extLst>
          </p:cNvPr>
          <p:cNvSpPr txBox="1"/>
          <p:nvPr/>
        </p:nvSpPr>
        <p:spPr>
          <a:xfrm>
            <a:off x="1901370" y="4590823"/>
            <a:ext cx="7544253" cy="1374550"/>
          </a:xfrm>
          <a:prstGeom prst="rect">
            <a:avLst/>
          </a:prstGeom>
          <a:noFill/>
        </p:spPr>
        <p:txBody>
          <a:bodyPr wrap="square" rtlCol="0" anchor="t">
            <a:noAutofit/>
          </a:bodyPr>
          <a:lstStyle/>
          <a:p>
            <a:pPr>
              <a:spcAft>
                <a:spcPts val="600"/>
              </a:spcAft>
            </a:pPr>
            <a:r>
              <a:rPr lang="en-GB" sz="1200" b="1" spc="20" dirty="0">
                <a:latin typeface="Franklin Gothic Book" panose="020B0503020102020204" pitchFamily="34" charset="0"/>
              </a:rPr>
              <a:t>Vendors should be prepared to change their business models as CSPs increasingly shift towards modern monetisation platforms that are more-efficient and cheaper to deploy and maintain.</a:t>
            </a:r>
          </a:p>
          <a:p>
            <a:pPr>
              <a:spcAft>
                <a:spcPts val="800"/>
              </a:spcAft>
            </a:pPr>
            <a:r>
              <a:rPr lang="en-GB" sz="1200" dirty="0">
                <a:latin typeface="Franklin Gothic Book" pitchFamily="34" charset="0"/>
              </a:rPr>
              <a:t>The total monetisation platforms revenue continues to decline, but this masks the significant shift in the segment. CSPs are starting to replace their legacy monetisation systems with new systems that are cheaper to deploy, simpler to manage and require reduced support from vendors and other service providers. </a:t>
            </a:r>
          </a:p>
        </p:txBody>
      </p:sp>
    </p:spTree>
    <p:extLst>
      <p:ext uri="{BB962C8B-B14F-4D97-AF65-F5344CB8AC3E}">
        <p14:creationId xmlns:p14="http://schemas.microsoft.com/office/powerpoint/2010/main" val="2230810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00" name="think-cell Slide" r:id="rId5" imgW="270" imgH="270" progId="TCLayout.ActiveDocument.1">
                  <p:embed/>
                </p:oleObj>
              </mc:Choice>
              <mc:Fallback>
                <p:oleObj name="think-cell Slide" r:id="rId5" imgW="270" imgH="270" progId="TCLayout.ActiveDocument.1">
                  <p:embed/>
                  <p:pic>
                    <p:nvPicPr>
                      <p:cNvPr id="6" name="Object 5"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ts val="2000"/>
              </a:lnSpc>
            </a:pPr>
            <a:endParaRPr lang="en-GB" sz="1600" dirty="0">
              <a:latin typeface="Franklin Gothic Book" panose="020B0503020102020204" pitchFamily="34" charset="0"/>
              <a:sym typeface="Franklin Gothic Book" panose="020B0503020102020204" pitchFamily="34" charset="0"/>
            </a:endParaRPr>
          </a:p>
        </p:txBody>
      </p:sp>
      <p:graphicFrame>
        <p:nvGraphicFramePr>
          <p:cNvPr id="7" name="Table Placeholder 11">
            <a:extLst>
              <a:ext uri="{FF2B5EF4-FFF2-40B4-BE49-F238E27FC236}">
                <a16:creationId xmlns:a16="http://schemas.microsoft.com/office/drawing/2014/main" id="{B70B9B8D-2EBF-4784-A598-2E35B019E47F}"/>
              </a:ext>
            </a:extLst>
          </p:cNvPr>
          <p:cNvGraphicFramePr>
            <a:graphicFrameLocks noGrp="1"/>
          </p:cNvGraphicFramePr>
          <p:nvPr>
            <p:ph type="tbl" sz="quarter" idx="10"/>
            <p:extLst>
              <p:ext uri="{D42A27DB-BD31-4B8C-83A1-F6EECF244321}">
                <p14:modId xmlns:p14="http://schemas.microsoft.com/office/powerpoint/2010/main" val="26323723"/>
              </p:ext>
            </p:extLst>
          </p:nvPr>
        </p:nvGraphicFramePr>
        <p:xfrm>
          <a:off x="2760663" y="1671638"/>
          <a:ext cx="5656050" cy="3888000"/>
        </p:xfrm>
        <a:graphic>
          <a:graphicData uri="http://schemas.openxmlformats.org/drawingml/2006/table">
            <a:tbl>
              <a:tblPr firstRow="1" bandRow="1">
                <a:tableStyleId>{5C22544A-7EE6-4342-B048-85BDC9FD1C3A}</a:tableStyleId>
              </a:tblPr>
              <a:tblGrid>
                <a:gridCol w="5656050">
                  <a:extLst>
                    <a:ext uri="{9D8B030D-6E8A-4147-A177-3AD203B41FA5}">
                      <a16:colId xmlns:a16="http://schemas.microsoft.com/office/drawing/2014/main" val="20000"/>
                    </a:ext>
                  </a:extLst>
                </a:gridCol>
              </a:tblGrid>
              <a:tr h="432000">
                <a:tc>
                  <a:txBody>
                    <a:bodyPr/>
                    <a:lstStyle/>
                    <a:p>
                      <a:r>
                        <a:rPr lang="en-GB" sz="1400" b="0" spc="20" baseline="0" dirty="0">
                          <a:solidFill>
                            <a:schemeClr val="tx1"/>
                          </a:solidFill>
                          <a:latin typeface="Franklin Gothic Book" panose="020B0503020102020204" pitchFamily="34" charset="0"/>
                        </a:rPr>
                        <a:t>Executive summary</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2000">
                <a:tc>
                  <a:txBody>
                    <a:bodyPr/>
                    <a:lstStyle/>
                    <a:p>
                      <a:r>
                        <a:rPr lang="en-GB" sz="1400" b="1" spc="20" baseline="0" dirty="0">
                          <a:solidFill>
                            <a:schemeClr val="tx1"/>
                          </a:solidFill>
                          <a:latin typeface="Franklin Gothic Book" panose="020B0503020102020204" pitchFamily="34" charset="0"/>
                        </a:rPr>
                        <a:t>Market shares</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1"/>
                  </a:ext>
                </a:extLst>
              </a:tr>
              <a:tr h="432000">
                <a:tc>
                  <a:txBody>
                    <a:bodyPr/>
                    <a:lstStyle/>
                    <a:p>
                      <a:r>
                        <a:rPr lang="en-GB" sz="1400" b="0" spc="20" baseline="0" dirty="0">
                          <a:solidFill>
                            <a:schemeClr val="tx1"/>
                          </a:solidFill>
                          <a:latin typeface="Franklin Gothic Book" panose="020B0503020102020204" pitchFamily="34" charset="0"/>
                        </a:rPr>
                        <a:t>Overall telecoms market context</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703003"/>
                  </a:ext>
                </a:extLst>
              </a:tr>
              <a:tr h="432000">
                <a:tc>
                  <a:txBody>
                    <a:bodyPr/>
                    <a:lstStyle/>
                    <a:p>
                      <a:r>
                        <a:rPr lang="en-GB" sz="1400" b="0" spc="20" baseline="0" dirty="0">
                          <a:solidFill>
                            <a:schemeClr val="tx1"/>
                          </a:solidFill>
                          <a:latin typeface="Franklin Gothic Book" panose="020B0503020102020204" pitchFamily="34" charset="0"/>
                        </a:rPr>
                        <a:t>Vendor analysis</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000">
                <a:tc>
                  <a:txBody>
                    <a:bodyPr/>
                    <a:lstStyle/>
                    <a:p>
                      <a:r>
                        <a:rPr lang="en-GB" sz="1400" b="0" spc="20" baseline="0" dirty="0">
                          <a:solidFill>
                            <a:schemeClr val="tx1"/>
                          </a:solidFill>
                          <a:latin typeface="Franklin Gothic Book" panose="020B0503020102020204" pitchFamily="34" charset="0"/>
                        </a:rPr>
                        <a:t>Market definition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0055719"/>
                  </a:ext>
                </a:extLst>
              </a:tr>
              <a:tr h="432000">
                <a:tc>
                  <a:txBody>
                    <a:bodyPr/>
                    <a:lstStyle/>
                    <a:p>
                      <a:r>
                        <a:rPr lang="en-GB" sz="1400" b="0" spc="20" baseline="0" dirty="0">
                          <a:solidFill>
                            <a:schemeClr val="tx1"/>
                          </a:solidFill>
                          <a:latin typeface="Franklin Gothic Book" panose="020B0503020102020204" pitchFamily="34" charset="0"/>
                        </a:rPr>
                        <a:t>About the author and Analysys Mason</a:t>
                      </a: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32000">
                <a:tc>
                  <a:txBody>
                    <a:bodyPr/>
                    <a:lstStyle/>
                    <a:p>
                      <a:endParaRPr lang="en-GB" sz="1400" b="0" spc="20" baseline="0" dirty="0">
                        <a:solidFill>
                          <a:schemeClr val="tx1"/>
                        </a:solidFill>
                        <a:latin typeface="Franklin Gothic Book" panose="020B0503020102020204" pitchFamily="34" charset="0"/>
                      </a:endParaRPr>
                    </a:p>
                  </a:txBody>
                  <a:tcPr marL="359776" marR="359776" marT="46800" marB="46800"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08007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484F9AA-FB55-493C-AEE3-CD431A3F38A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4" name="think-cell Slide" r:id="rId5" imgW="622" imgH="623" progId="TCLayout.ActiveDocument.1">
                  <p:embed/>
                </p:oleObj>
              </mc:Choice>
              <mc:Fallback>
                <p:oleObj name="think-cell Slide" r:id="rId5" imgW="622" imgH="623" progId="TCLayout.ActiveDocument.1">
                  <p:embed/>
                  <p:pic>
                    <p:nvPicPr>
                      <p:cNvPr id="8" name="Object 7" hidden="1">
                        <a:extLst>
                          <a:ext uri="{FF2B5EF4-FFF2-40B4-BE49-F238E27FC236}">
                            <a16:creationId xmlns:a16="http://schemas.microsoft.com/office/drawing/2014/main" id="{8484F9AA-FB55-493C-AEE3-CD431A3F38A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F13920F-C889-4014-9AB9-65960ADDC928}"/>
              </a:ext>
            </a:extLst>
          </p:cNvPr>
          <p:cNvSpPr/>
          <p:nvPr>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000" b="1" dirty="0">
              <a:latin typeface="Franklin Gothic Book" panose="020B0503020102020204" pitchFamily="34" charset="0"/>
              <a:ea typeface="ＭＳ Ｐゴシック" panose="020B0600070205080204" pitchFamily="34" charset="-128"/>
              <a:cs typeface="Arial" panose="020B0604020202020204" pitchFamily="34" charset="0"/>
              <a:sym typeface="Franklin Gothic Book" panose="020B0503020102020204" pitchFamily="34" charset="0"/>
            </a:endParaRPr>
          </a:p>
        </p:txBody>
      </p:sp>
      <p:graphicFrame>
        <p:nvGraphicFramePr>
          <p:cNvPr id="11" name="Chart Placeholder 10">
            <a:extLst>
              <a:ext uri="{FF2B5EF4-FFF2-40B4-BE49-F238E27FC236}">
                <a16:creationId xmlns:a16="http://schemas.microsoft.com/office/drawing/2014/main" id="{547FE08B-A9C3-4785-A237-0242E08F22B0}"/>
              </a:ext>
            </a:extLst>
          </p:cNvPr>
          <p:cNvGraphicFramePr>
            <a:graphicFrameLocks noGrp="1"/>
          </p:cNvGraphicFramePr>
          <p:nvPr>
            <p:ph type="chart" sz="quarter" idx="25"/>
          </p:nvPr>
        </p:nvGraphicFramePr>
        <p:xfrm>
          <a:off x="460375" y="1903413"/>
          <a:ext cx="4232275" cy="4297362"/>
        </p:xfrm>
        <a:graphic>
          <a:graphicData uri="http://schemas.openxmlformats.org/drawingml/2006/chart">
            <c:chart xmlns:c="http://schemas.openxmlformats.org/drawingml/2006/chart" xmlns:r="http://schemas.openxmlformats.org/officeDocument/2006/relationships" r:id="rId7"/>
          </a:graphicData>
        </a:graphic>
      </p:graphicFrame>
      <p:sp>
        <p:nvSpPr>
          <p:cNvPr id="2" name="Title 1">
            <a:extLst>
              <a:ext uri="{FF2B5EF4-FFF2-40B4-BE49-F238E27FC236}">
                <a16:creationId xmlns:a16="http://schemas.microsoft.com/office/drawing/2014/main" id="{D71CD4C2-AD4C-45B2-B521-B6D323B1903A}"/>
              </a:ext>
            </a:extLst>
          </p:cNvPr>
          <p:cNvSpPr>
            <a:spLocks noGrp="1"/>
          </p:cNvSpPr>
          <p:nvPr>
            <p:ph type="title"/>
          </p:nvPr>
        </p:nvSpPr>
        <p:spPr/>
        <p:txBody>
          <a:bodyPr/>
          <a:lstStyle/>
          <a:p>
            <a:r>
              <a:rPr lang="en-GB" dirty="0"/>
              <a:t>Monetisation platforms revenue market share</a:t>
            </a:r>
          </a:p>
        </p:txBody>
      </p:sp>
      <p:sp>
        <p:nvSpPr>
          <p:cNvPr id="3" name="Slide Number Placeholder 2">
            <a:extLst>
              <a:ext uri="{FF2B5EF4-FFF2-40B4-BE49-F238E27FC236}">
                <a16:creationId xmlns:a16="http://schemas.microsoft.com/office/drawing/2014/main" id="{A990FF08-51D2-4F81-8EB6-131246BE185A}"/>
              </a:ext>
            </a:extLst>
          </p:cNvPr>
          <p:cNvSpPr>
            <a:spLocks noGrp="1"/>
          </p:cNvSpPr>
          <p:nvPr>
            <p:ph type="sldNum" sz="quarter" idx="4"/>
          </p:nvPr>
        </p:nvSpPr>
        <p:spPr/>
        <p:txBody>
          <a:bodyPr/>
          <a:lstStyle/>
          <a:p>
            <a:fld id="{E78626B2-E168-480E-BAE6-B60060C6AB83}" type="slidenum">
              <a:rPr lang="en-GB" smtClean="0"/>
              <a:pPr/>
              <a:t>9</a:t>
            </a:fld>
            <a:endParaRPr lang="en-GB" dirty="0"/>
          </a:p>
        </p:txBody>
      </p:sp>
      <p:sp>
        <p:nvSpPr>
          <p:cNvPr id="4" name="Text Placeholder 3">
            <a:extLst>
              <a:ext uri="{FF2B5EF4-FFF2-40B4-BE49-F238E27FC236}">
                <a16:creationId xmlns:a16="http://schemas.microsoft.com/office/drawing/2014/main" id="{324C1D4C-365C-4999-AE53-70C070B3EEBF}"/>
              </a:ext>
            </a:extLst>
          </p:cNvPr>
          <p:cNvSpPr>
            <a:spLocks noGrp="1"/>
          </p:cNvSpPr>
          <p:nvPr>
            <p:ph type="body" sz="quarter" idx="19"/>
          </p:nvPr>
        </p:nvSpPr>
        <p:spPr/>
        <p:txBody>
          <a:bodyPr/>
          <a:lstStyle/>
          <a:p>
            <a:r>
              <a:rPr lang="en-GB" baseline="30000" dirty="0"/>
              <a:t>1</a:t>
            </a:r>
            <a:r>
              <a:rPr lang="en-GB" dirty="0"/>
              <a:t> Other vendors include Atos, Capgemini, CGI Group, CSG, HP Enterprise, IBM, Oracle, Tata Consultancy Services, Tech Mahindra and Wipro Technologies.</a:t>
            </a:r>
          </a:p>
        </p:txBody>
      </p:sp>
      <p:sp>
        <p:nvSpPr>
          <p:cNvPr id="7" name="Text Placeholder 6">
            <a:extLst>
              <a:ext uri="{FF2B5EF4-FFF2-40B4-BE49-F238E27FC236}">
                <a16:creationId xmlns:a16="http://schemas.microsoft.com/office/drawing/2014/main" id="{8A28FCB0-A62C-4F70-928C-76E21E486E9D}"/>
              </a:ext>
            </a:extLst>
          </p:cNvPr>
          <p:cNvSpPr>
            <a:spLocks noGrp="1"/>
          </p:cNvSpPr>
          <p:nvPr>
            <p:ph type="body" sz="quarter" idx="41"/>
          </p:nvPr>
        </p:nvSpPr>
        <p:spPr/>
        <p:txBody>
          <a:bodyPr/>
          <a:lstStyle/>
          <a:p>
            <a:r>
              <a:rPr lang="en-GB" dirty="0"/>
              <a:t>Figure 5: Monetisation platforms total revenue by vendor, worldwide, 2019</a:t>
            </a:r>
            <a:r>
              <a:rPr lang="en-GB" baseline="30000" dirty="0"/>
              <a:t>1</a:t>
            </a:r>
          </a:p>
          <a:p>
            <a:endParaRPr lang="en-GB" dirty="0"/>
          </a:p>
        </p:txBody>
      </p:sp>
      <p:graphicFrame>
        <p:nvGraphicFramePr>
          <p:cNvPr id="31" name="Chart Placeholder 30">
            <a:extLst>
              <a:ext uri="{FF2B5EF4-FFF2-40B4-BE49-F238E27FC236}">
                <a16:creationId xmlns:a16="http://schemas.microsoft.com/office/drawing/2014/main" id="{C43243D9-CC89-42B7-9B49-B2AA4B43908C}"/>
              </a:ext>
            </a:extLst>
          </p:cNvPr>
          <p:cNvGraphicFramePr>
            <a:graphicFrameLocks noGrp="1"/>
          </p:cNvGraphicFramePr>
          <p:nvPr>
            <p:ph type="chart" sz="quarter" idx="42"/>
            <p:extLst>
              <p:ext uri="{D42A27DB-BD31-4B8C-83A1-F6EECF244321}">
                <p14:modId xmlns:p14="http://schemas.microsoft.com/office/powerpoint/2010/main" val="834349147"/>
              </p:ext>
            </p:extLst>
          </p:nvPr>
        </p:nvGraphicFramePr>
        <p:xfrm>
          <a:off x="5213350" y="1903413"/>
          <a:ext cx="4232275" cy="4297362"/>
        </p:xfrm>
        <a:graphic>
          <a:graphicData uri="http://schemas.openxmlformats.org/drawingml/2006/chart">
            <c:chart xmlns:c="http://schemas.openxmlformats.org/drawingml/2006/chart" xmlns:r="http://schemas.openxmlformats.org/officeDocument/2006/relationships" r:id="rId8"/>
          </a:graphicData>
        </a:graphic>
      </p:graphicFrame>
      <p:sp>
        <p:nvSpPr>
          <p:cNvPr id="5" name="Text Placeholder 4">
            <a:extLst>
              <a:ext uri="{FF2B5EF4-FFF2-40B4-BE49-F238E27FC236}">
                <a16:creationId xmlns:a16="http://schemas.microsoft.com/office/drawing/2014/main" id="{7C932CBC-DF84-4E89-AA84-DCF11BC95738}"/>
              </a:ext>
            </a:extLst>
          </p:cNvPr>
          <p:cNvSpPr>
            <a:spLocks noGrp="1"/>
          </p:cNvSpPr>
          <p:nvPr>
            <p:ph type="body" sz="quarter" idx="40"/>
          </p:nvPr>
        </p:nvSpPr>
        <p:spPr/>
        <p:txBody>
          <a:bodyPr/>
          <a:lstStyle/>
          <a:p>
            <a:r>
              <a:rPr lang="en-GB" dirty="0"/>
              <a:t>Figure 4: Monetisation platforms total revenue by type, worldwide, 2019</a:t>
            </a:r>
          </a:p>
          <a:p>
            <a:endParaRPr lang="en-GB" dirty="0"/>
          </a:p>
        </p:txBody>
      </p:sp>
      <p:sp>
        <p:nvSpPr>
          <p:cNvPr id="14" name="Rectangle: Rounded Corners 13">
            <a:extLst>
              <a:ext uri="{FF2B5EF4-FFF2-40B4-BE49-F238E27FC236}">
                <a16:creationId xmlns:a16="http://schemas.microsoft.com/office/drawing/2014/main" id="{C385A125-D82A-4B98-883E-BD36C5025485}"/>
              </a:ext>
            </a:extLst>
          </p:cNvPr>
          <p:cNvSpPr/>
          <p:nvPr/>
        </p:nvSpPr>
        <p:spPr>
          <a:xfrm>
            <a:off x="3290118" y="2018821"/>
            <a:ext cx="1296000" cy="5150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spc="20" dirty="0"/>
              <a:t>PRODUCT</a:t>
            </a:r>
          </a:p>
        </p:txBody>
      </p:sp>
      <p:sp>
        <p:nvSpPr>
          <p:cNvPr id="15" name="Rectangle: Rounded Corners 14">
            <a:extLst>
              <a:ext uri="{FF2B5EF4-FFF2-40B4-BE49-F238E27FC236}">
                <a16:creationId xmlns:a16="http://schemas.microsoft.com/office/drawing/2014/main" id="{F85B839D-5967-4D13-8DFC-1CDB898AA2C2}"/>
              </a:ext>
            </a:extLst>
          </p:cNvPr>
          <p:cNvSpPr/>
          <p:nvPr/>
        </p:nvSpPr>
        <p:spPr>
          <a:xfrm>
            <a:off x="579247" y="5569904"/>
            <a:ext cx="1296000" cy="51502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spc="20" dirty="0"/>
              <a:t>PROFESSIONAL SERVICES</a:t>
            </a:r>
          </a:p>
        </p:txBody>
      </p:sp>
      <p:cxnSp>
        <p:nvCxnSpPr>
          <p:cNvPr id="21" name="Straight Connector 20">
            <a:extLst>
              <a:ext uri="{FF2B5EF4-FFF2-40B4-BE49-F238E27FC236}">
                <a16:creationId xmlns:a16="http://schemas.microsoft.com/office/drawing/2014/main" id="{3163510E-A9FB-41AE-8E49-5C7107687E36}"/>
              </a:ext>
            </a:extLst>
          </p:cNvPr>
          <p:cNvCxnSpPr/>
          <p:nvPr/>
        </p:nvCxnSpPr>
        <p:spPr>
          <a:xfrm>
            <a:off x="3938118" y="2533841"/>
            <a:ext cx="0" cy="5364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1933B2-EA4E-4C2D-AF9A-F60886F5B329}"/>
              </a:ext>
            </a:extLst>
          </p:cNvPr>
          <p:cNvCxnSpPr>
            <a:stCxn id="15" idx="0"/>
          </p:cNvCxnSpPr>
          <p:nvPr/>
        </p:nvCxnSpPr>
        <p:spPr>
          <a:xfrm flipV="1">
            <a:off x="1227247" y="5033639"/>
            <a:ext cx="0" cy="536265"/>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91E14AF6-4290-4E56-90D1-4A121A9155DA}"/>
              </a:ext>
            </a:extLst>
          </p:cNvPr>
          <p:cNvSpPr>
            <a:spLocks noChangeAspect="1"/>
          </p:cNvSpPr>
          <p:nvPr/>
        </p:nvSpPr>
        <p:spPr>
          <a:xfrm>
            <a:off x="1155247" y="4961639"/>
            <a:ext cx="144000" cy="1440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7" name="Oval 26">
            <a:extLst>
              <a:ext uri="{FF2B5EF4-FFF2-40B4-BE49-F238E27FC236}">
                <a16:creationId xmlns:a16="http://schemas.microsoft.com/office/drawing/2014/main" id="{4FC02825-99D9-465E-9B4F-52A0C8386EA7}"/>
              </a:ext>
            </a:extLst>
          </p:cNvPr>
          <p:cNvSpPr>
            <a:spLocks noChangeAspect="1"/>
          </p:cNvSpPr>
          <p:nvPr/>
        </p:nvSpPr>
        <p:spPr>
          <a:xfrm>
            <a:off x="3866118" y="2998241"/>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8" name="Oval 27">
            <a:extLst>
              <a:ext uri="{FF2B5EF4-FFF2-40B4-BE49-F238E27FC236}">
                <a16:creationId xmlns:a16="http://schemas.microsoft.com/office/drawing/2014/main" id="{DC16F677-378B-4930-AB20-FEE05B7FB605}"/>
              </a:ext>
            </a:extLst>
          </p:cNvPr>
          <p:cNvSpPr>
            <a:spLocks noChangeAspect="1"/>
          </p:cNvSpPr>
          <p:nvPr/>
        </p:nvSpPr>
        <p:spPr>
          <a:xfrm>
            <a:off x="1712492" y="3188094"/>
            <a:ext cx="1728040" cy="1728000"/>
          </a:xfrm>
          <a:prstGeom prst="ellipse">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300"/>
              </a:spcAft>
            </a:pPr>
            <a:r>
              <a:rPr lang="en-GB" sz="1200" b="1" spc="20" dirty="0">
                <a:solidFill>
                  <a:schemeClr val="accent3">
                    <a:lumMod val="50000"/>
                  </a:schemeClr>
                </a:solidFill>
                <a:latin typeface="+mn-lt"/>
              </a:rPr>
              <a:t>Total 2019:</a:t>
            </a:r>
          </a:p>
          <a:p>
            <a:pPr algn="ctr">
              <a:spcAft>
                <a:spcPts val="600"/>
              </a:spcAft>
            </a:pPr>
            <a:r>
              <a:rPr lang="en-GB" sz="1400" b="1" spc="20" baseline="0" dirty="0">
                <a:solidFill>
                  <a:srgbClr val="000000"/>
                </a:solidFill>
                <a:latin typeface="+mn-lt"/>
              </a:rPr>
              <a:t>USD18.6 billion</a:t>
            </a:r>
          </a:p>
          <a:p>
            <a:pPr algn="ctr">
              <a:spcAft>
                <a:spcPts val="300"/>
              </a:spcAft>
            </a:pPr>
            <a:r>
              <a:rPr lang="en-GB" sz="1200" b="1" spc="20" baseline="0" dirty="0">
                <a:solidFill>
                  <a:schemeClr val="accent3">
                    <a:lumMod val="50000"/>
                  </a:schemeClr>
                </a:solidFill>
                <a:latin typeface="+mn-lt"/>
              </a:rPr>
              <a:t>Year-on-year growth:</a:t>
            </a:r>
            <a:br>
              <a:rPr lang="en-GB" sz="1200" b="1" spc="20" baseline="0" dirty="0">
                <a:solidFill>
                  <a:schemeClr val="accent3">
                    <a:lumMod val="50000"/>
                  </a:schemeClr>
                </a:solidFill>
                <a:latin typeface="+mn-lt"/>
              </a:rPr>
            </a:br>
            <a:r>
              <a:rPr lang="en-GB" sz="1400" b="1" spc="20" dirty="0">
                <a:solidFill>
                  <a:srgbClr val="000000"/>
                </a:solidFill>
              </a:rPr>
              <a:t>–</a:t>
            </a:r>
            <a:r>
              <a:rPr lang="en-GB" sz="1400" b="1" spc="20" baseline="0" dirty="0">
                <a:solidFill>
                  <a:srgbClr val="000000"/>
                </a:solidFill>
                <a:latin typeface="+mn-lt"/>
              </a:rPr>
              <a:t>1.1%</a:t>
            </a:r>
          </a:p>
        </p:txBody>
      </p:sp>
      <p:sp>
        <p:nvSpPr>
          <p:cNvPr id="33" name="TextBox 1">
            <a:extLst>
              <a:ext uri="{FF2B5EF4-FFF2-40B4-BE49-F238E27FC236}">
                <a16:creationId xmlns:a16="http://schemas.microsoft.com/office/drawing/2014/main" id="{304B97C0-0DD8-4E38-A825-08627C0D9DBF}"/>
              </a:ext>
            </a:extLst>
          </p:cNvPr>
          <p:cNvSpPr txBox="1"/>
          <p:nvPr/>
        </p:nvSpPr>
        <p:spPr>
          <a:xfrm>
            <a:off x="8157564" y="5977202"/>
            <a:ext cx="12960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800" dirty="0">
                <a:solidFill>
                  <a:schemeClr val="bg1">
                    <a:lumMod val="50000"/>
                  </a:schemeClr>
                </a:solidFill>
                <a:latin typeface="+mn-lt"/>
              </a:rPr>
              <a:t>Source: Analysys Mason</a:t>
            </a:r>
          </a:p>
        </p:txBody>
      </p:sp>
    </p:spTree>
    <p:extLst>
      <p:ext uri="{BB962C8B-B14F-4D97-AF65-F5344CB8AC3E}">
        <p14:creationId xmlns:p14="http://schemas.microsoft.com/office/powerpoint/2010/main" val="28307689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gRY.urYB3k6lA6Da13Sv7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gRY.urYB3k6lA6Da13Sv7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77BMUV5qyB8jw2j6hLF0I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w.MhPq5vqv6O6cYuJ79c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VagV.kGfNRABD7KzaQKx4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8uLdVvCNJLe4k2dibZEip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KrRwpF8Y5Ce97VVAVE8o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No5kyRvxe_OqgFlqOja7U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p82YDrNiR5H4MNtMXu4Bj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meGdTLHNl4ygWbxJO3Vj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pKrRwpF8Y5Ce97VVAVE8o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No5kyRvxe_OqgFlqOja7U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gRY.urYB3k6lA6Da13Sv7A"/>
</p:tagLst>
</file>

<file path=ppt/tags/tag38.xml><?xml version="1.0" encoding="utf-8"?>
<p:tagLst xmlns:a="http://schemas.openxmlformats.org/drawingml/2006/main" xmlns:r="http://schemas.openxmlformats.org/officeDocument/2006/relationships" xmlns:p="http://schemas.openxmlformats.org/presentationml/2006/main">
  <p:tag name="SELECTED" val="0"/>
</p:tagLst>
</file>

<file path=ppt/tags/tag39.xml><?xml version="1.0" encoding="utf-8"?>
<p:tagLst xmlns:a="http://schemas.openxmlformats.org/drawingml/2006/main" xmlns:r="http://schemas.openxmlformats.org/officeDocument/2006/relationships" xmlns:p="http://schemas.openxmlformats.org/presentationml/2006/main">
  <p:tag name="SELECTED" val="0"/>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SELECTED" val="0"/>
</p:tagLst>
</file>

<file path=ppt/tags/tag41.xml><?xml version="1.0" encoding="utf-8"?>
<p:tagLst xmlns:a="http://schemas.openxmlformats.org/drawingml/2006/main" xmlns:r="http://schemas.openxmlformats.org/officeDocument/2006/relationships" xmlns:p="http://schemas.openxmlformats.org/presentationml/2006/main">
  <p:tag name="SELECTED" val="0"/>
</p:tagLst>
</file>

<file path=ppt/tags/tag42.xml><?xml version="1.0" encoding="utf-8"?>
<p:tagLst xmlns:a="http://schemas.openxmlformats.org/drawingml/2006/main" xmlns:r="http://schemas.openxmlformats.org/officeDocument/2006/relationships" xmlns:p="http://schemas.openxmlformats.org/presentationml/2006/main">
  <p:tag name="SELECTED" val="0"/>
</p:tagLst>
</file>

<file path=ppt/tags/tag43.xml><?xml version="1.0" encoding="utf-8"?>
<p:tagLst xmlns:a="http://schemas.openxmlformats.org/drawingml/2006/main" xmlns:r="http://schemas.openxmlformats.org/officeDocument/2006/relationships" xmlns:p="http://schemas.openxmlformats.org/presentationml/2006/main">
  <p:tag name="SELECTED" val="0"/>
</p:tagLst>
</file>

<file path=ppt/tags/tag44.xml><?xml version="1.0" encoding="utf-8"?>
<p:tagLst xmlns:a="http://schemas.openxmlformats.org/drawingml/2006/main" xmlns:r="http://schemas.openxmlformats.org/officeDocument/2006/relationships" xmlns:p="http://schemas.openxmlformats.org/presentationml/2006/main">
  <p:tag name="SELECTED" val="0"/>
</p:tagLst>
</file>

<file path=ppt/tags/tag45.xml><?xml version="1.0" encoding="utf-8"?>
<p:tagLst xmlns:a="http://schemas.openxmlformats.org/drawingml/2006/main" xmlns:r="http://schemas.openxmlformats.org/officeDocument/2006/relationships" xmlns:p="http://schemas.openxmlformats.org/presentationml/2006/main">
  <p:tag name="SELECTED" val="0"/>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gRY.urYB3k6lA6Da13Sv7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gRY.urYB3k6lA6Da13Sv7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SELECTED" val="0"/>
</p:tagLst>
</file>

<file path=ppt/tags/tag51.xml><?xml version="1.0" encoding="utf-8"?>
<p:tagLst xmlns:a="http://schemas.openxmlformats.org/drawingml/2006/main" xmlns:r="http://schemas.openxmlformats.org/officeDocument/2006/relationships" xmlns:p="http://schemas.openxmlformats.org/presentationml/2006/main">
  <p:tag name="SELECTED" val="0"/>
</p:tagLst>
</file>

<file path=ppt/tags/tag52.xml><?xml version="1.0" encoding="utf-8"?>
<p:tagLst xmlns:a="http://schemas.openxmlformats.org/drawingml/2006/main" xmlns:r="http://schemas.openxmlformats.org/officeDocument/2006/relationships" xmlns:p="http://schemas.openxmlformats.org/presentationml/2006/main">
  <p:tag name="SELECTED" val="0"/>
</p:tagLst>
</file>

<file path=ppt/tags/tag53.xml><?xml version="1.0" encoding="utf-8"?>
<p:tagLst xmlns:a="http://schemas.openxmlformats.org/drawingml/2006/main" xmlns:r="http://schemas.openxmlformats.org/officeDocument/2006/relationships" xmlns:p="http://schemas.openxmlformats.org/presentationml/2006/main">
  <p:tag name="SELECTED" val="0"/>
</p:tagLst>
</file>

<file path=ppt/tags/tag54.xml><?xml version="1.0" encoding="utf-8"?>
<p:tagLst xmlns:a="http://schemas.openxmlformats.org/drawingml/2006/main" xmlns:r="http://schemas.openxmlformats.org/officeDocument/2006/relationships" xmlns:p="http://schemas.openxmlformats.org/presentationml/2006/main">
  <p:tag name="SELECTED" val="0"/>
</p:tagLst>
</file>

<file path=ppt/tags/tag55.xml><?xml version="1.0" encoding="utf-8"?>
<p:tagLst xmlns:a="http://schemas.openxmlformats.org/drawingml/2006/main" xmlns:r="http://schemas.openxmlformats.org/officeDocument/2006/relationships" xmlns:p="http://schemas.openxmlformats.org/presentationml/2006/main">
  <p:tag name="SELECTED" val="0"/>
</p:tagLst>
</file>

<file path=ppt/tags/tag56.xml><?xml version="1.0" encoding="utf-8"?>
<p:tagLst xmlns:a="http://schemas.openxmlformats.org/drawingml/2006/main" xmlns:r="http://schemas.openxmlformats.org/officeDocument/2006/relationships" xmlns:p="http://schemas.openxmlformats.org/presentationml/2006/main">
  <p:tag name="SELECTED" val="0"/>
</p:tagLst>
</file>

<file path=ppt/tags/tag57.xml><?xml version="1.0" encoding="utf-8"?>
<p:tagLst xmlns:a="http://schemas.openxmlformats.org/drawingml/2006/main" xmlns:r="http://schemas.openxmlformats.org/officeDocument/2006/relationships" xmlns:p="http://schemas.openxmlformats.org/presentationml/2006/main">
  <p:tag name="SELECTED" val="0"/>
</p:tagLst>
</file>

<file path=ppt/tags/tag58.xml><?xml version="1.0" encoding="utf-8"?>
<p:tagLst xmlns:a="http://schemas.openxmlformats.org/drawingml/2006/main" xmlns:r="http://schemas.openxmlformats.org/officeDocument/2006/relationships" xmlns:p="http://schemas.openxmlformats.org/presentationml/2006/main">
  <p:tag name="SELECTED" val="1"/>
</p:tagLst>
</file>

<file path=ppt/tags/tag59.xml><?xml version="1.0" encoding="utf-8"?>
<p:tagLst xmlns:a="http://schemas.openxmlformats.org/drawingml/2006/main" xmlns:r="http://schemas.openxmlformats.org/officeDocument/2006/relationships" xmlns:p="http://schemas.openxmlformats.org/presentationml/2006/main">
  <p:tag name="SELECTED" val="0"/>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SELECTED" val="1"/>
</p:tagLst>
</file>

<file path=ppt/tags/tag61.xml><?xml version="1.0" encoding="utf-8"?>
<p:tagLst xmlns:a="http://schemas.openxmlformats.org/drawingml/2006/main" xmlns:r="http://schemas.openxmlformats.org/officeDocument/2006/relationships" xmlns:p="http://schemas.openxmlformats.org/presentationml/2006/main">
  <p:tag name="SELECTED" val="1"/>
</p:tagLst>
</file>

<file path=ppt/tags/tag62.xml><?xml version="1.0" encoding="utf-8"?>
<p:tagLst xmlns:a="http://schemas.openxmlformats.org/drawingml/2006/main" xmlns:r="http://schemas.openxmlformats.org/officeDocument/2006/relationships" xmlns:p="http://schemas.openxmlformats.org/presentationml/2006/main">
  <p:tag name="SELECTED" val="1"/>
</p:tagLst>
</file>

<file path=ppt/tags/tag63.xml><?xml version="1.0" encoding="utf-8"?>
<p:tagLst xmlns:a="http://schemas.openxmlformats.org/drawingml/2006/main" xmlns:r="http://schemas.openxmlformats.org/officeDocument/2006/relationships" xmlns:p="http://schemas.openxmlformats.org/presentationml/2006/main">
  <p:tag name="SELECTED" val="1"/>
</p:tagLst>
</file>

<file path=ppt/tags/tag64.xml><?xml version="1.0" encoding="utf-8"?>
<p:tagLst xmlns:a="http://schemas.openxmlformats.org/drawingml/2006/main" xmlns:r="http://schemas.openxmlformats.org/officeDocument/2006/relationships" xmlns:p="http://schemas.openxmlformats.org/presentationml/2006/main">
  <p:tag name="SELECTED" val="1"/>
</p:tagLst>
</file>

<file path=ppt/tags/tag65.xml><?xml version="1.0" encoding="utf-8"?>
<p:tagLst xmlns:a="http://schemas.openxmlformats.org/drawingml/2006/main" xmlns:r="http://schemas.openxmlformats.org/officeDocument/2006/relationships" xmlns:p="http://schemas.openxmlformats.org/presentationml/2006/main">
  <p:tag name="SELECTED" val="1"/>
</p:tagLst>
</file>

<file path=ppt/tags/tag66.xml><?xml version="1.0" encoding="utf-8"?>
<p:tagLst xmlns:a="http://schemas.openxmlformats.org/drawingml/2006/main" xmlns:r="http://schemas.openxmlformats.org/officeDocument/2006/relationships" xmlns:p="http://schemas.openxmlformats.org/presentationml/2006/main">
  <p:tag name="SELECTED" val="1"/>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gRY.urYB3k6lA6Da13Sv7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Yde2yJ5og.crr4rJKpY8x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nalysysMasonPPT">
  <a:themeElements>
    <a:clrScheme name="AnalysysMasonPPT2">
      <a:dk1>
        <a:srgbClr val="000000"/>
      </a:dk1>
      <a:lt1>
        <a:srgbClr val="FFFFFF"/>
      </a:lt1>
      <a:dk2>
        <a:srgbClr val="000000"/>
      </a:dk2>
      <a:lt2>
        <a:srgbClr val="61586C"/>
      </a:lt2>
      <a:accent1>
        <a:srgbClr val="221F72"/>
      </a:accent1>
      <a:accent2>
        <a:srgbClr val="0F51B1"/>
      </a:accent2>
      <a:accent3>
        <a:srgbClr val="C4D0E9"/>
      </a:accent3>
      <a:accent4>
        <a:srgbClr val="556D21"/>
      </a:accent4>
      <a:accent5>
        <a:srgbClr val="5A2149"/>
      </a:accent5>
      <a:accent6>
        <a:srgbClr val="C41230"/>
      </a:accent6>
      <a:hlink>
        <a:srgbClr val="000000"/>
      </a:hlink>
      <a:folHlink>
        <a:srgbClr val="0000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10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000" smtClean="0">
            <a:latin typeface="+mn-lt"/>
          </a:defRPr>
        </a:defPPr>
      </a:lstStyle>
    </a:txDef>
  </a:objectDefaults>
  <a:extraClrSchemeLst/>
  <a:extLst>
    <a:ext uri="{05A4C25C-085E-4340-85A3-A5531E510DB2}">
      <thm15:themeFamily xmlns:thm15="http://schemas.microsoft.com/office/thememl/2012/main" name="Analysys_Mason_market_share_2019.pptx" id="{92B1DCEE-8D98-487C-A0F0-5A00E03C0671}" vid="{F38D55F2-24EE-4323-A749-F8A8B47845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BB2B111F3AF341A84ACAFCBE82ACAC" ma:contentTypeVersion="15" ma:contentTypeDescription="Create a new document." ma:contentTypeScope="" ma:versionID="20bf201e2594de7d15922c771e005726">
  <xsd:schema xmlns:xsd="http://www.w3.org/2001/XMLSchema" xmlns:xs="http://www.w3.org/2001/XMLSchema" xmlns:p="http://schemas.microsoft.com/office/2006/metadata/properties" xmlns:ns1="http://schemas.microsoft.com/sharepoint/v3" xmlns:ns3="846d81d6-0c0f-4ddd-871c-6bcc25dfe347" xmlns:ns4="1566eeac-d28d-4f52-82d0-33a78252fa7a" targetNamespace="http://schemas.microsoft.com/office/2006/metadata/properties" ma:root="true" ma:fieldsID="a4e5af276f9c02dca4c3bc2371209a40" ns1:_="" ns3:_="" ns4:_="">
    <xsd:import namespace="http://schemas.microsoft.com/sharepoint/v3"/>
    <xsd:import namespace="846d81d6-0c0f-4ddd-871c-6bcc25dfe347"/>
    <xsd:import namespace="1566eeac-d28d-4f52-82d0-33a78252fa7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6d81d6-0c0f-4ddd-871c-6bcc25dfe3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66eeac-d28d-4f52-82d0-33a78252fa7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C1F12DD-0AED-4D8D-9896-227BA2F3DDEC}">
  <ds:schemaRefs>
    <ds:schemaRef ds:uri="http://schemas.microsoft.com/sharepoint/v3/contenttype/forms"/>
  </ds:schemaRefs>
</ds:datastoreItem>
</file>

<file path=customXml/itemProps2.xml><?xml version="1.0" encoding="utf-8"?>
<ds:datastoreItem xmlns:ds="http://schemas.openxmlformats.org/officeDocument/2006/customXml" ds:itemID="{43C22E56-F90C-4800-80B8-02BE3F3D84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6d81d6-0c0f-4ddd-871c-6bcc25dfe347"/>
    <ds:schemaRef ds:uri="1566eeac-d28d-4f52-82d0-33a78252fa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E0B334-B096-4C3B-94C7-3CF4CBB9FF51}">
  <ds:schemaRef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1566eeac-d28d-4f52-82d0-33a78252fa7a"/>
    <ds:schemaRef ds:uri="http://schemas.microsoft.com/sharepoint/v3"/>
    <ds:schemaRef ds:uri="846d81d6-0c0f-4ddd-871c-6bcc25dfe347"/>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SoftwareMarketShare</Template>
  <TotalTime>0</TotalTime>
  <Words>12812</Words>
  <Application>Microsoft Office PowerPoint</Application>
  <PresentationFormat>A4 Paper (210x297 mm)</PresentationFormat>
  <Paragraphs>1204</Paragraphs>
  <Slides>64</Slides>
  <Notes>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5" baseType="lpstr">
      <vt:lpstr>Arial</vt:lpstr>
      <vt:lpstr>Calibri</vt:lpstr>
      <vt:lpstr>Franklin Gothic Book</vt:lpstr>
      <vt:lpstr>Franklin Gothic Demi</vt:lpstr>
      <vt:lpstr>Franklin Gothic Heavy</vt:lpstr>
      <vt:lpstr>Franklin Gothic Medium</vt:lpstr>
      <vt:lpstr>Franklin Gothic Medium Cond</vt:lpstr>
      <vt:lpstr>Symbol</vt:lpstr>
      <vt:lpstr>Wingdings</vt:lpstr>
      <vt:lpstr>AnalysysMasonPPT</vt:lpstr>
      <vt:lpstr>think-cell Slide</vt:lpstr>
      <vt:lpstr>PowerPoint Presentation</vt:lpstr>
      <vt:lpstr>About this report</vt:lpstr>
      <vt:lpstr>PowerPoint Presentation</vt:lpstr>
      <vt:lpstr>A major overhaul of incumbent monetisation platforms is underway; legacy systems are being replaced by cheaper and more-efficient alternatives</vt:lpstr>
      <vt:lpstr>5G is driving a shift in how CSPs procure and deploy monetisation platforms</vt:lpstr>
      <vt:lpstr>Digital transformation continues to be an important driver of new monetisation platforms revenue</vt:lpstr>
      <vt:lpstr>Key recommendations</vt:lpstr>
      <vt:lpstr>PowerPoint Presentation</vt:lpstr>
      <vt:lpstr>Monetisation platforms revenue market share</vt:lpstr>
      <vt:lpstr>Monetisation platforms revenue market share</vt:lpstr>
      <vt:lpstr>Billing and charging product revenue market share</vt:lpstr>
      <vt:lpstr>Billing and charging professional services revenue market share</vt:lpstr>
      <vt:lpstr>Partner and interconnect product revenue market share</vt:lpstr>
      <vt:lpstr>Partner and interconnect professional services revenue market share</vt:lpstr>
      <vt:lpstr>Policy management product revenue market share</vt:lpstr>
      <vt:lpstr>Policy management professional services revenue market share</vt:lpstr>
      <vt:lpstr>Mediation product revenue market share</vt:lpstr>
      <vt:lpstr>Mediation professional services revenue market share</vt:lpstr>
      <vt:lpstr>PowerPoint Presentation</vt:lpstr>
      <vt:lpstr>Overall telecoms services: revenue split and trends for regional markets</vt:lpstr>
      <vt:lpstr>Overall telecoms services: regional service breakouts</vt:lpstr>
      <vt:lpstr>Overall telecoms services: regional service comparison</vt:lpstr>
      <vt:lpstr>Overall telecoms services: investments and spending </vt:lpstr>
      <vt:lpstr>Overall telecoms services: key industry drivers</vt:lpstr>
      <vt:lpstr>PowerPoint Presentation</vt:lpstr>
      <vt:lpstr>Accenture</vt:lpstr>
      <vt:lpstr>Amdocs</vt:lpstr>
      <vt:lpstr>Aria Systems</vt:lpstr>
      <vt:lpstr>Atos</vt:lpstr>
      <vt:lpstr>BearingPoint//Beyond</vt:lpstr>
      <vt:lpstr>CGI Group</vt:lpstr>
      <vt:lpstr>Comarch</vt:lpstr>
      <vt:lpstr>CSG</vt:lpstr>
      <vt:lpstr>Ericsson</vt:lpstr>
      <vt:lpstr>Huawei Technologies</vt:lpstr>
      <vt:lpstr>IBM</vt:lpstr>
      <vt:lpstr>MATRIXX Software</vt:lpstr>
      <vt:lpstr>Netcracker</vt:lpstr>
      <vt:lpstr>Nexign</vt:lpstr>
      <vt:lpstr>Nokia</vt:lpstr>
      <vt:lpstr>Openet</vt:lpstr>
      <vt:lpstr>Optiva</vt:lpstr>
      <vt:lpstr>Oracle</vt:lpstr>
      <vt:lpstr>Tata Consultancy Services (TCS)</vt:lpstr>
      <vt:lpstr>Tech Mahindra</vt:lpstr>
      <vt:lpstr>Summary of other players in the monetisation platforms market</vt:lpstr>
      <vt:lpstr>Summary of other players in the monetisation platforms market</vt:lpstr>
      <vt:lpstr>PowerPoint Presentation</vt:lpstr>
      <vt:lpstr>Definition of geographical regions</vt:lpstr>
      <vt:lpstr>Telecoms software market segmentation1</vt:lpstr>
      <vt:lpstr>Monetisation platforms sub-segment definitions [1/2]</vt:lpstr>
      <vt:lpstr>Monetisation platforms sub-segment definitions [2/2]</vt:lpstr>
      <vt:lpstr>Definitions: products and professional services</vt:lpstr>
      <vt:lpstr>Definitions: overall view of delivery types</vt:lpstr>
      <vt:lpstr>Definitions: detailed explanation of ‘systems integration and other professional services’ [1/2]</vt:lpstr>
      <vt:lpstr>Definitions: detailed explanation of ‘systems integration and other professional services’ [2/2]</vt:lpstr>
      <vt:lpstr>Definitions: revenue distribution associated with delivery types</vt:lpstr>
      <vt:lpstr>Definitions: service types</vt:lpstr>
      <vt:lpstr>PowerPoint Presentation</vt:lpstr>
      <vt:lpstr>About the author</vt:lpstr>
      <vt:lpstr>Analysys Mason’s consulting and research are uniquely positioned</vt:lpstr>
      <vt:lpstr>Research from Analysys Mason</vt:lpstr>
      <vt:lpstr>Our consulting expertise covers the breadth of TMT issues and challenges</vt:lpstr>
      <vt:lpstr>PowerPoint Presentation</vt:lpstr>
    </vt:vector>
  </TitlesOfParts>
  <Company>Analysys Mason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Analysys Mason document</dc:title>
  <dc:subject>_</dc:subject>
  <dc:creator>_</dc:creator>
  <dc:description>.</dc:description>
  <cp:lastModifiedBy>Maria</cp:lastModifiedBy>
  <cp:revision>60</cp:revision>
  <cp:lastPrinted>2013-03-20T11:36:12Z</cp:lastPrinted>
  <dcterms:created xsi:type="dcterms:W3CDTF">2020-08-10T16:28:00Z</dcterms:created>
  <dcterms:modified xsi:type="dcterms:W3CDTF">2021-06-08T16:40:23Z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0x0101005CBB2B111F3AF341A84ACAFCBE82ACAC</vt:lpwstr>
  </property>
</Properties>
</file>